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73" r:id="rId1"/>
  </p:sldMasterIdLst>
  <p:notesMasterIdLst>
    <p:notesMasterId r:id="rId34"/>
  </p:notesMasterIdLst>
  <p:handoutMasterIdLst>
    <p:handoutMasterId r:id="rId35"/>
  </p:handoutMasterIdLst>
  <p:sldIdLst>
    <p:sldId id="256" r:id="rId2"/>
    <p:sldId id="616" r:id="rId3"/>
    <p:sldId id="618" r:id="rId4"/>
    <p:sldId id="579" r:id="rId5"/>
    <p:sldId id="619" r:id="rId6"/>
    <p:sldId id="621" r:id="rId7"/>
    <p:sldId id="622" r:id="rId8"/>
    <p:sldId id="624" r:id="rId9"/>
    <p:sldId id="605" r:id="rId10"/>
    <p:sldId id="587" r:id="rId11"/>
    <p:sldId id="583" r:id="rId12"/>
    <p:sldId id="585" r:id="rId13"/>
    <p:sldId id="592" r:id="rId14"/>
    <p:sldId id="617" r:id="rId15"/>
    <p:sldId id="593" r:id="rId16"/>
    <p:sldId id="594" r:id="rId17"/>
    <p:sldId id="595" r:id="rId18"/>
    <p:sldId id="596" r:id="rId19"/>
    <p:sldId id="598" r:id="rId20"/>
    <p:sldId id="599" r:id="rId21"/>
    <p:sldId id="600" r:id="rId22"/>
    <p:sldId id="631" r:id="rId23"/>
    <p:sldId id="615" r:id="rId24"/>
    <p:sldId id="638" r:id="rId25"/>
    <p:sldId id="640" r:id="rId26"/>
    <p:sldId id="641" r:id="rId27"/>
    <p:sldId id="642" r:id="rId28"/>
    <p:sldId id="643" r:id="rId29"/>
    <p:sldId id="644" r:id="rId30"/>
    <p:sldId id="649" r:id="rId31"/>
    <p:sldId id="614" r:id="rId32"/>
    <p:sldId id="630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7C80"/>
    <a:srgbClr val="323232"/>
    <a:srgbClr val="787878"/>
    <a:srgbClr val="B4B4B4"/>
    <a:srgbClr val="DCDCDC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00" autoAdjust="0"/>
    <p:restoredTop sz="90929"/>
  </p:normalViewPr>
  <p:slideViewPr>
    <p:cSldViewPr snapToGrid="0" snapToObjects="1">
      <p:cViewPr varScale="1">
        <p:scale>
          <a:sx n="115" d="100"/>
          <a:sy n="115" d="100"/>
        </p:scale>
        <p:origin x="-104" y="-7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-214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ck:Documents:Research:Boot%20Camp:Lectures:Figs:ICA%20Mixing%20Exampl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ck:Documents:Research:Boot%20Camp:Lectures:Figs:ICA%20Mixing%20Exampl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ck:Documents:Research:Boot%20Camp:Lectures:Figs:ICA%20Mixing%20Exampl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ck:Documents:Research:Boot%20Camp:Lectures:Figs:ICA%20Mixing%20Examp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ck:Documents:Research:Boot%20Camp:Lectures:Figs:ICA%20Mixing%20Examp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ck:Documents:Research:Boot%20Camp:Lectures:Figs:ICA%20Mixing%20Exampl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ck:Documents:Research:Boot%20Camp:Lectures:Figs:ICA%20Mixing%20Exampl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ck:Documents:Research:Boot%20Camp:Lectures:Figs:ICA%20Mixing%20Exampl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ck:Documents:Research:Boot%20Camp:Lectures:Figs:ICA%20Mixing%20Exampl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ck:Documents:Research:Boot%20Camp:Lectures:Figs:ICA%20Mixing%20Exampl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ck:Documents:Research:Boot%20Camp:Lectures:Figs:ICA%20Mixing%20Exampl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ck:Documents:Research:Boot%20Camp:Lectures:Figs:ICA%20Mixing%20Examp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38447482201164"/>
          <c:y val="0.0653595292709684"/>
          <c:w val="0.893662316394899"/>
          <c:h val="0.872549715767428"/>
        </c:manualLayout>
      </c:layout>
      <c:lineChart>
        <c:grouping val="standard"/>
        <c:varyColors val="0"/>
        <c:ser>
          <c:idx val="3"/>
          <c:order val="0"/>
          <c:tx>
            <c:strRef>
              <c:f>'ICA Mixing'!$E$1</c:f>
              <c:strCache>
                <c:ptCount val="1"/>
                <c:pt idx="0">
                  <c:v>c1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'ICA Mixing'!$E$2:$E$64</c:f>
              <c:numCache>
                <c:formatCode>General</c:formatCode>
                <c:ptCount val="63"/>
                <c:pt idx="0">
                  <c:v>0.0</c:v>
                </c:pt>
                <c:pt idx="1">
                  <c:v>0.0078542097178422</c:v>
                </c:pt>
                <c:pt idx="2">
                  <c:v>0.0309233299890341</c:v>
                </c:pt>
                <c:pt idx="3">
                  <c:v>0.0677578431446471</c:v>
                </c:pt>
                <c:pt idx="4">
                  <c:v>0.116043301255251</c:v>
                </c:pt>
                <c:pt idx="5">
                  <c:v>0.172745751406263</c:v>
                </c:pt>
                <c:pt idx="6">
                  <c:v>0.234302370117672</c:v>
                </c:pt>
                <c:pt idx="7">
                  <c:v>0.296845328646431</c:v>
                </c:pt>
                <c:pt idx="8">
                  <c:v>0.356444822891268</c:v>
                </c:pt>
                <c:pt idx="9">
                  <c:v>0.409355997437172</c:v>
                </c:pt>
                <c:pt idx="10">
                  <c:v>0.452254248593737</c:v>
                </c:pt>
                <c:pt idx="11">
                  <c:v>0.482444121472063</c:v>
                </c:pt>
                <c:pt idx="12">
                  <c:v>0.498028675328619</c:v>
                </c:pt>
                <c:pt idx="13">
                  <c:v>0.498028675328619</c:v>
                </c:pt>
                <c:pt idx="14">
                  <c:v>0.482444121472063</c:v>
                </c:pt>
                <c:pt idx="15">
                  <c:v>0.452254248593737</c:v>
                </c:pt>
                <c:pt idx="16">
                  <c:v>0.409355997437172</c:v>
                </c:pt>
                <c:pt idx="17">
                  <c:v>0.356444822891268</c:v>
                </c:pt>
                <c:pt idx="18">
                  <c:v>0.296845328646431</c:v>
                </c:pt>
                <c:pt idx="19">
                  <c:v>0.234302370117672</c:v>
                </c:pt>
                <c:pt idx="20">
                  <c:v>0.172745751406263</c:v>
                </c:pt>
                <c:pt idx="21">
                  <c:v>0.116043301255251</c:v>
                </c:pt>
                <c:pt idx="22">
                  <c:v>0.0677578431446471</c:v>
                </c:pt>
                <c:pt idx="23">
                  <c:v>0.0309233299890342</c:v>
                </c:pt>
                <c:pt idx="24">
                  <c:v>0.00785420971784226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1734184"/>
        <c:axId val="2138428616"/>
      </c:lineChart>
      <c:catAx>
        <c:axId val="1771734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38428616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2138428616"/>
        <c:scaling>
          <c:orientation val="minMax"/>
          <c:max val="2.0"/>
          <c:min val="-1.0"/>
        </c:scaling>
        <c:delete val="1"/>
        <c:axPos val="l"/>
        <c:numFmt formatCode="General" sourceLinked="1"/>
        <c:majorTickMark val="cross"/>
        <c:minorTickMark val="none"/>
        <c:tickLblPos val="nextTo"/>
        <c:crossAx val="1771734184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38447482201164"/>
          <c:y val="0.0653595292709684"/>
          <c:w val="0.893662316394899"/>
          <c:h val="0.872549715767428"/>
        </c:manualLayout>
      </c:layout>
      <c:lineChart>
        <c:grouping val="standard"/>
        <c:varyColors val="0"/>
        <c:ser>
          <c:idx val="3"/>
          <c:order val="0"/>
          <c:tx>
            <c:strRef>
              <c:f>'ICA Mixing'!$H$1</c:f>
              <c:strCache>
                <c:ptCount val="1"/>
                <c:pt idx="0">
                  <c:v>e1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'ICA Mixing'!$H$2:$H$64</c:f>
              <c:numCache>
                <c:formatCode>General</c:formatCode>
                <c:ptCount val="63"/>
                <c:pt idx="0">
                  <c:v>0.0</c:v>
                </c:pt>
                <c:pt idx="1">
                  <c:v>0.0078542097178422</c:v>
                </c:pt>
                <c:pt idx="2">
                  <c:v>0.0309233299890341</c:v>
                </c:pt>
                <c:pt idx="3">
                  <c:v>0.0677578431446471</c:v>
                </c:pt>
                <c:pt idx="4">
                  <c:v>0.116043301255251</c:v>
                </c:pt>
                <c:pt idx="5">
                  <c:v>0.172745751406263</c:v>
                </c:pt>
                <c:pt idx="6">
                  <c:v>0.226448160399829</c:v>
                </c:pt>
                <c:pt idx="7">
                  <c:v>0.265921998657397</c:v>
                </c:pt>
                <c:pt idx="8">
                  <c:v>0.288686979746621</c:v>
                </c:pt>
                <c:pt idx="9">
                  <c:v>0.293312696181922</c:v>
                </c:pt>
                <c:pt idx="10">
                  <c:v>0.279508497187474</c:v>
                </c:pt>
                <c:pt idx="11">
                  <c:v>0.248141751354391</c:v>
                </c:pt>
                <c:pt idx="12">
                  <c:v>0.201183346682188</c:v>
                </c:pt>
                <c:pt idx="13">
                  <c:v>0.145526501780112</c:v>
                </c:pt>
                <c:pt idx="14">
                  <c:v>0.0887965434705749</c:v>
                </c:pt>
                <c:pt idx="15">
                  <c:v>0.0351117570558743</c:v>
                </c:pt>
                <c:pt idx="16">
                  <c:v>-0.0112414640568222</c:v>
                </c:pt>
                <c:pt idx="17">
                  <c:v>-0.0460923496248251</c:v>
                </c:pt>
                <c:pt idx="18">
                  <c:v>-0.065667660392894</c:v>
                </c:pt>
                <c:pt idx="19">
                  <c:v>-0.0668537462287357</c:v>
                </c:pt>
                <c:pt idx="20">
                  <c:v>-0.0474218946769722</c:v>
                </c:pt>
                <c:pt idx="21">
                  <c:v>-0.00620234196445768</c:v>
                </c:pt>
                <c:pt idx="22">
                  <c:v>0.0568045230659053</c:v>
                </c:pt>
                <c:pt idx="23">
                  <c:v>0.140387344049741</c:v>
                </c:pt>
                <c:pt idx="24">
                  <c:v>0.242156579835514</c:v>
                </c:pt>
                <c:pt idx="25">
                  <c:v>0.358649508358393</c:v>
                </c:pt>
                <c:pt idx="26">
                  <c:v>0.477647356037611</c:v>
                </c:pt>
                <c:pt idx="27">
                  <c:v>0.586750654042827</c:v>
                </c:pt>
                <c:pt idx="28">
                  <c:v>0.681966315793502</c:v>
                </c:pt>
                <c:pt idx="29">
                  <c:v>0.760059187771656</c:v>
                </c:pt>
                <c:pt idx="30">
                  <c:v>0.818711994874345</c:v>
                </c:pt>
                <c:pt idx="31">
                  <c:v>0.864484313710706</c:v>
                </c:pt>
                <c:pt idx="32">
                  <c:v>0.904508497187474</c:v>
                </c:pt>
                <c:pt idx="33">
                  <c:v>0.938153340021931</c:v>
                </c:pt>
                <c:pt idx="34">
                  <c:v>0.964888242944126</c:v>
                </c:pt>
                <c:pt idx="35">
                  <c:v>0.984291580564315</c:v>
                </c:pt>
                <c:pt idx="36">
                  <c:v>0.996057350657239</c:v>
                </c:pt>
                <c:pt idx="37">
                  <c:v>1.0</c:v>
                </c:pt>
                <c:pt idx="38">
                  <c:v>0.996057350657239</c:v>
                </c:pt>
                <c:pt idx="39">
                  <c:v>0.984291580564315</c:v>
                </c:pt>
                <c:pt idx="40">
                  <c:v>0.964888242944126</c:v>
                </c:pt>
                <c:pt idx="41">
                  <c:v>0.938153340021932</c:v>
                </c:pt>
                <c:pt idx="42">
                  <c:v>0.904508497187474</c:v>
                </c:pt>
                <c:pt idx="43">
                  <c:v>0.864484313710706</c:v>
                </c:pt>
                <c:pt idx="44">
                  <c:v>0.818711994874345</c:v>
                </c:pt>
                <c:pt idx="45">
                  <c:v>0.767913397489498</c:v>
                </c:pt>
                <c:pt idx="46">
                  <c:v>0.712889645782536</c:v>
                </c:pt>
                <c:pt idx="47">
                  <c:v>0.654508497187474</c:v>
                </c:pt>
                <c:pt idx="48">
                  <c:v>0.593690657292862</c:v>
                </c:pt>
                <c:pt idx="49">
                  <c:v>0.531395259764657</c:v>
                </c:pt>
                <c:pt idx="50">
                  <c:v>0.468604740235344</c:v>
                </c:pt>
                <c:pt idx="51">
                  <c:v>0.406309342707137</c:v>
                </c:pt>
                <c:pt idx="52">
                  <c:v>0.345491502812526</c:v>
                </c:pt>
                <c:pt idx="53">
                  <c:v>0.287110354217464</c:v>
                </c:pt>
                <c:pt idx="54">
                  <c:v>0.232086602510502</c:v>
                </c:pt>
                <c:pt idx="55">
                  <c:v>0.181288005125655</c:v>
                </c:pt>
                <c:pt idx="56">
                  <c:v>0.135515686289294</c:v>
                </c:pt>
                <c:pt idx="57">
                  <c:v>0.0954915028125264</c:v>
                </c:pt>
                <c:pt idx="58">
                  <c:v>0.0618466599780684</c:v>
                </c:pt>
                <c:pt idx="59">
                  <c:v>0.0351117570558747</c:v>
                </c:pt>
                <c:pt idx="60">
                  <c:v>0.0157084194356845</c:v>
                </c:pt>
                <c:pt idx="61">
                  <c:v>0.00394264934276106</c:v>
                </c:pt>
                <c:pt idx="6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1634408"/>
        <c:axId val="1771637416"/>
      </c:lineChart>
      <c:catAx>
        <c:axId val="1771634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71637416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1771637416"/>
        <c:scaling>
          <c:orientation val="minMax"/>
          <c:max val="2.0"/>
          <c:min val="-1.0"/>
        </c:scaling>
        <c:delete val="1"/>
        <c:axPos val="l"/>
        <c:numFmt formatCode="General" sourceLinked="1"/>
        <c:majorTickMark val="cross"/>
        <c:minorTickMark val="none"/>
        <c:tickLblPos val="nextTo"/>
        <c:crossAx val="1771634408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38447482201164"/>
          <c:y val="0.0653595292709684"/>
          <c:w val="0.893662316394899"/>
          <c:h val="0.872549715767428"/>
        </c:manualLayout>
      </c:layout>
      <c:lineChart>
        <c:grouping val="standard"/>
        <c:varyColors val="0"/>
        <c:ser>
          <c:idx val="3"/>
          <c:order val="0"/>
          <c:tx>
            <c:strRef>
              <c:f>'ICA Mixing'!$I$1</c:f>
              <c:strCache>
                <c:ptCount val="1"/>
                <c:pt idx="0">
                  <c:v>e2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'ICA Mixing'!$I$2:$I$64</c:f>
              <c:numCache>
                <c:formatCode>General</c:formatCode>
                <c:ptCount val="63"/>
                <c:pt idx="0">
                  <c:v>0.0</c:v>
                </c:pt>
                <c:pt idx="1">
                  <c:v>0.00196355242946055</c:v>
                </c:pt>
                <c:pt idx="2">
                  <c:v>0.00773083249725852</c:v>
                </c:pt>
                <c:pt idx="3">
                  <c:v>0.0169394607861618</c:v>
                </c:pt>
                <c:pt idx="4">
                  <c:v>0.0290108253138127</c:v>
                </c:pt>
                <c:pt idx="5">
                  <c:v>0.0431864378515658</c:v>
                </c:pt>
                <c:pt idx="6">
                  <c:v>0.0507213828115757</c:v>
                </c:pt>
                <c:pt idx="7">
                  <c:v>0.0432880021725737</c:v>
                </c:pt>
                <c:pt idx="8">
                  <c:v>0.0213533625781699</c:v>
                </c:pt>
                <c:pt idx="9">
                  <c:v>-0.0137043018959576</c:v>
                </c:pt>
                <c:pt idx="10">
                  <c:v>-0.0596821892578289</c:v>
                </c:pt>
                <c:pt idx="11">
                  <c:v>-0.113691339749656</c:v>
                </c:pt>
                <c:pt idx="12">
                  <c:v>-0.172338159814276</c:v>
                </c:pt>
                <c:pt idx="13">
                  <c:v>-0.228980667052042</c:v>
                </c:pt>
                <c:pt idx="14">
                  <c:v>-0.276963652492393</c:v>
                </c:pt>
                <c:pt idx="15">
                  <c:v>-0.312856868653397</c:v>
                </c:pt>
                <c:pt idx="16">
                  <c:v>-0.333720127129219</c:v>
                </c:pt>
                <c:pt idx="17">
                  <c:v>-0.337298842496408</c:v>
                </c:pt>
                <c:pt idx="18">
                  <c:v>-0.322180578450041</c:v>
                </c:pt>
                <c:pt idx="19">
                  <c:v>-0.287902525098403</c:v>
                </c:pt>
                <c:pt idx="20">
                  <c:v>-0.235002858859295</c:v>
                </c:pt>
                <c:pt idx="21">
                  <c:v>-0.165012406460262</c:v>
                </c:pt>
                <c:pt idx="22">
                  <c:v>-0.0803867349957116</c:v>
                </c:pt>
                <c:pt idx="23">
                  <c:v>0.0156175108811806</c:v>
                </c:pt>
                <c:pt idx="24">
                  <c:v>0.119114737488296</c:v>
                </c:pt>
                <c:pt idx="25">
                  <c:v>0.225800693417229</c:v>
                </c:pt>
                <c:pt idx="26">
                  <c:v>0.329224691714396</c:v>
                </c:pt>
                <c:pt idx="27">
                  <c:v>0.423123529745958</c:v>
                </c:pt>
                <c:pt idx="28">
                  <c:v>0.503743904347868</c:v>
                </c:pt>
                <c:pt idx="29">
                  <c:v>0.568080838399281</c:v>
                </c:pt>
                <c:pt idx="30">
                  <c:v>0.614033996155758</c:v>
                </c:pt>
                <c:pt idx="31">
                  <c:v>0.648363235283029</c:v>
                </c:pt>
                <c:pt idx="32">
                  <c:v>0.678381372890605</c:v>
                </c:pt>
                <c:pt idx="33">
                  <c:v>0.703615005016449</c:v>
                </c:pt>
                <c:pt idx="34">
                  <c:v>0.723666182208094</c:v>
                </c:pt>
                <c:pt idx="35">
                  <c:v>0.738218685423237</c:v>
                </c:pt>
                <c:pt idx="36">
                  <c:v>0.747043012992929</c:v>
                </c:pt>
                <c:pt idx="37">
                  <c:v>0.75</c:v>
                </c:pt>
                <c:pt idx="38">
                  <c:v>0.747043012992929</c:v>
                </c:pt>
                <c:pt idx="39">
                  <c:v>0.738218685423237</c:v>
                </c:pt>
                <c:pt idx="40">
                  <c:v>0.723666182208094</c:v>
                </c:pt>
                <c:pt idx="41">
                  <c:v>0.703615005016449</c:v>
                </c:pt>
                <c:pt idx="42">
                  <c:v>0.678381372890605</c:v>
                </c:pt>
                <c:pt idx="43">
                  <c:v>0.648363235283029</c:v>
                </c:pt>
                <c:pt idx="44">
                  <c:v>0.614033996155759</c:v>
                </c:pt>
                <c:pt idx="45">
                  <c:v>0.575935048117124</c:v>
                </c:pt>
                <c:pt idx="46">
                  <c:v>0.534667234336902</c:v>
                </c:pt>
                <c:pt idx="47">
                  <c:v>0.490881372890605</c:v>
                </c:pt>
                <c:pt idx="48">
                  <c:v>0.445267992969647</c:v>
                </c:pt>
                <c:pt idx="49">
                  <c:v>0.398546444823492</c:v>
                </c:pt>
                <c:pt idx="50">
                  <c:v>0.351453555176508</c:v>
                </c:pt>
                <c:pt idx="51">
                  <c:v>0.304732007030353</c:v>
                </c:pt>
                <c:pt idx="52">
                  <c:v>0.259118627109395</c:v>
                </c:pt>
                <c:pt idx="53">
                  <c:v>0.215332765663098</c:v>
                </c:pt>
                <c:pt idx="54">
                  <c:v>0.174064951882877</c:v>
                </c:pt>
                <c:pt idx="55">
                  <c:v>0.135966003844242</c:v>
                </c:pt>
                <c:pt idx="56">
                  <c:v>0.101636764716971</c:v>
                </c:pt>
                <c:pt idx="57">
                  <c:v>0.0716186271093948</c:v>
                </c:pt>
                <c:pt idx="58">
                  <c:v>0.0463849949835513</c:v>
                </c:pt>
                <c:pt idx="59">
                  <c:v>0.026333817791906</c:v>
                </c:pt>
                <c:pt idx="60">
                  <c:v>0.0117813145767634</c:v>
                </c:pt>
                <c:pt idx="61">
                  <c:v>0.0029569870070708</c:v>
                </c:pt>
                <c:pt idx="6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7999688"/>
        <c:axId val="1771900488"/>
      </c:lineChart>
      <c:catAx>
        <c:axId val="-2067999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71900488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1771900488"/>
        <c:scaling>
          <c:orientation val="minMax"/>
          <c:max val="2.0"/>
          <c:min val="-1.0"/>
        </c:scaling>
        <c:delete val="1"/>
        <c:axPos val="l"/>
        <c:numFmt formatCode="General" sourceLinked="1"/>
        <c:majorTickMark val="cross"/>
        <c:minorTickMark val="none"/>
        <c:tickLblPos val="nextTo"/>
        <c:crossAx val="-2067999688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38447482201164"/>
          <c:y val="0.0653595292709684"/>
          <c:w val="0.893662316394899"/>
          <c:h val="0.872549715767428"/>
        </c:manualLayout>
      </c:layout>
      <c:lineChart>
        <c:grouping val="standard"/>
        <c:varyColors val="0"/>
        <c:ser>
          <c:idx val="3"/>
          <c:order val="0"/>
          <c:tx>
            <c:strRef>
              <c:f>'ICA Mixing'!$J$1</c:f>
              <c:strCache>
                <c:ptCount val="1"/>
                <c:pt idx="0">
                  <c:v>e3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'ICA Mixing'!$J$2:$J$64</c:f>
              <c:numCache>
                <c:formatCode>General</c:formatCode>
                <c:ptCount val="63"/>
                <c:pt idx="0">
                  <c:v>0.0</c:v>
                </c:pt>
                <c:pt idx="1">
                  <c:v>0.0039271048589211</c:v>
                </c:pt>
                <c:pt idx="2">
                  <c:v>0.015461664994517</c:v>
                </c:pt>
                <c:pt idx="3">
                  <c:v>0.0338789215723235</c:v>
                </c:pt>
                <c:pt idx="4">
                  <c:v>0.0580216506276254</c:v>
                </c:pt>
                <c:pt idx="5">
                  <c:v>0.0863728757031315</c:v>
                </c:pt>
                <c:pt idx="6">
                  <c:v>0.125005394776678</c:v>
                </c:pt>
                <c:pt idx="7">
                  <c:v>0.17934599431225</c:v>
                </c:pt>
                <c:pt idx="8">
                  <c:v>0.245980254590281</c:v>
                </c:pt>
                <c:pt idx="9">
                  <c:v>0.320721299973837</c:v>
                </c:pt>
                <c:pt idx="10">
                  <c:v>0.398872875703131</c:v>
                </c:pt>
                <c:pt idx="11">
                  <c:v>0.475524430853703</c:v>
                </c:pt>
                <c:pt idx="12">
                  <c:v>0.545859666310741</c:v>
                </c:pt>
                <c:pt idx="13">
                  <c:v>0.607430485226958</c:v>
                </c:pt>
                <c:pt idx="14">
                  <c:v>0.658432267891046</c:v>
                </c:pt>
                <c:pt idx="15">
                  <c:v>0.695937251418542</c:v>
                </c:pt>
                <c:pt idx="16">
                  <c:v>0.718045450179683</c:v>
                </c:pt>
                <c:pt idx="17">
                  <c:v>0.723996838180517</c:v>
                </c:pt>
                <c:pt idx="18">
                  <c:v>0.714209182796482</c:v>
                </c:pt>
                <c:pt idx="19">
                  <c:v>0.690239309093726</c:v>
                </c:pt>
                <c:pt idx="20">
                  <c:v>0.654670425552119</c:v>
                </c:pt>
                <c:pt idx="21">
                  <c:v>0.61093282517353</c:v>
                </c:pt>
                <c:pt idx="22">
                  <c:v>0.563069495869855</c:v>
                </c:pt>
                <c:pt idx="23">
                  <c:v>0.515461664994517</c:v>
                </c:pt>
                <c:pt idx="24">
                  <c:v>0.472531845094265</c:v>
                </c:pt>
                <c:pt idx="25">
                  <c:v>0.438443381288591</c:v>
                </c:pt>
                <c:pt idx="26">
                  <c:v>0.412888629901682</c:v>
                </c:pt>
                <c:pt idx="27">
                  <c:v>0.395012091738384</c:v>
                </c:pt>
                <c:pt idx="28">
                  <c:v>0.387368152880302</c:v>
                </c:pt>
                <c:pt idx="29">
                  <c:v>0.391810908462591</c:v>
                </c:pt>
                <c:pt idx="30">
                  <c:v>0.409355997437172</c:v>
                </c:pt>
                <c:pt idx="31">
                  <c:v>0.432242156855353</c:v>
                </c:pt>
                <c:pt idx="32">
                  <c:v>0.452254248593737</c:v>
                </c:pt>
                <c:pt idx="33">
                  <c:v>0.469076670010966</c:v>
                </c:pt>
                <c:pt idx="34">
                  <c:v>0.482444121472063</c:v>
                </c:pt>
                <c:pt idx="35">
                  <c:v>0.492145790282158</c:v>
                </c:pt>
                <c:pt idx="36">
                  <c:v>0.498028675328619</c:v>
                </c:pt>
                <c:pt idx="37">
                  <c:v>0.5</c:v>
                </c:pt>
                <c:pt idx="38">
                  <c:v>0.498028675328619</c:v>
                </c:pt>
                <c:pt idx="39">
                  <c:v>0.492145790282158</c:v>
                </c:pt>
                <c:pt idx="40">
                  <c:v>0.482444121472063</c:v>
                </c:pt>
                <c:pt idx="41">
                  <c:v>0.469076670010966</c:v>
                </c:pt>
                <c:pt idx="42">
                  <c:v>0.452254248593737</c:v>
                </c:pt>
                <c:pt idx="43">
                  <c:v>0.432242156855353</c:v>
                </c:pt>
                <c:pt idx="44">
                  <c:v>0.409355997437172</c:v>
                </c:pt>
                <c:pt idx="45">
                  <c:v>0.383956698744749</c:v>
                </c:pt>
                <c:pt idx="46">
                  <c:v>0.356444822891268</c:v>
                </c:pt>
                <c:pt idx="47">
                  <c:v>0.327254248593737</c:v>
                </c:pt>
                <c:pt idx="48">
                  <c:v>0.296845328646431</c:v>
                </c:pt>
                <c:pt idx="49">
                  <c:v>0.265697629882328</c:v>
                </c:pt>
                <c:pt idx="50">
                  <c:v>0.234302370117672</c:v>
                </c:pt>
                <c:pt idx="51">
                  <c:v>0.203154671353569</c:v>
                </c:pt>
                <c:pt idx="52">
                  <c:v>0.172745751406263</c:v>
                </c:pt>
                <c:pt idx="53">
                  <c:v>0.143555177108732</c:v>
                </c:pt>
                <c:pt idx="54">
                  <c:v>0.116043301255251</c:v>
                </c:pt>
                <c:pt idx="55">
                  <c:v>0.0906440025628277</c:v>
                </c:pt>
                <c:pt idx="56">
                  <c:v>0.0677578431446471</c:v>
                </c:pt>
                <c:pt idx="57">
                  <c:v>0.0477457514062632</c:v>
                </c:pt>
                <c:pt idx="58">
                  <c:v>0.0309233299890342</c:v>
                </c:pt>
                <c:pt idx="59">
                  <c:v>0.0175558785279373</c:v>
                </c:pt>
                <c:pt idx="60">
                  <c:v>0.00785420971784226</c:v>
                </c:pt>
                <c:pt idx="61">
                  <c:v>0.00197132467138053</c:v>
                </c:pt>
                <c:pt idx="6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1523368"/>
        <c:axId val="1771526376"/>
      </c:lineChart>
      <c:catAx>
        <c:axId val="1771523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71526376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1771526376"/>
        <c:scaling>
          <c:orientation val="minMax"/>
          <c:max val="2.0"/>
          <c:min val="-1.0"/>
        </c:scaling>
        <c:delete val="1"/>
        <c:axPos val="l"/>
        <c:numFmt formatCode="General" sourceLinked="1"/>
        <c:majorTickMark val="cross"/>
        <c:minorTickMark val="none"/>
        <c:tickLblPos val="nextTo"/>
        <c:crossAx val="1771523368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38447482201164"/>
          <c:y val="0.0653595292709684"/>
          <c:w val="0.893662316394899"/>
          <c:h val="0.872549715767428"/>
        </c:manualLayout>
      </c:layout>
      <c:lineChart>
        <c:grouping val="standard"/>
        <c:varyColors val="0"/>
        <c:ser>
          <c:idx val="3"/>
          <c:order val="0"/>
          <c:tx>
            <c:strRef>
              <c:f>'ICA Mixing'!$F$1</c:f>
              <c:strCache>
                <c:ptCount val="1"/>
                <c:pt idx="0">
                  <c:v>c2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'ICA Mixing'!$F$2:$F$64</c:f>
              <c:numCache>
                <c:formatCode>General</c:formatCode>
                <c:ptCount val="6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-0.0157084194356844</c:v>
                </c:pt>
                <c:pt idx="7">
                  <c:v>-0.0618466599780681</c:v>
                </c:pt>
                <c:pt idx="8">
                  <c:v>-0.135515686289294</c:v>
                </c:pt>
                <c:pt idx="9">
                  <c:v>-0.232086602510501</c:v>
                </c:pt>
                <c:pt idx="10">
                  <c:v>-0.345491502812526</c:v>
                </c:pt>
                <c:pt idx="11">
                  <c:v>-0.468604740235343</c:v>
                </c:pt>
                <c:pt idx="12">
                  <c:v>-0.593690657292862</c:v>
                </c:pt>
                <c:pt idx="13">
                  <c:v>-0.712889645782536</c:v>
                </c:pt>
                <c:pt idx="14">
                  <c:v>-0.818711994874345</c:v>
                </c:pt>
                <c:pt idx="15">
                  <c:v>-0.904508497187474</c:v>
                </c:pt>
                <c:pt idx="16">
                  <c:v>-0.964888242944126</c:v>
                </c:pt>
                <c:pt idx="17">
                  <c:v>-0.996057350657239</c:v>
                </c:pt>
                <c:pt idx="18">
                  <c:v>-0.996057350657239</c:v>
                </c:pt>
                <c:pt idx="19">
                  <c:v>-0.964888242944126</c:v>
                </c:pt>
                <c:pt idx="20">
                  <c:v>-0.904508497187474</c:v>
                </c:pt>
                <c:pt idx="21">
                  <c:v>-0.818711994874345</c:v>
                </c:pt>
                <c:pt idx="22">
                  <c:v>-0.712889645782536</c:v>
                </c:pt>
                <c:pt idx="23">
                  <c:v>-0.593690657292862</c:v>
                </c:pt>
                <c:pt idx="24">
                  <c:v>-0.468604740235344</c:v>
                </c:pt>
                <c:pt idx="25">
                  <c:v>-0.345491502812526</c:v>
                </c:pt>
                <c:pt idx="26">
                  <c:v>-0.232086602510502</c:v>
                </c:pt>
                <c:pt idx="27">
                  <c:v>-0.135515686289294</c:v>
                </c:pt>
                <c:pt idx="28">
                  <c:v>-0.0618466599780684</c:v>
                </c:pt>
                <c:pt idx="29">
                  <c:v>-0.0157084194356845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8141912"/>
        <c:axId val="-2121610392"/>
      </c:lineChart>
      <c:catAx>
        <c:axId val="-2068141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21610392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-2121610392"/>
        <c:scaling>
          <c:orientation val="minMax"/>
          <c:max val="2.0"/>
          <c:min val="-1.0"/>
        </c:scaling>
        <c:delete val="1"/>
        <c:axPos val="l"/>
        <c:numFmt formatCode="General" sourceLinked="1"/>
        <c:majorTickMark val="cross"/>
        <c:minorTickMark val="none"/>
        <c:tickLblPos val="nextTo"/>
        <c:crossAx val="-2068141912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06036745406824"/>
          <c:y val="0.12257217847769"/>
          <c:w val="0.893662316394899"/>
          <c:h val="0.872549715767428"/>
        </c:manualLayout>
      </c:layout>
      <c:lineChart>
        <c:grouping val="standard"/>
        <c:varyColors val="0"/>
        <c:ser>
          <c:idx val="3"/>
          <c:order val="0"/>
          <c:tx>
            <c:strRef>
              <c:f>'ICA Mixing'!$G$1</c:f>
              <c:strCache>
                <c:ptCount val="1"/>
                <c:pt idx="0">
                  <c:v>c3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'ICA Mixing'!$G$2:$G$64</c:f>
              <c:numCache>
                <c:formatCode>General</c:formatCode>
                <c:ptCount val="6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0.00394264934276112</c:v>
                </c:pt>
                <c:pt idx="14">
                  <c:v>0.0157084194356844</c:v>
                </c:pt>
                <c:pt idx="15">
                  <c:v>0.0351117570558743</c:v>
                </c:pt>
                <c:pt idx="16">
                  <c:v>0.0618466599780681</c:v>
                </c:pt>
                <c:pt idx="17">
                  <c:v>0.0954915028125262</c:v>
                </c:pt>
                <c:pt idx="18">
                  <c:v>0.135515686289294</c:v>
                </c:pt>
                <c:pt idx="19">
                  <c:v>0.181288005125655</c:v>
                </c:pt>
                <c:pt idx="20">
                  <c:v>0.232086602510501</c:v>
                </c:pt>
                <c:pt idx="21">
                  <c:v>0.287110354217464</c:v>
                </c:pt>
                <c:pt idx="22">
                  <c:v>0.345491502812526</c:v>
                </c:pt>
                <c:pt idx="23">
                  <c:v>0.406309342707138</c:v>
                </c:pt>
                <c:pt idx="24">
                  <c:v>0.468604740235343</c:v>
                </c:pt>
                <c:pt idx="25">
                  <c:v>0.531395259764656</c:v>
                </c:pt>
                <c:pt idx="26">
                  <c:v>0.593690657292862</c:v>
                </c:pt>
                <c:pt idx="27">
                  <c:v>0.654508497187474</c:v>
                </c:pt>
                <c:pt idx="28">
                  <c:v>0.712889645782536</c:v>
                </c:pt>
                <c:pt idx="29">
                  <c:v>0.767913397489498</c:v>
                </c:pt>
                <c:pt idx="30">
                  <c:v>0.818711994874345</c:v>
                </c:pt>
                <c:pt idx="31">
                  <c:v>0.864484313710706</c:v>
                </c:pt>
                <c:pt idx="32">
                  <c:v>0.904508497187474</c:v>
                </c:pt>
                <c:pt idx="33">
                  <c:v>0.938153340021931</c:v>
                </c:pt>
                <c:pt idx="34">
                  <c:v>0.964888242944126</c:v>
                </c:pt>
                <c:pt idx="35">
                  <c:v>0.984291580564315</c:v>
                </c:pt>
                <c:pt idx="36">
                  <c:v>0.996057350657239</c:v>
                </c:pt>
                <c:pt idx="37">
                  <c:v>1.0</c:v>
                </c:pt>
                <c:pt idx="38">
                  <c:v>0.996057350657239</c:v>
                </c:pt>
                <c:pt idx="39">
                  <c:v>0.984291580564315</c:v>
                </c:pt>
                <c:pt idx="40">
                  <c:v>0.964888242944126</c:v>
                </c:pt>
                <c:pt idx="41">
                  <c:v>0.938153340021932</c:v>
                </c:pt>
                <c:pt idx="42">
                  <c:v>0.904508497187474</c:v>
                </c:pt>
                <c:pt idx="43">
                  <c:v>0.864484313710706</c:v>
                </c:pt>
                <c:pt idx="44">
                  <c:v>0.818711994874345</c:v>
                </c:pt>
                <c:pt idx="45">
                  <c:v>0.767913397489498</c:v>
                </c:pt>
                <c:pt idx="46">
                  <c:v>0.712889645782536</c:v>
                </c:pt>
                <c:pt idx="47">
                  <c:v>0.654508497187474</c:v>
                </c:pt>
                <c:pt idx="48">
                  <c:v>0.593690657292862</c:v>
                </c:pt>
                <c:pt idx="49">
                  <c:v>0.531395259764657</c:v>
                </c:pt>
                <c:pt idx="50">
                  <c:v>0.468604740235344</c:v>
                </c:pt>
                <c:pt idx="51">
                  <c:v>0.406309342707137</c:v>
                </c:pt>
                <c:pt idx="52">
                  <c:v>0.345491502812526</c:v>
                </c:pt>
                <c:pt idx="53">
                  <c:v>0.287110354217464</c:v>
                </c:pt>
                <c:pt idx="54">
                  <c:v>0.232086602510502</c:v>
                </c:pt>
                <c:pt idx="55">
                  <c:v>0.181288005125655</c:v>
                </c:pt>
                <c:pt idx="56">
                  <c:v>0.135515686289294</c:v>
                </c:pt>
                <c:pt idx="57">
                  <c:v>0.0954915028125264</c:v>
                </c:pt>
                <c:pt idx="58">
                  <c:v>0.0618466599780684</c:v>
                </c:pt>
                <c:pt idx="59">
                  <c:v>0.0351117570558747</c:v>
                </c:pt>
                <c:pt idx="60">
                  <c:v>0.0157084194356845</c:v>
                </c:pt>
                <c:pt idx="61">
                  <c:v>0.00394264934276106</c:v>
                </c:pt>
                <c:pt idx="6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8152648"/>
        <c:axId val="2134780616"/>
      </c:lineChart>
      <c:catAx>
        <c:axId val="2138152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34780616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2134780616"/>
        <c:scaling>
          <c:orientation val="minMax"/>
          <c:max val="2.0"/>
          <c:min val="-1.0"/>
        </c:scaling>
        <c:delete val="1"/>
        <c:axPos val="l"/>
        <c:numFmt formatCode="General" sourceLinked="1"/>
        <c:majorTickMark val="cross"/>
        <c:minorTickMark val="none"/>
        <c:tickLblPos val="nextTo"/>
        <c:crossAx val="2138152648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38447482201164"/>
          <c:y val="0.0653595292709684"/>
          <c:w val="0.893662316394899"/>
          <c:h val="0.872549715767428"/>
        </c:manualLayout>
      </c:layout>
      <c:lineChart>
        <c:grouping val="standard"/>
        <c:varyColors val="0"/>
        <c:ser>
          <c:idx val="3"/>
          <c:order val="0"/>
          <c:tx>
            <c:strRef>
              <c:f>'ICA Mixing'!$H$1</c:f>
              <c:strCache>
                <c:ptCount val="1"/>
                <c:pt idx="0">
                  <c:v>e1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'ICA Mixing'!$H$2:$H$64</c:f>
              <c:numCache>
                <c:formatCode>General</c:formatCode>
                <c:ptCount val="63"/>
                <c:pt idx="0">
                  <c:v>0.0</c:v>
                </c:pt>
                <c:pt idx="1">
                  <c:v>0.0078542097178422</c:v>
                </c:pt>
                <c:pt idx="2">
                  <c:v>0.0309233299890341</c:v>
                </c:pt>
                <c:pt idx="3">
                  <c:v>0.0677578431446471</c:v>
                </c:pt>
                <c:pt idx="4">
                  <c:v>0.116043301255251</c:v>
                </c:pt>
                <c:pt idx="5">
                  <c:v>0.172745751406263</c:v>
                </c:pt>
                <c:pt idx="6">
                  <c:v>0.226448160399829</c:v>
                </c:pt>
                <c:pt idx="7">
                  <c:v>0.265921998657397</c:v>
                </c:pt>
                <c:pt idx="8">
                  <c:v>0.288686979746621</c:v>
                </c:pt>
                <c:pt idx="9">
                  <c:v>0.293312696181922</c:v>
                </c:pt>
                <c:pt idx="10">
                  <c:v>0.279508497187474</c:v>
                </c:pt>
                <c:pt idx="11">
                  <c:v>0.248141751354391</c:v>
                </c:pt>
                <c:pt idx="12">
                  <c:v>0.201183346682188</c:v>
                </c:pt>
                <c:pt idx="13">
                  <c:v>0.145526501780112</c:v>
                </c:pt>
                <c:pt idx="14">
                  <c:v>0.0887965434705749</c:v>
                </c:pt>
                <c:pt idx="15">
                  <c:v>0.0351117570558743</c:v>
                </c:pt>
                <c:pt idx="16">
                  <c:v>-0.0112414640568222</c:v>
                </c:pt>
                <c:pt idx="17">
                  <c:v>-0.0460923496248251</c:v>
                </c:pt>
                <c:pt idx="18">
                  <c:v>-0.065667660392894</c:v>
                </c:pt>
                <c:pt idx="19">
                  <c:v>-0.0668537462287357</c:v>
                </c:pt>
                <c:pt idx="20">
                  <c:v>-0.0474218946769722</c:v>
                </c:pt>
                <c:pt idx="21">
                  <c:v>-0.00620234196445768</c:v>
                </c:pt>
                <c:pt idx="22">
                  <c:v>0.0568045230659053</c:v>
                </c:pt>
                <c:pt idx="23">
                  <c:v>0.140387344049741</c:v>
                </c:pt>
                <c:pt idx="24">
                  <c:v>0.242156579835514</c:v>
                </c:pt>
                <c:pt idx="25">
                  <c:v>0.358649508358393</c:v>
                </c:pt>
                <c:pt idx="26">
                  <c:v>0.477647356037611</c:v>
                </c:pt>
                <c:pt idx="27">
                  <c:v>0.586750654042827</c:v>
                </c:pt>
                <c:pt idx="28">
                  <c:v>0.681966315793502</c:v>
                </c:pt>
                <c:pt idx="29">
                  <c:v>0.760059187771656</c:v>
                </c:pt>
                <c:pt idx="30">
                  <c:v>0.818711994874345</c:v>
                </c:pt>
                <c:pt idx="31">
                  <c:v>0.864484313710706</c:v>
                </c:pt>
                <c:pt idx="32">
                  <c:v>0.904508497187474</c:v>
                </c:pt>
                <c:pt idx="33">
                  <c:v>0.938153340021931</c:v>
                </c:pt>
                <c:pt idx="34">
                  <c:v>0.964888242944126</c:v>
                </c:pt>
                <c:pt idx="35">
                  <c:v>0.984291580564315</c:v>
                </c:pt>
                <c:pt idx="36">
                  <c:v>0.996057350657239</c:v>
                </c:pt>
                <c:pt idx="37">
                  <c:v>1.0</c:v>
                </c:pt>
                <c:pt idx="38">
                  <c:v>0.996057350657239</c:v>
                </c:pt>
                <c:pt idx="39">
                  <c:v>0.984291580564315</c:v>
                </c:pt>
                <c:pt idx="40">
                  <c:v>0.964888242944126</c:v>
                </c:pt>
                <c:pt idx="41">
                  <c:v>0.938153340021932</c:v>
                </c:pt>
                <c:pt idx="42">
                  <c:v>0.904508497187474</c:v>
                </c:pt>
                <c:pt idx="43">
                  <c:v>0.864484313710706</c:v>
                </c:pt>
                <c:pt idx="44">
                  <c:v>0.818711994874345</c:v>
                </c:pt>
                <c:pt idx="45">
                  <c:v>0.767913397489498</c:v>
                </c:pt>
                <c:pt idx="46">
                  <c:v>0.712889645782536</c:v>
                </c:pt>
                <c:pt idx="47">
                  <c:v>0.654508497187474</c:v>
                </c:pt>
                <c:pt idx="48">
                  <c:v>0.593690657292862</c:v>
                </c:pt>
                <c:pt idx="49">
                  <c:v>0.531395259764657</c:v>
                </c:pt>
                <c:pt idx="50">
                  <c:v>0.468604740235344</c:v>
                </c:pt>
                <c:pt idx="51">
                  <c:v>0.406309342707137</c:v>
                </c:pt>
                <c:pt idx="52">
                  <c:v>0.345491502812526</c:v>
                </c:pt>
                <c:pt idx="53">
                  <c:v>0.287110354217464</c:v>
                </c:pt>
                <c:pt idx="54">
                  <c:v>0.232086602510502</c:v>
                </c:pt>
                <c:pt idx="55">
                  <c:v>0.181288005125655</c:v>
                </c:pt>
                <c:pt idx="56">
                  <c:v>0.135515686289294</c:v>
                </c:pt>
                <c:pt idx="57">
                  <c:v>0.0954915028125264</c:v>
                </c:pt>
                <c:pt idx="58">
                  <c:v>0.0618466599780684</c:v>
                </c:pt>
                <c:pt idx="59">
                  <c:v>0.0351117570558747</c:v>
                </c:pt>
                <c:pt idx="60">
                  <c:v>0.0157084194356845</c:v>
                </c:pt>
                <c:pt idx="61">
                  <c:v>0.00394264934276106</c:v>
                </c:pt>
                <c:pt idx="6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9698568"/>
        <c:axId val="2134790072"/>
      </c:lineChart>
      <c:catAx>
        <c:axId val="-2099698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34790072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2134790072"/>
        <c:scaling>
          <c:orientation val="minMax"/>
          <c:max val="2.0"/>
          <c:min val="-1.0"/>
        </c:scaling>
        <c:delete val="1"/>
        <c:axPos val="l"/>
        <c:numFmt formatCode="General" sourceLinked="1"/>
        <c:majorTickMark val="cross"/>
        <c:minorTickMark val="none"/>
        <c:tickLblPos val="nextTo"/>
        <c:crossAx val="-2099698568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38447482201164"/>
          <c:y val="0.0653595292709684"/>
          <c:w val="0.893662316394899"/>
          <c:h val="0.872549715767428"/>
        </c:manualLayout>
      </c:layout>
      <c:lineChart>
        <c:grouping val="standard"/>
        <c:varyColors val="0"/>
        <c:ser>
          <c:idx val="3"/>
          <c:order val="0"/>
          <c:tx>
            <c:strRef>
              <c:f>'ICA Mixing'!$I$1</c:f>
              <c:strCache>
                <c:ptCount val="1"/>
                <c:pt idx="0">
                  <c:v>e2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'ICA Mixing'!$I$2:$I$64</c:f>
              <c:numCache>
                <c:formatCode>General</c:formatCode>
                <c:ptCount val="63"/>
                <c:pt idx="0">
                  <c:v>0.0</c:v>
                </c:pt>
                <c:pt idx="1">
                  <c:v>0.00196355242946055</c:v>
                </c:pt>
                <c:pt idx="2">
                  <c:v>0.00773083249725852</c:v>
                </c:pt>
                <c:pt idx="3">
                  <c:v>0.0169394607861618</c:v>
                </c:pt>
                <c:pt idx="4">
                  <c:v>0.0290108253138127</c:v>
                </c:pt>
                <c:pt idx="5">
                  <c:v>0.0431864378515658</c:v>
                </c:pt>
                <c:pt idx="6">
                  <c:v>0.0507213828115757</c:v>
                </c:pt>
                <c:pt idx="7">
                  <c:v>0.0432880021725737</c:v>
                </c:pt>
                <c:pt idx="8">
                  <c:v>0.0213533625781699</c:v>
                </c:pt>
                <c:pt idx="9">
                  <c:v>-0.0137043018959576</c:v>
                </c:pt>
                <c:pt idx="10">
                  <c:v>-0.0596821892578289</c:v>
                </c:pt>
                <c:pt idx="11">
                  <c:v>-0.113691339749656</c:v>
                </c:pt>
                <c:pt idx="12">
                  <c:v>-0.172338159814276</c:v>
                </c:pt>
                <c:pt idx="13">
                  <c:v>-0.228980667052042</c:v>
                </c:pt>
                <c:pt idx="14">
                  <c:v>-0.276963652492393</c:v>
                </c:pt>
                <c:pt idx="15">
                  <c:v>-0.312856868653397</c:v>
                </c:pt>
                <c:pt idx="16">
                  <c:v>-0.333720127129219</c:v>
                </c:pt>
                <c:pt idx="17">
                  <c:v>-0.337298842496408</c:v>
                </c:pt>
                <c:pt idx="18">
                  <c:v>-0.322180578450041</c:v>
                </c:pt>
                <c:pt idx="19">
                  <c:v>-0.287902525098403</c:v>
                </c:pt>
                <c:pt idx="20">
                  <c:v>-0.235002858859295</c:v>
                </c:pt>
                <c:pt idx="21">
                  <c:v>-0.165012406460262</c:v>
                </c:pt>
                <c:pt idx="22">
                  <c:v>-0.0803867349957116</c:v>
                </c:pt>
                <c:pt idx="23">
                  <c:v>0.0156175108811806</c:v>
                </c:pt>
                <c:pt idx="24">
                  <c:v>0.119114737488296</c:v>
                </c:pt>
                <c:pt idx="25">
                  <c:v>0.225800693417229</c:v>
                </c:pt>
                <c:pt idx="26">
                  <c:v>0.329224691714396</c:v>
                </c:pt>
                <c:pt idx="27">
                  <c:v>0.423123529745958</c:v>
                </c:pt>
                <c:pt idx="28">
                  <c:v>0.503743904347868</c:v>
                </c:pt>
                <c:pt idx="29">
                  <c:v>0.568080838399281</c:v>
                </c:pt>
                <c:pt idx="30">
                  <c:v>0.614033996155758</c:v>
                </c:pt>
                <c:pt idx="31">
                  <c:v>0.648363235283029</c:v>
                </c:pt>
                <c:pt idx="32">
                  <c:v>0.678381372890605</c:v>
                </c:pt>
                <c:pt idx="33">
                  <c:v>0.703615005016449</c:v>
                </c:pt>
                <c:pt idx="34">
                  <c:v>0.723666182208094</c:v>
                </c:pt>
                <c:pt idx="35">
                  <c:v>0.738218685423237</c:v>
                </c:pt>
                <c:pt idx="36">
                  <c:v>0.747043012992929</c:v>
                </c:pt>
                <c:pt idx="37">
                  <c:v>0.75</c:v>
                </c:pt>
                <c:pt idx="38">
                  <c:v>0.747043012992929</c:v>
                </c:pt>
                <c:pt idx="39">
                  <c:v>0.738218685423237</c:v>
                </c:pt>
                <c:pt idx="40">
                  <c:v>0.723666182208094</c:v>
                </c:pt>
                <c:pt idx="41">
                  <c:v>0.703615005016449</c:v>
                </c:pt>
                <c:pt idx="42">
                  <c:v>0.678381372890605</c:v>
                </c:pt>
                <c:pt idx="43">
                  <c:v>0.648363235283029</c:v>
                </c:pt>
                <c:pt idx="44">
                  <c:v>0.614033996155759</c:v>
                </c:pt>
                <c:pt idx="45">
                  <c:v>0.575935048117124</c:v>
                </c:pt>
                <c:pt idx="46">
                  <c:v>0.534667234336902</c:v>
                </c:pt>
                <c:pt idx="47">
                  <c:v>0.490881372890605</c:v>
                </c:pt>
                <c:pt idx="48">
                  <c:v>0.445267992969647</c:v>
                </c:pt>
                <c:pt idx="49">
                  <c:v>0.398546444823492</c:v>
                </c:pt>
                <c:pt idx="50">
                  <c:v>0.351453555176508</c:v>
                </c:pt>
                <c:pt idx="51">
                  <c:v>0.304732007030353</c:v>
                </c:pt>
                <c:pt idx="52">
                  <c:v>0.259118627109395</c:v>
                </c:pt>
                <c:pt idx="53">
                  <c:v>0.215332765663098</c:v>
                </c:pt>
                <c:pt idx="54">
                  <c:v>0.174064951882877</c:v>
                </c:pt>
                <c:pt idx="55">
                  <c:v>0.135966003844242</c:v>
                </c:pt>
                <c:pt idx="56">
                  <c:v>0.101636764716971</c:v>
                </c:pt>
                <c:pt idx="57">
                  <c:v>0.0716186271093948</c:v>
                </c:pt>
                <c:pt idx="58">
                  <c:v>0.0463849949835513</c:v>
                </c:pt>
                <c:pt idx="59">
                  <c:v>0.026333817791906</c:v>
                </c:pt>
                <c:pt idx="60">
                  <c:v>0.0117813145767634</c:v>
                </c:pt>
                <c:pt idx="61">
                  <c:v>0.0029569870070708</c:v>
                </c:pt>
                <c:pt idx="6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1462024"/>
        <c:axId val="-2099332360"/>
      </c:lineChart>
      <c:catAx>
        <c:axId val="-2121462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99332360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-2099332360"/>
        <c:scaling>
          <c:orientation val="minMax"/>
          <c:max val="2.0"/>
          <c:min val="-1.0"/>
        </c:scaling>
        <c:delete val="1"/>
        <c:axPos val="l"/>
        <c:numFmt formatCode="General" sourceLinked="1"/>
        <c:majorTickMark val="cross"/>
        <c:minorTickMark val="none"/>
        <c:tickLblPos val="nextTo"/>
        <c:crossAx val="-2121462024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38447482201164"/>
          <c:y val="0.0653595292709684"/>
          <c:w val="0.893662316394899"/>
          <c:h val="0.872549715767428"/>
        </c:manualLayout>
      </c:layout>
      <c:lineChart>
        <c:grouping val="standard"/>
        <c:varyColors val="0"/>
        <c:ser>
          <c:idx val="3"/>
          <c:order val="0"/>
          <c:tx>
            <c:strRef>
              <c:f>'ICA Mixing'!$J$1</c:f>
              <c:strCache>
                <c:ptCount val="1"/>
                <c:pt idx="0">
                  <c:v>e3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'ICA Mixing'!$J$2:$J$64</c:f>
              <c:numCache>
                <c:formatCode>General</c:formatCode>
                <c:ptCount val="63"/>
                <c:pt idx="0">
                  <c:v>0.0</c:v>
                </c:pt>
                <c:pt idx="1">
                  <c:v>0.0039271048589211</c:v>
                </c:pt>
                <c:pt idx="2">
                  <c:v>0.015461664994517</c:v>
                </c:pt>
                <c:pt idx="3">
                  <c:v>0.0338789215723235</c:v>
                </c:pt>
                <c:pt idx="4">
                  <c:v>0.0580216506276254</c:v>
                </c:pt>
                <c:pt idx="5">
                  <c:v>0.0863728757031315</c:v>
                </c:pt>
                <c:pt idx="6">
                  <c:v>0.125005394776678</c:v>
                </c:pt>
                <c:pt idx="7">
                  <c:v>0.17934599431225</c:v>
                </c:pt>
                <c:pt idx="8">
                  <c:v>0.245980254590281</c:v>
                </c:pt>
                <c:pt idx="9">
                  <c:v>0.320721299973837</c:v>
                </c:pt>
                <c:pt idx="10">
                  <c:v>0.398872875703131</c:v>
                </c:pt>
                <c:pt idx="11">
                  <c:v>0.475524430853703</c:v>
                </c:pt>
                <c:pt idx="12">
                  <c:v>0.545859666310741</c:v>
                </c:pt>
                <c:pt idx="13">
                  <c:v>0.607430485226958</c:v>
                </c:pt>
                <c:pt idx="14">
                  <c:v>0.658432267891046</c:v>
                </c:pt>
                <c:pt idx="15">
                  <c:v>0.695937251418542</c:v>
                </c:pt>
                <c:pt idx="16">
                  <c:v>0.718045450179683</c:v>
                </c:pt>
                <c:pt idx="17">
                  <c:v>0.723996838180517</c:v>
                </c:pt>
                <c:pt idx="18">
                  <c:v>0.714209182796482</c:v>
                </c:pt>
                <c:pt idx="19">
                  <c:v>0.690239309093726</c:v>
                </c:pt>
                <c:pt idx="20">
                  <c:v>0.654670425552119</c:v>
                </c:pt>
                <c:pt idx="21">
                  <c:v>0.61093282517353</c:v>
                </c:pt>
                <c:pt idx="22">
                  <c:v>0.563069495869855</c:v>
                </c:pt>
                <c:pt idx="23">
                  <c:v>0.515461664994517</c:v>
                </c:pt>
                <c:pt idx="24">
                  <c:v>0.472531845094265</c:v>
                </c:pt>
                <c:pt idx="25">
                  <c:v>0.438443381288591</c:v>
                </c:pt>
                <c:pt idx="26">
                  <c:v>0.412888629901682</c:v>
                </c:pt>
                <c:pt idx="27">
                  <c:v>0.395012091738384</c:v>
                </c:pt>
                <c:pt idx="28">
                  <c:v>0.387368152880302</c:v>
                </c:pt>
                <c:pt idx="29">
                  <c:v>0.391810908462591</c:v>
                </c:pt>
                <c:pt idx="30">
                  <c:v>0.409355997437172</c:v>
                </c:pt>
                <c:pt idx="31">
                  <c:v>0.432242156855353</c:v>
                </c:pt>
                <c:pt idx="32">
                  <c:v>0.452254248593737</c:v>
                </c:pt>
                <c:pt idx="33">
                  <c:v>0.469076670010966</c:v>
                </c:pt>
                <c:pt idx="34">
                  <c:v>0.482444121472063</c:v>
                </c:pt>
                <c:pt idx="35">
                  <c:v>0.492145790282158</c:v>
                </c:pt>
                <c:pt idx="36">
                  <c:v>0.498028675328619</c:v>
                </c:pt>
                <c:pt idx="37">
                  <c:v>0.5</c:v>
                </c:pt>
                <c:pt idx="38">
                  <c:v>0.498028675328619</c:v>
                </c:pt>
                <c:pt idx="39">
                  <c:v>0.492145790282158</c:v>
                </c:pt>
                <c:pt idx="40">
                  <c:v>0.482444121472063</c:v>
                </c:pt>
                <c:pt idx="41">
                  <c:v>0.469076670010966</c:v>
                </c:pt>
                <c:pt idx="42">
                  <c:v>0.452254248593737</c:v>
                </c:pt>
                <c:pt idx="43">
                  <c:v>0.432242156855353</c:v>
                </c:pt>
                <c:pt idx="44">
                  <c:v>0.409355997437172</c:v>
                </c:pt>
                <c:pt idx="45">
                  <c:v>0.383956698744749</c:v>
                </c:pt>
                <c:pt idx="46">
                  <c:v>0.356444822891268</c:v>
                </c:pt>
                <c:pt idx="47">
                  <c:v>0.327254248593737</c:v>
                </c:pt>
                <c:pt idx="48">
                  <c:v>0.296845328646431</c:v>
                </c:pt>
                <c:pt idx="49">
                  <c:v>0.265697629882328</c:v>
                </c:pt>
                <c:pt idx="50">
                  <c:v>0.234302370117672</c:v>
                </c:pt>
                <c:pt idx="51">
                  <c:v>0.203154671353569</c:v>
                </c:pt>
                <c:pt idx="52">
                  <c:v>0.172745751406263</c:v>
                </c:pt>
                <c:pt idx="53">
                  <c:v>0.143555177108732</c:v>
                </c:pt>
                <c:pt idx="54">
                  <c:v>0.116043301255251</c:v>
                </c:pt>
                <c:pt idx="55">
                  <c:v>0.0906440025628277</c:v>
                </c:pt>
                <c:pt idx="56">
                  <c:v>0.0677578431446471</c:v>
                </c:pt>
                <c:pt idx="57">
                  <c:v>0.0477457514062632</c:v>
                </c:pt>
                <c:pt idx="58">
                  <c:v>0.0309233299890342</c:v>
                </c:pt>
                <c:pt idx="59">
                  <c:v>0.0175558785279373</c:v>
                </c:pt>
                <c:pt idx="60">
                  <c:v>0.00785420971784226</c:v>
                </c:pt>
                <c:pt idx="61">
                  <c:v>0.00197132467138053</c:v>
                </c:pt>
                <c:pt idx="6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8649576"/>
        <c:axId val="-2068809976"/>
      </c:lineChart>
      <c:catAx>
        <c:axId val="-2068649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68809976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-2068809976"/>
        <c:scaling>
          <c:orientation val="minMax"/>
          <c:max val="2.0"/>
          <c:min val="-1.0"/>
        </c:scaling>
        <c:delete val="1"/>
        <c:axPos val="l"/>
        <c:numFmt formatCode="General" sourceLinked="1"/>
        <c:majorTickMark val="cross"/>
        <c:minorTickMark val="none"/>
        <c:tickLblPos val="nextTo"/>
        <c:crossAx val="-2068649576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38447482201164"/>
          <c:y val="0.0653595292709684"/>
          <c:w val="0.893662316394899"/>
          <c:h val="0.872549715767428"/>
        </c:manualLayout>
      </c:layout>
      <c:lineChart>
        <c:grouping val="standard"/>
        <c:varyColors val="0"/>
        <c:ser>
          <c:idx val="3"/>
          <c:order val="0"/>
          <c:tx>
            <c:strRef>
              <c:f>'ICA Mixing'!$E$1</c:f>
              <c:strCache>
                <c:ptCount val="1"/>
                <c:pt idx="0">
                  <c:v>c1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'ICA Mixing'!$E$2:$E$64</c:f>
              <c:numCache>
                <c:formatCode>General</c:formatCode>
                <c:ptCount val="63"/>
                <c:pt idx="0">
                  <c:v>0.0</c:v>
                </c:pt>
                <c:pt idx="1">
                  <c:v>0.0078542097178422</c:v>
                </c:pt>
                <c:pt idx="2">
                  <c:v>0.0309233299890341</c:v>
                </c:pt>
                <c:pt idx="3">
                  <c:v>0.0677578431446471</c:v>
                </c:pt>
                <c:pt idx="4">
                  <c:v>0.116043301255251</c:v>
                </c:pt>
                <c:pt idx="5">
                  <c:v>0.172745751406263</c:v>
                </c:pt>
                <c:pt idx="6">
                  <c:v>0.234302370117672</c:v>
                </c:pt>
                <c:pt idx="7">
                  <c:v>0.296845328646431</c:v>
                </c:pt>
                <c:pt idx="8">
                  <c:v>0.356444822891268</c:v>
                </c:pt>
                <c:pt idx="9">
                  <c:v>0.409355997437172</c:v>
                </c:pt>
                <c:pt idx="10">
                  <c:v>0.452254248593737</c:v>
                </c:pt>
                <c:pt idx="11">
                  <c:v>0.482444121472063</c:v>
                </c:pt>
                <c:pt idx="12">
                  <c:v>0.498028675328619</c:v>
                </c:pt>
                <c:pt idx="13">
                  <c:v>0.498028675328619</c:v>
                </c:pt>
                <c:pt idx="14">
                  <c:v>0.482444121472063</c:v>
                </c:pt>
                <c:pt idx="15">
                  <c:v>0.452254248593737</c:v>
                </c:pt>
                <c:pt idx="16">
                  <c:v>0.409355997437172</c:v>
                </c:pt>
                <c:pt idx="17">
                  <c:v>0.356444822891268</c:v>
                </c:pt>
                <c:pt idx="18">
                  <c:v>0.296845328646431</c:v>
                </c:pt>
                <c:pt idx="19">
                  <c:v>0.234302370117672</c:v>
                </c:pt>
                <c:pt idx="20">
                  <c:v>0.172745751406263</c:v>
                </c:pt>
                <c:pt idx="21">
                  <c:v>0.116043301255251</c:v>
                </c:pt>
                <c:pt idx="22">
                  <c:v>0.0677578431446471</c:v>
                </c:pt>
                <c:pt idx="23">
                  <c:v>0.0309233299890342</c:v>
                </c:pt>
                <c:pt idx="24">
                  <c:v>0.00785420971784226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1722088"/>
        <c:axId val="2138229704"/>
      </c:lineChart>
      <c:catAx>
        <c:axId val="1771722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38229704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2138229704"/>
        <c:scaling>
          <c:orientation val="minMax"/>
          <c:max val="2.0"/>
          <c:min val="-1.0"/>
        </c:scaling>
        <c:delete val="1"/>
        <c:axPos val="l"/>
        <c:numFmt formatCode="General" sourceLinked="1"/>
        <c:majorTickMark val="cross"/>
        <c:minorTickMark val="none"/>
        <c:tickLblPos val="nextTo"/>
        <c:crossAx val="1771722088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38447482201164"/>
          <c:y val="0.0653595292709684"/>
          <c:w val="0.893662316394899"/>
          <c:h val="0.872549715767428"/>
        </c:manualLayout>
      </c:layout>
      <c:lineChart>
        <c:grouping val="standard"/>
        <c:varyColors val="0"/>
        <c:ser>
          <c:idx val="3"/>
          <c:order val="0"/>
          <c:tx>
            <c:strRef>
              <c:f>'ICA Mixing'!$F$1</c:f>
              <c:strCache>
                <c:ptCount val="1"/>
                <c:pt idx="0">
                  <c:v>c2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'ICA Mixing'!$F$2:$F$64</c:f>
              <c:numCache>
                <c:formatCode>General</c:formatCode>
                <c:ptCount val="6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-0.0157084194356844</c:v>
                </c:pt>
                <c:pt idx="7">
                  <c:v>-0.0618466599780681</c:v>
                </c:pt>
                <c:pt idx="8">
                  <c:v>-0.135515686289294</c:v>
                </c:pt>
                <c:pt idx="9">
                  <c:v>-0.232086602510501</c:v>
                </c:pt>
                <c:pt idx="10">
                  <c:v>-0.345491502812526</c:v>
                </c:pt>
                <c:pt idx="11">
                  <c:v>-0.468604740235343</c:v>
                </c:pt>
                <c:pt idx="12">
                  <c:v>-0.593690657292862</c:v>
                </c:pt>
                <c:pt idx="13">
                  <c:v>-0.712889645782536</c:v>
                </c:pt>
                <c:pt idx="14">
                  <c:v>-0.818711994874345</c:v>
                </c:pt>
                <c:pt idx="15">
                  <c:v>-0.904508497187474</c:v>
                </c:pt>
                <c:pt idx="16">
                  <c:v>-0.964888242944126</c:v>
                </c:pt>
                <c:pt idx="17">
                  <c:v>-0.996057350657239</c:v>
                </c:pt>
                <c:pt idx="18">
                  <c:v>-0.996057350657239</c:v>
                </c:pt>
                <c:pt idx="19">
                  <c:v>-0.964888242944126</c:v>
                </c:pt>
                <c:pt idx="20">
                  <c:v>-0.904508497187474</c:v>
                </c:pt>
                <c:pt idx="21">
                  <c:v>-0.818711994874345</c:v>
                </c:pt>
                <c:pt idx="22">
                  <c:v>-0.712889645782536</c:v>
                </c:pt>
                <c:pt idx="23">
                  <c:v>-0.593690657292862</c:v>
                </c:pt>
                <c:pt idx="24">
                  <c:v>-0.468604740235344</c:v>
                </c:pt>
                <c:pt idx="25">
                  <c:v>-0.345491502812526</c:v>
                </c:pt>
                <c:pt idx="26">
                  <c:v>-0.232086602510502</c:v>
                </c:pt>
                <c:pt idx="27">
                  <c:v>-0.135515686289294</c:v>
                </c:pt>
                <c:pt idx="28">
                  <c:v>-0.0618466599780684</c:v>
                </c:pt>
                <c:pt idx="29">
                  <c:v>-0.0157084194356845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1343112"/>
        <c:axId val="1771560792"/>
      </c:lineChart>
      <c:catAx>
        <c:axId val="-2121343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71560792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1771560792"/>
        <c:scaling>
          <c:orientation val="minMax"/>
          <c:max val="2.0"/>
          <c:min val="-1.0"/>
        </c:scaling>
        <c:delete val="1"/>
        <c:axPos val="l"/>
        <c:numFmt formatCode="General" sourceLinked="1"/>
        <c:majorTickMark val="cross"/>
        <c:minorTickMark val="none"/>
        <c:tickLblPos val="nextTo"/>
        <c:crossAx val="-2121343112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06036745406824"/>
          <c:y val="0.12257217847769"/>
          <c:w val="0.893662316394899"/>
          <c:h val="0.872549715767428"/>
        </c:manualLayout>
      </c:layout>
      <c:lineChart>
        <c:grouping val="standard"/>
        <c:varyColors val="0"/>
        <c:ser>
          <c:idx val="3"/>
          <c:order val="0"/>
          <c:tx>
            <c:strRef>
              <c:f>'ICA Mixing'!$G$1</c:f>
              <c:strCache>
                <c:ptCount val="1"/>
                <c:pt idx="0">
                  <c:v>c3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'ICA Mixing'!$G$2:$G$64</c:f>
              <c:numCache>
                <c:formatCode>General</c:formatCode>
                <c:ptCount val="6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0.00394264934276112</c:v>
                </c:pt>
                <c:pt idx="14">
                  <c:v>0.0157084194356844</c:v>
                </c:pt>
                <c:pt idx="15">
                  <c:v>0.0351117570558743</c:v>
                </c:pt>
                <c:pt idx="16">
                  <c:v>0.0618466599780681</c:v>
                </c:pt>
                <c:pt idx="17">
                  <c:v>0.0954915028125262</c:v>
                </c:pt>
                <c:pt idx="18">
                  <c:v>0.135515686289294</c:v>
                </c:pt>
                <c:pt idx="19">
                  <c:v>0.181288005125655</c:v>
                </c:pt>
                <c:pt idx="20">
                  <c:v>0.232086602510501</c:v>
                </c:pt>
                <c:pt idx="21">
                  <c:v>0.287110354217464</c:v>
                </c:pt>
                <c:pt idx="22">
                  <c:v>0.345491502812526</c:v>
                </c:pt>
                <c:pt idx="23">
                  <c:v>0.406309342707138</c:v>
                </c:pt>
                <c:pt idx="24">
                  <c:v>0.468604740235343</c:v>
                </c:pt>
                <c:pt idx="25">
                  <c:v>0.531395259764656</c:v>
                </c:pt>
                <c:pt idx="26">
                  <c:v>0.593690657292862</c:v>
                </c:pt>
                <c:pt idx="27">
                  <c:v>0.654508497187474</c:v>
                </c:pt>
                <c:pt idx="28">
                  <c:v>0.712889645782536</c:v>
                </c:pt>
                <c:pt idx="29">
                  <c:v>0.767913397489498</c:v>
                </c:pt>
                <c:pt idx="30">
                  <c:v>0.818711994874345</c:v>
                </c:pt>
                <c:pt idx="31">
                  <c:v>0.864484313710706</c:v>
                </c:pt>
                <c:pt idx="32">
                  <c:v>0.904508497187474</c:v>
                </c:pt>
                <c:pt idx="33">
                  <c:v>0.938153340021931</c:v>
                </c:pt>
                <c:pt idx="34">
                  <c:v>0.964888242944126</c:v>
                </c:pt>
                <c:pt idx="35">
                  <c:v>0.984291580564315</c:v>
                </c:pt>
                <c:pt idx="36">
                  <c:v>0.996057350657239</c:v>
                </c:pt>
                <c:pt idx="37">
                  <c:v>1.0</c:v>
                </c:pt>
                <c:pt idx="38">
                  <c:v>0.996057350657239</c:v>
                </c:pt>
                <c:pt idx="39">
                  <c:v>0.984291580564315</c:v>
                </c:pt>
                <c:pt idx="40">
                  <c:v>0.964888242944126</c:v>
                </c:pt>
                <c:pt idx="41">
                  <c:v>0.938153340021932</c:v>
                </c:pt>
                <c:pt idx="42">
                  <c:v>0.904508497187474</c:v>
                </c:pt>
                <c:pt idx="43">
                  <c:v>0.864484313710706</c:v>
                </c:pt>
                <c:pt idx="44">
                  <c:v>0.818711994874345</c:v>
                </c:pt>
                <c:pt idx="45">
                  <c:v>0.767913397489498</c:v>
                </c:pt>
                <c:pt idx="46">
                  <c:v>0.712889645782536</c:v>
                </c:pt>
                <c:pt idx="47">
                  <c:v>0.654508497187474</c:v>
                </c:pt>
                <c:pt idx="48">
                  <c:v>0.593690657292862</c:v>
                </c:pt>
                <c:pt idx="49">
                  <c:v>0.531395259764657</c:v>
                </c:pt>
                <c:pt idx="50">
                  <c:v>0.468604740235344</c:v>
                </c:pt>
                <c:pt idx="51">
                  <c:v>0.406309342707137</c:v>
                </c:pt>
                <c:pt idx="52">
                  <c:v>0.345491502812526</c:v>
                </c:pt>
                <c:pt idx="53">
                  <c:v>0.287110354217464</c:v>
                </c:pt>
                <c:pt idx="54">
                  <c:v>0.232086602510502</c:v>
                </c:pt>
                <c:pt idx="55">
                  <c:v>0.181288005125655</c:v>
                </c:pt>
                <c:pt idx="56">
                  <c:v>0.135515686289294</c:v>
                </c:pt>
                <c:pt idx="57">
                  <c:v>0.0954915028125264</c:v>
                </c:pt>
                <c:pt idx="58">
                  <c:v>0.0618466599780684</c:v>
                </c:pt>
                <c:pt idx="59">
                  <c:v>0.0351117570558747</c:v>
                </c:pt>
                <c:pt idx="60">
                  <c:v>0.0157084194356845</c:v>
                </c:pt>
                <c:pt idx="61">
                  <c:v>0.00394264934276106</c:v>
                </c:pt>
                <c:pt idx="6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2043080"/>
        <c:axId val="1771201944"/>
      </c:lineChart>
      <c:catAx>
        <c:axId val="1772043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71201944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1771201944"/>
        <c:scaling>
          <c:orientation val="minMax"/>
          <c:max val="2.0"/>
          <c:min val="-1.0"/>
        </c:scaling>
        <c:delete val="1"/>
        <c:axPos val="l"/>
        <c:numFmt formatCode="General" sourceLinked="1"/>
        <c:majorTickMark val="cross"/>
        <c:minorTickMark val="none"/>
        <c:tickLblPos val="nextTo"/>
        <c:crossAx val="1772043080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Times" pitchFamily="-112" charset="0"/>
              </a:defRPr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</a:defRPr>
            </a:lvl1pPr>
          </a:lstStyle>
          <a:p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imes" pitchFamily="-112" charset="0"/>
              </a:defRPr>
            </a:lvl1pPr>
          </a:lstStyle>
          <a:p>
            <a:fld id="{5E0F4BD5-7FC1-A842-9EDC-ECCDE3D35E45}" type="slidenum">
              <a:rPr lang="en-US"/>
              <a:pPr/>
              <a:t>‹#›</a:t>
            </a:fld>
            <a:endParaRPr lang="en-US" sz="1200"/>
          </a:p>
        </p:txBody>
      </p:sp>
      <p:sp>
        <p:nvSpPr>
          <p:cNvPr id="36870" name="Rectangle 6"/>
          <p:cNvSpPr>
            <a:spLocks noGrp="1" noChangeArrowheads="1"/>
          </p:cNvSpPr>
          <p:nvPr/>
        </p:nvSpPr>
        <p:spPr bwMode="auto">
          <a:xfrm>
            <a:off x="0" y="8683625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US" sz="1000">
                <a:latin typeface="Times" pitchFamily="-112" charset="0"/>
                <a:ea typeface="ＭＳ Ｐゴシック" pitchFamily="-112" charset="-128"/>
                <a:cs typeface="ＭＳ Ｐゴシック" pitchFamily="-112" charset="-128"/>
              </a:rPr>
              <a:t>ERP Boot Camp</a:t>
            </a:r>
          </a:p>
          <a:p>
            <a:r>
              <a:rPr lang="en-US" sz="1000">
                <a:latin typeface="Times" pitchFamily="-112" charset="0"/>
                <a:ea typeface="ＭＳ Ｐゴシック" pitchFamily="-112" charset="-128"/>
                <a:cs typeface="ＭＳ Ｐゴシック" pitchFamily="-112" charset="-128"/>
              </a:rPr>
              <a:t>© S. J. Luck, All rights reserved</a:t>
            </a:r>
            <a:endParaRPr lang="en-US" sz="120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6709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</a:defRPr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</a:defRPr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</a:defRPr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</a:defRPr>
            </a:lvl1pPr>
          </a:lstStyle>
          <a:p>
            <a:fld id="{1DFAF8C6-6C42-3C4E-A8BE-C50A1E3691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004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3F8AF6-B126-9949-B15E-F1588C5166C2}" type="slidenum">
              <a:rPr lang="en-US"/>
              <a:pPr/>
              <a:t>1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C001E-1370-9745-8581-0DA1DDFA5668}" type="slidenum">
              <a:rPr lang="en-US"/>
              <a:pPr/>
              <a:t>10</a:t>
            </a:fld>
            <a:endParaRPr lang="en-US"/>
          </a:p>
        </p:txBody>
      </p:sp>
      <p:sp>
        <p:nvSpPr>
          <p:cNvPr id="1371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</a:rPr>
              <a:t>Adapted from Figure 5 and Figure 7 from </a:t>
            </a:r>
            <a:r>
              <a:rPr lang="en-US" i="1" dirty="0" smtClean="0">
                <a:latin typeface="Times New Roman" pitchFamily="18" charset="0"/>
              </a:rPr>
              <a:t>Di Russo, F., </a:t>
            </a:r>
            <a:r>
              <a:rPr lang="en-US" i="1" dirty="0" err="1" smtClean="0">
                <a:latin typeface="Times New Roman" pitchFamily="18" charset="0"/>
              </a:rPr>
              <a:t>Mar</a:t>
            </a:r>
            <a:r>
              <a:rPr lang="en-US" altLang="ja-JP" i="1" dirty="0" err="1" smtClean="0">
                <a:latin typeface="Times New Roman" pitchFamily="18" charset="0"/>
              </a:rPr>
              <a:t>ínez</a:t>
            </a:r>
            <a:r>
              <a:rPr lang="en-US" altLang="ja-JP" i="1" dirty="0" smtClean="0">
                <a:latin typeface="Times New Roman" pitchFamily="18" charset="0"/>
              </a:rPr>
              <a:t>, A., </a:t>
            </a:r>
            <a:r>
              <a:rPr lang="en-US" altLang="ja-JP" i="1" dirty="0" err="1" smtClean="0">
                <a:latin typeface="Times New Roman" pitchFamily="18" charset="0"/>
              </a:rPr>
              <a:t>Sereno</a:t>
            </a:r>
            <a:r>
              <a:rPr lang="en-US" altLang="ja-JP" i="1" dirty="0" smtClean="0">
                <a:latin typeface="Times New Roman" pitchFamily="18" charset="0"/>
              </a:rPr>
              <a:t>, M., </a:t>
            </a:r>
            <a:r>
              <a:rPr lang="en-US" altLang="ja-JP" i="1" dirty="0" err="1" smtClean="0">
                <a:latin typeface="Times New Roman" pitchFamily="18" charset="0"/>
              </a:rPr>
              <a:t>Pitzalis</a:t>
            </a:r>
            <a:r>
              <a:rPr lang="en-US" altLang="ja-JP" i="1" dirty="0" smtClean="0">
                <a:latin typeface="Times New Roman" pitchFamily="18" charset="0"/>
              </a:rPr>
              <a:t>, S., </a:t>
            </a:r>
            <a:r>
              <a:rPr lang="en-US" altLang="ja-JP" i="1" dirty="0" err="1" smtClean="0">
                <a:latin typeface="Times New Roman" pitchFamily="18" charset="0"/>
              </a:rPr>
              <a:t>Hillyard</a:t>
            </a:r>
            <a:r>
              <a:rPr lang="en-US" altLang="ja-JP" i="1" dirty="0" smtClean="0">
                <a:latin typeface="Times New Roman" pitchFamily="18" charset="0"/>
              </a:rPr>
              <a:t>, S. A. (2002) Cortical Sources of the Early Components of the Visual Evoked Potential. Human Brain Mapping 15,2, 95-111. Reprinted with the permission of Wiley-</a:t>
            </a:r>
            <a:r>
              <a:rPr lang="en-US" altLang="ja-JP" i="1" dirty="0" err="1" smtClean="0">
                <a:latin typeface="Times New Roman" pitchFamily="18" charset="0"/>
              </a:rPr>
              <a:t>Liss</a:t>
            </a:r>
            <a:r>
              <a:rPr lang="en-US" altLang="ja-JP" i="1" dirty="0" smtClean="0">
                <a:latin typeface="Times New Roman" pitchFamily="18" charset="0"/>
              </a:rPr>
              <a:t>, Inc., a subsidiary of John Wiley &amp; Sons, Inc. </a:t>
            </a:r>
            <a:r>
              <a:rPr lang="en-US" dirty="0" smtClean="0">
                <a:latin typeface="Geneva" pitchFamily="18" charset="0"/>
              </a:rPr>
              <a:t>This material may be used for nonprofit research and education purposes only, and it may not be reprinted or distributed in any form including print and electronic forms.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0C19F7-7AF7-164F-84C2-B3C269759D6F}" type="slidenum">
              <a:rPr lang="en-US"/>
              <a:pPr/>
              <a:t>11</a:t>
            </a:fld>
            <a:endParaRPr lang="en-US"/>
          </a:p>
        </p:txBody>
      </p:sp>
      <p:sp>
        <p:nvSpPr>
          <p:cNvPr id="13629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2B81B-95D4-AB45-8C4F-5F1B30EF334A}" type="slidenum">
              <a:rPr lang="en-US"/>
              <a:pPr/>
              <a:t>12</a:t>
            </a:fld>
            <a:endParaRPr lang="en-US"/>
          </a:p>
        </p:txBody>
      </p:sp>
      <p:sp>
        <p:nvSpPr>
          <p:cNvPr id="13670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780A3-F335-6E41-915D-E4E7E2F2B659}" type="slidenum">
              <a:rPr lang="en-US"/>
              <a:pPr/>
              <a:t>13</a:t>
            </a:fld>
            <a:endParaRPr lang="en-US"/>
          </a:p>
        </p:txBody>
      </p:sp>
      <p:sp>
        <p:nvSpPr>
          <p:cNvPr id="13813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9D589F-A6FC-294E-9C7D-BEAFDE326E2D}" type="slidenum">
              <a:rPr lang="en-US">
                <a:latin typeface="Times" pitchFamily="-111" charset="0"/>
              </a:rPr>
              <a:pPr/>
              <a:t>14</a:t>
            </a:fld>
            <a:endParaRPr lang="en-US">
              <a:latin typeface="Times" pitchFamily="-111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 smtClean="0">
              <a:latin typeface="Times New Roman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92785-2EDF-F54E-917B-ED6B7A0E87F7}" type="slidenum">
              <a:rPr lang="en-US"/>
              <a:pPr/>
              <a:t>15</a:t>
            </a:fld>
            <a:endParaRPr lang="en-US"/>
          </a:p>
        </p:txBody>
      </p:sp>
      <p:sp>
        <p:nvSpPr>
          <p:cNvPr id="1383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Figure 7.3 from Luck, Steven J. (2005). An introduction to the Event-Related Potential Technique. Cambridge, MA: MIT Press.© MIT Press. This material may be used for nonprofit research and education purposes only, and it may not be reprinted or distributed in any form including print and electronic forms.</a:t>
            </a:r>
          </a:p>
          <a:p>
            <a:pPr rtl="0"/>
            <a:endParaRPr lang="en-US" sz="1200" kern="1200" baseline="0" dirty="0" smtClean="0">
              <a:solidFill>
                <a:schemeClr val="tx1"/>
              </a:solidFill>
              <a:latin typeface="Times New Roman" pitchFamily="-112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Other content: 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3948E-AF48-CD49-9386-FB4CFC19A579}" type="slidenum">
              <a:rPr lang="en-US"/>
              <a:pPr/>
              <a:t>16</a:t>
            </a:fld>
            <a:endParaRPr lang="en-US"/>
          </a:p>
        </p:txBody>
      </p:sp>
      <p:sp>
        <p:nvSpPr>
          <p:cNvPr id="1385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815305-FB56-C84C-AE8D-5D05D6EA6461}" type="slidenum">
              <a:rPr lang="en-US"/>
              <a:pPr/>
              <a:t>17</a:t>
            </a:fld>
            <a:endParaRPr lang="en-US"/>
          </a:p>
        </p:txBody>
      </p:sp>
      <p:sp>
        <p:nvSpPr>
          <p:cNvPr id="1387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Figure 7.3 from Luck, Steven J. (2005). An introduction to the Event-Related Potential Technique. Cambridge, MA: MIT Press.© MIT Press. This material may be used for nonprofit research and education purposes only, and it may not be reprinted or distributed in any form including print and electronic forms.</a:t>
            </a:r>
          </a:p>
          <a:p>
            <a:pPr rtl="0"/>
            <a:endParaRPr lang="en-US" sz="1200" kern="1200" baseline="0" dirty="0" smtClean="0">
              <a:solidFill>
                <a:schemeClr val="tx1"/>
              </a:solidFill>
              <a:latin typeface="Times New Roman" pitchFamily="-112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Other content: 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42A820-B2A8-1849-9568-1B726389D662}" type="slidenum">
              <a:rPr lang="en-US"/>
              <a:pPr/>
              <a:t>18</a:t>
            </a:fld>
            <a:endParaRPr lang="en-US"/>
          </a:p>
        </p:txBody>
      </p:sp>
      <p:sp>
        <p:nvSpPr>
          <p:cNvPr id="1389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BEAADB-C01F-6146-A50C-749D56A45815}" type="slidenum">
              <a:rPr lang="en-US"/>
              <a:pPr/>
              <a:t>19</a:t>
            </a:fld>
            <a:endParaRPr lang="en-US"/>
          </a:p>
        </p:txBody>
      </p:sp>
      <p:sp>
        <p:nvSpPr>
          <p:cNvPr id="1393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Figure 7.3 from Luck, Steven J. (2005). An introduction to the Event-Related Potential Technique. Cambridge, MA: MIT Press.© MIT Press. This material may be used for nonprofit research and education purposes only, and it may not be reprinted or distributed in any form including print and electronic forms.</a:t>
            </a:r>
          </a:p>
          <a:p>
            <a:pPr rtl="0"/>
            <a:endParaRPr lang="en-US" sz="1200" kern="1200" baseline="0" dirty="0" smtClean="0">
              <a:solidFill>
                <a:schemeClr val="tx1"/>
              </a:solidFill>
              <a:latin typeface="Times New Roman" pitchFamily="-112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Other content: 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284B26-C9DA-164A-B2AE-A6AD27E66D87}" type="slidenum">
              <a:rPr lang="en-US"/>
              <a:pPr/>
              <a:t>2</a:t>
            </a:fld>
            <a:endParaRPr lang="en-US"/>
          </a:p>
        </p:txBody>
      </p:sp>
      <p:sp>
        <p:nvSpPr>
          <p:cNvPr id="1295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843D8D-9344-4D4D-9E84-9B3E888A5965}" type="slidenum">
              <a:rPr lang="en-US"/>
              <a:pPr/>
              <a:t>20</a:t>
            </a:fld>
            <a:endParaRPr lang="en-US"/>
          </a:p>
        </p:txBody>
      </p:sp>
      <p:sp>
        <p:nvSpPr>
          <p:cNvPr id="13957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</a:rPr>
              <a:t>Figure 3 from Dale, A.M. and M.I. </a:t>
            </a:r>
            <a:r>
              <a:rPr lang="en-US" dirty="0" err="1" smtClean="0">
                <a:latin typeface="Times New Roman" pitchFamily="18" charset="0"/>
              </a:rPr>
              <a:t>Sereno</a:t>
            </a:r>
            <a:r>
              <a:rPr lang="en-US" dirty="0" smtClean="0">
                <a:latin typeface="Times New Roman" pitchFamily="18" charset="0"/>
              </a:rPr>
              <a:t> (1993) Improved localization of cortical activity by combining EEG and MEG with MRI cortical surface reconstruction: A linear approach. Journal of Cognitive Neuroscience, 5, 162-176. Reprinted with permission from the Massachusetts Institute of technology. </a:t>
            </a:r>
            <a:r>
              <a:rPr lang="en-US" dirty="0" smtClean="0">
                <a:latin typeface="Geneva" pitchFamily="18" charset="0"/>
              </a:rPr>
              <a:t>This material may be used for nonprofit research and education purposes only, and it may not be reprinted or distributed in any form including print and electronic forms.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BC887E-BFB1-AF49-8057-4E73DAEC1139}" type="slidenum">
              <a:rPr lang="en-US"/>
              <a:pPr/>
              <a:t>21</a:t>
            </a:fld>
            <a:endParaRPr lang="en-US"/>
          </a:p>
        </p:txBody>
      </p:sp>
      <p:sp>
        <p:nvSpPr>
          <p:cNvPr id="1397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</a:rPr>
              <a:t>Figure 4 from Dale, A.M. and M.I. </a:t>
            </a:r>
            <a:r>
              <a:rPr lang="en-US" dirty="0" err="1" smtClean="0">
                <a:latin typeface="Times New Roman" pitchFamily="18" charset="0"/>
              </a:rPr>
              <a:t>Sereno</a:t>
            </a:r>
            <a:r>
              <a:rPr lang="en-US" dirty="0" smtClean="0">
                <a:latin typeface="Times New Roman" pitchFamily="18" charset="0"/>
              </a:rPr>
              <a:t> (1993) Improved localization of cortical activity by combining EEG and MEG with MRI cortical surface reconstruction: A linear approach. Journal of Cognitive Neuroscience, 5, 162-176. Reprinted with permission from the Massachusetts Institute of technology. </a:t>
            </a:r>
            <a:r>
              <a:rPr lang="en-US" dirty="0" smtClean="0">
                <a:latin typeface="Geneva" pitchFamily="18" charset="0"/>
              </a:rPr>
              <a:t>This material may be used for nonprofit research and education purposes only, and it may not be reprinted or distributed in any form including print and electronic forms.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42A820-B2A8-1849-9568-1B726389D662}" type="slidenum">
              <a:rPr lang="en-US"/>
              <a:pPr/>
              <a:t>22</a:t>
            </a:fld>
            <a:endParaRPr lang="en-US"/>
          </a:p>
        </p:txBody>
      </p:sp>
      <p:sp>
        <p:nvSpPr>
          <p:cNvPr id="1389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42A820-B2A8-1849-9568-1B726389D662}" type="slidenum">
              <a:rPr lang="en-US"/>
              <a:pPr/>
              <a:t>23</a:t>
            </a:fld>
            <a:endParaRPr lang="en-US"/>
          </a:p>
        </p:txBody>
      </p:sp>
      <p:sp>
        <p:nvSpPr>
          <p:cNvPr id="1389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42A820-B2A8-1849-9568-1B726389D662}" type="slidenum">
              <a:rPr lang="en-US"/>
              <a:pPr/>
              <a:t>24</a:t>
            </a:fld>
            <a:endParaRPr lang="en-US"/>
          </a:p>
        </p:txBody>
      </p:sp>
      <p:sp>
        <p:nvSpPr>
          <p:cNvPr id="1389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Adapted from Figure 1 from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Hopf, J.-M., Luck, S. J.,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Boelmans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, K.,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Schoenfeld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, M. A.,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Boehler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, N.,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Rieger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, J., &amp; Heinze, H.-J. (2006). The neural site of attention matches the spatial scale of perception. Journal of Neuroscience, 26, 3532-3540.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Reprinted with permission from The Journal of Neuroscience. </a:t>
            </a:r>
            <a:r>
              <a:rPr lang="en-US" dirty="0" smtClean="0">
                <a:latin typeface="Geneva" pitchFamily="21" charset="0"/>
              </a:rPr>
              <a:t>This material may be used for nonprofit research and education purposes only, and it may not be reprinted or distributed in any form including print and electronic forms.</a:t>
            </a:r>
            <a:endParaRPr lang="en-US" dirty="0" smtClean="0">
              <a:latin typeface="Times New Roman" pitchFamily="21" charset="0"/>
            </a:endParaRP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  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Adapted from Figure 2 from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Hopf, J.-M., Luck, S. J.,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Boelmans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, K.,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Schoenfeld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, M. A.,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Boehler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, N.,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Rieger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, J., &amp; Heinze, H.-J. (2006). The neural site of attention matches the spatial scale of perception. Journal of Neuroscience, 26, 3532-3540.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Reprinted with permission from The Journal of Neuroscience. </a:t>
            </a:r>
            <a:r>
              <a:rPr lang="en-US" dirty="0" smtClean="0">
                <a:latin typeface="Geneva" pitchFamily="21" charset="0"/>
              </a:rPr>
              <a:t>This material may be used for nonprofit research and education purposes only, and it may not be reprinted or distributed in any form including print and electronic forms.</a:t>
            </a:r>
            <a:endParaRPr lang="en-US" dirty="0" smtClean="0">
              <a:latin typeface="Times New Roman" pitchFamily="21" charset="0"/>
            </a:endParaRP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Times New Roman" pitchFamily="-112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F8C6-6C42-3C4E-A8BE-C50A1E36914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120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Adapted from Figure 2 from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Hopf, J.-M., Luck, S. J.,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Boelmans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, K.,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Schoenfeld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, M. A.,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Boehler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, N.,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Rieger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, J., &amp; Heinze, H.-J. (2006). The neural site of attention matches the spatial scale of perception. Journal of Neuroscience, 26, 3532-3540.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Reprinted with permission from The Journal of Neuroscience. </a:t>
            </a:r>
            <a:r>
              <a:rPr lang="en-US" dirty="0" smtClean="0">
                <a:latin typeface="Geneva" pitchFamily="21" charset="0"/>
              </a:rPr>
              <a:t>This material may be used for nonprofit research and education purposes only, and it may not be reprinted or distributed in any form including print and electronic forms.</a:t>
            </a:r>
            <a:endParaRPr lang="en-US" dirty="0" smtClean="0">
              <a:latin typeface="Times New Roman" pitchFamily="21" charset="0"/>
            </a:endParaRP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Times New Roman" pitchFamily="-112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Times New Roman" pitchFamily="-112" charset="0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F8C6-6C42-3C4E-A8BE-C50A1E36914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142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Adapted from Figure 2 from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Hopf, J.-M., Luck, S. J.,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Boelmans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, K.,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Schoenfeld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, M. A.,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Boehler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, N.,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Rieger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, J., &amp; Heinze, H.-J. (2006). The neural site of attention matches the spatial scale of perception. Journal of Neuroscience, 26, 3532-3540.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Reprinted with permission from The Journal of Neuroscience. </a:t>
            </a:r>
            <a:r>
              <a:rPr lang="en-US" dirty="0" smtClean="0">
                <a:latin typeface="Geneva" pitchFamily="21" charset="0"/>
              </a:rPr>
              <a:t>This material may be used for nonprofit research and education purposes only, and it may not be reprinted or distributed in any form including print and electronic forms.</a:t>
            </a:r>
            <a:endParaRPr lang="en-US" dirty="0" smtClean="0">
              <a:latin typeface="Times New Roman" pitchFamily="21" charset="0"/>
            </a:endParaRP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Times New Roman" pitchFamily="-112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Times New Roman" pitchFamily="-112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F8C6-6C42-3C4E-A8BE-C50A1E36914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502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Adapted from Figure 5 from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Hopf, J.-M., Luck, S. J.,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Boelmans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, K.,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Schoenfeld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, M. A.,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Boehler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, N.,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Rieger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, J., &amp; Heinze, H.-J. (2006). The neural site of attention matches the spatial scale of perception. Journal of Neuroscience, 26, 3532-3540.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Reprinted with permission from The Journal of Neuroscience. </a:t>
            </a:r>
            <a:r>
              <a:rPr lang="en-US" dirty="0" smtClean="0">
                <a:latin typeface="Geneva" pitchFamily="21" charset="0"/>
              </a:rPr>
              <a:t>This material may be used for nonprofit research and education purposes only, and it may not be reprinted or distributed in any form including print and electronic forms.</a:t>
            </a:r>
            <a:endParaRPr lang="en-US" dirty="0" smtClean="0">
              <a:latin typeface="Times New Roman" pitchFamily="21" charset="0"/>
            </a:endParaRP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Times New Roman" pitchFamily="-112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Times New Roman" pitchFamily="-112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F8C6-6C42-3C4E-A8BE-C50A1E36914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619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Adapted from Figure 5 from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Hopf, J.-M., Luck, S. J.,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Boelmans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, K.,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Schoenfeld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, M. A.,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Boehler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, N.,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Rieger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, J., &amp; Heinze, H.-J. (2006). The neural site of attention matches the spatial scale of perception. Journal of Neuroscience, 26, 3532-3540.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Reprinted with permission from The Journal of Neuroscience. </a:t>
            </a:r>
            <a:r>
              <a:rPr lang="en-US" dirty="0" smtClean="0">
                <a:latin typeface="Geneva" pitchFamily="21" charset="0"/>
              </a:rPr>
              <a:t>This material may be used for nonprofit research and education purposes only, and it may not be reprinted or distributed in any form including print and electronic forms.</a:t>
            </a:r>
            <a:endParaRPr lang="en-US" dirty="0" smtClean="0">
              <a:latin typeface="Times New Roman" pitchFamily="21" charset="0"/>
            </a:endParaRP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Times New Roman" pitchFamily="-112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Times New Roman" pitchFamily="-112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F8C6-6C42-3C4E-A8BE-C50A1E36914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68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9D589F-A6FC-294E-9C7D-BEAFDE326E2D}" type="slidenum">
              <a:rPr lang="en-US">
                <a:latin typeface="Times" pitchFamily="-111" charset="0"/>
              </a:rPr>
              <a:pPr/>
              <a:t>3</a:t>
            </a:fld>
            <a:endParaRPr lang="en-US">
              <a:latin typeface="Times" pitchFamily="-111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 smtClean="0">
              <a:latin typeface="Times New Roman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42A820-B2A8-1849-9568-1B726389D662}" type="slidenum">
              <a:rPr lang="en-US"/>
              <a:pPr/>
              <a:t>30</a:t>
            </a:fld>
            <a:endParaRPr lang="en-US"/>
          </a:p>
        </p:txBody>
      </p:sp>
      <p:sp>
        <p:nvSpPr>
          <p:cNvPr id="1389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42A820-B2A8-1849-9568-1B726389D662}" type="slidenum">
              <a:rPr lang="en-US"/>
              <a:pPr/>
              <a:t>31</a:t>
            </a:fld>
            <a:endParaRPr lang="en-US"/>
          </a:p>
        </p:txBody>
      </p:sp>
      <p:sp>
        <p:nvSpPr>
          <p:cNvPr id="1389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  <a:endParaRPr lang="en-US" sz="1200" kern="1200" baseline="0" smtClean="0">
              <a:solidFill>
                <a:schemeClr val="tx1"/>
              </a:solidFill>
              <a:latin typeface="Times New Roman" pitchFamily="-112" charset="0"/>
              <a:ea typeface="+mn-ea"/>
              <a:cs typeface="+mn-cs"/>
            </a:endParaRPr>
          </a:p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42A820-B2A8-1849-9568-1B726389D662}" type="slidenum">
              <a:rPr lang="en-US"/>
              <a:pPr/>
              <a:t>32</a:t>
            </a:fld>
            <a:endParaRPr lang="en-US"/>
          </a:p>
        </p:txBody>
      </p:sp>
      <p:sp>
        <p:nvSpPr>
          <p:cNvPr id="1389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C64EB3-9CC8-5947-B09A-FFFB6D93B3BB}" type="slidenum">
              <a:rPr lang="en-US"/>
              <a:pPr/>
              <a:t>4</a:t>
            </a:fld>
            <a:endParaRPr lang="en-US"/>
          </a:p>
        </p:txBody>
      </p:sp>
      <p:sp>
        <p:nvSpPr>
          <p:cNvPr id="1354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E39181-9CB7-A94E-97FF-0A9F97C27BB8}" type="slidenum">
              <a:rPr lang="en-US"/>
              <a:pPr/>
              <a:t>5</a:t>
            </a:fld>
            <a:endParaRPr lang="en-US"/>
          </a:p>
        </p:txBody>
      </p:sp>
      <p:sp>
        <p:nvSpPr>
          <p:cNvPr id="13731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E39181-9CB7-A94E-97FF-0A9F97C27BB8}" type="slidenum">
              <a:rPr lang="en-US"/>
              <a:pPr/>
              <a:t>6</a:t>
            </a:fld>
            <a:endParaRPr lang="en-US"/>
          </a:p>
        </p:txBody>
      </p:sp>
      <p:sp>
        <p:nvSpPr>
          <p:cNvPr id="13731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E39181-9CB7-A94E-97FF-0A9F97C27BB8}" type="slidenum">
              <a:rPr lang="en-US"/>
              <a:pPr/>
              <a:t>7</a:t>
            </a:fld>
            <a:endParaRPr lang="en-US"/>
          </a:p>
        </p:txBody>
      </p:sp>
      <p:sp>
        <p:nvSpPr>
          <p:cNvPr id="13731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335156-B619-BD41-9560-69118F262C68}" type="slidenum">
              <a:rPr lang="en-US"/>
              <a:pPr/>
              <a:t>8</a:t>
            </a:fld>
            <a:endParaRPr lang="en-US"/>
          </a:p>
        </p:txBody>
      </p:sp>
      <p:sp>
        <p:nvSpPr>
          <p:cNvPr id="13568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4F94CB-5EC6-594E-9FCF-A81D83B6A8FE}" type="slidenum">
              <a:rPr lang="en-US"/>
              <a:pPr/>
              <a:t>9</a:t>
            </a:fld>
            <a:endParaRPr lang="en-US"/>
          </a:p>
        </p:txBody>
      </p:sp>
      <p:sp>
        <p:nvSpPr>
          <p:cNvPr id="1415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9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pitchFamily="-112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3079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Box 42"/>
          <p:cNvSpPr txBox="1">
            <a:spLocks noChangeArrowheads="1"/>
          </p:cNvSpPr>
          <p:nvPr userDrawn="1"/>
        </p:nvSpPr>
        <p:spPr bwMode="auto">
          <a:xfrm>
            <a:off x="990600" y="6248400"/>
            <a:ext cx="7356915" cy="5770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50" dirty="0" smtClean="0"/>
              <a:t>All slides © </a:t>
            </a:r>
            <a:r>
              <a:rPr lang="en-US" sz="1050" dirty="0"/>
              <a:t>S. J. </a:t>
            </a:r>
            <a:r>
              <a:rPr lang="en-US" sz="1050" dirty="0" smtClean="0"/>
              <a:t>Luck, except as indicated in the notes sections of individual slides</a:t>
            </a:r>
          </a:p>
          <a:p>
            <a:pPr algn="ctr"/>
            <a:r>
              <a:rPr lang="en-US" sz="1050" dirty="0" smtClean="0"/>
              <a:t>Slides may be used for</a:t>
            </a:r>
            <a:r>
              <a:rPr lang="en-US" sz="1050" baseline="0" dirty="0" smtClean="0"/>
              <a:t> nonprofit educational purposes</a:t>
            </a:r>
            <a:r>
              <a:rPr lang="en-US" sz="1050" dirty="0" smtClean="0"/>
              <a:t> if this copyright notice is included, except as noted</a:t>
            </a:r>
            <a:endParaRPr lang="en-US" sz="1050" baseline="0" dirty="0" smtClean="0"/>
          </a:p>
          <a:p>
            <a:pPr algn="ctr"/>
            <a:r>
              <a:rPr lang="en-US" sz="1050" baseline="0" dirty="0" smtClean="0"/>
              <a:t>Permission must be obtained from the copyright </a:t>
            </a:r>
            <a:r>
              <a:rPr lang="en-US" sz="1050" baseline="0" dirty="0" err="1" smtClean="0"/>
              <a:t>holder(s</a:t>
            </a:r>
            <a:r>
              <a:rPr lang="en-US" sz="1050" baseline="0" dirty="0" smtClean="0"/>
              <a:t>) for any other use</a:t>
            </a:r>
            <a:endParaRPr lang="en-US" sz="105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C79DB0B-0B20-D549-8323-66C2AEA0B9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0B31A30-045A-C949-B970-E2EDC8CDEE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C7B584D-F4E0-2E42-BABC-1DE5342C8D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1E16CFF-94CA-514C-8A6D-FE1B41F17A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383170D-E2F5-D445-AF35-13244F18EE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935E472-13C4-F749-BD33-E9D23A2296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644B1EE-3591-9C4B-A0B9-323FB6FA90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8872BB1-9B70-7144-B14F-F32EC77F91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7218F17-CE57-EE44-BC44-05EAD80987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A8FB2C-AC63-B44A-BCD2-07E80522CD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65" name="Rectangle 37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66" name="Rectangle 38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67" name="Rectangle 39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12" charset="0"/>
              </a:defRPr>
            </a:lvl1pPr>
          </a:lstStyle>
          <a:p>
            <a:endParaRPr lang="en-US"/>
          </a:p>
        </p:txBody>
      </p:sp>
      <p:sp>
        <p:nvSpPr>
          <p:cNvPr id="329768" name="Rectangle 40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itchFamily="-112" charset="0"/>
              </a:defRPr>
            </a:lvl1pPr>
          </a:lstStyle>
          <a:p>
            <a:endParaRPr lang="en-US"/>
          </a:p>
        </p:txBody>
      </p:sp>
      <p:sp>
        <p:nvSpPr>
          <p:cNvPr id="329769" name="Rectangle 41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-112" charset="0"/>
              </a:defRPr>
            </a:lvl1pPr>
          </a:lstStyle>
          <a:p>
            <a:fld id="{8143922C-F658-F64D-B82B-F52B093350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25000"/>
        <a:buFont typeface="Times" pitchFamily="-112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-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65000"/>
        <a:buFont typeface="Times" pitchFamily="-112" charset="0"/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11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2" charset="2"/>
        <a:buChar char="n"/>
        <a:defRPr sz="1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2" charset="2"/>
        <a:buChar char="n"/>
        <a:defRPr sz="1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2" charset="2"/>
        <a:buChar char="n"/>
        <a:defRPr sz="1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2" charset="2"/>
        <a:buChar char="n"/>
        <a:defRPr sz="1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2" charset="2"/>
        <a:buChar char="n"/>
        <a:defRPr sz="1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5" Type="http://schemas.openxmlformats.org/officeDocument/2006/relationships/chart" Target="../charts/chart9.xml"/><Relationship Id="rId6" Type="http://schemas.openxmlformats.org/officeDocument/2006/relationships/chart" Target="../charts/chart10.xml"/><Relationship Id="rId7" Type="http://schemas.openxmlformats.org/officeDocument/2006/relationships/chart" Target="../charts/chart11.xml"/><Relationship Id="rId8" Type="http://schemas.openxmlformats.org/officeDocument/2006/relationships/chart" Target="../charts/chart12.xml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6" Type="http://schemas.openxmlformats.org/officeDocument/2006/relationships/chart" Target="../charts/chart4.xml"/><Relationship Id="rId7" Type="http://schemas.openxmlformats.org/officeDocument/2006/relationships/chart" Target="../charts/chart5.xml"/><Relationship Id="rId8" Type="http://schemas.openxmlformats.org/officeDocument/2006/relationships/chart" Target="../charts/chart6.xml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5" Type="http://schemas.openxmlformats.org/officeDocument/2006/relationships/image" Target="../media/image6.emf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png"/><Relationship Id="rId5" Type="http://schemas.openxmlformats.org/officeDocument/2006/relationships/image" Target="../media/image10.emf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924800" cy="2286000"/>
          </a:xfrm>
        </p:spPr>
        <p:txBody>
          <a:bodyPr anchor="ctr"/>
          <a:lstStyle/>
          <a:p>
            <a:r>
              <a:rPr lang="en-US" b="1"/>
              <a:t>The ERP Boot Camp</a:t>
            </a: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black">
          <a:xfrm>
            <a:off x="1358900" y="3962400"/>
            <a:ext cx="6426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ERP Localization</a:t>
            </a:r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 rot="5400000">
            <a:off x="4533900" y="457200"/>
            <a:ext cx="0" cy="65532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 descr="Positive Up Logo"/>
          <p:cNvPicPr>
            <a:picLocks noChangeAspect="1" noChangeArrowheads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 bwMode="auto">
          <a:xfrm>
            <a:off x="86193" y="0"/>
            <a:ext cx="242840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95250"/>
            <a:ext cx="6248400" cy="971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0114" name="Picture 2" descr="expo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3538"/>
            <a:ext cx="9144000" cy="6130925"/>
          </a:xfrm>
          <a:prstGeom prst="rect">
            <a:avLst/>
          </a:prstGeom>
          <a:noFill/>
        </p:spPr>
      </p:pic>
      <p:sp>
        <p:nvSpPr>
          <p:cNvPr id="1370115" name="Text Box 3"/>
          <p:cNvSpPr txBox="1">
            <a:spLocks noChangeArrowheads="1"/>
          </p:cNvSpPr>
          <p:nvPr/>
        </p:nvSpPr>
        <p:spPr bwMode="auto">
          <a:xfrm>
            <a:off x="7048500" y="6543675"/>
            <a:ext cx="20955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Di Russo et al. (2002)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22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19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BESA</a:t>
            </a:r>
          </a:p>
        </p:txBody>
      </p:sp>
      <p:pic>
        <p:nvPicPr>
          <p:cNvPr id="1361926" name="Picture 6"/>
          <p:cNvPicPr>
            <a:picLocks noChangeAspect="1" noChangeArrowheads="1"/>
          </p:cNvPicPr>
          <p:nvPr/>
        </p:nvPicPr>
        <p:blipFill rotWithShape="1">
          <a:blip r:embed="rId3"/>
          <a:srcRect b="7485"/>
          <a:stretch/>
        </p:blipFill>
        <p:spPr bwMode="auto">
          <a:xfrm>
            <a:off x="457200" y="1249364"/>
            <a:ext cx="7112000" cy="537680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60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Main Shortcomings of BESA</a:t>
            </a:r>
            <a:endParaRPr lang="en-US" dirty="0"/>
          </a:p>
        </p:txBody>
      </p:sp>
      <p:sp>
        <p:nvSpPr>
          <p:cNvPr id="13660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79400" y="1192214"/>
            <a:ext cx="8686800" cy="463388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Operator Dependence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Solution depends on number of dipoles, starting locations, etc.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Easily biased by expectations</a:t>
            </a:r>
          </a:p>
          <a:p>
            <a:r>
              <a:rPr lang="en-US" dirty="0" smtClean="0"/>
              <a:t>Difficult to assess accuracy of a solution</a:t>
            </a:r>
          </a:p>
          <a:p>
            <a:pPr lvl="1"/>
            <a:r>
              <a:rPr lang="en-US" dirty="0" smtClean="0"/>
              <a:t>5 free parameters per dipole; 6-dipole solution would have 30 free parameters</a:t>
            </a:r>
          </a:p>
          <a:p>
            <a:pPr lvl="1"/>
            <a:r>
              <a:rPr lang="en-US" dirty="0" smtClean="0"/>
              <a:t>When one parameter is incorrect, other variables can change slightly to maintain low residual variance</a:t>
            </a:r>
          </a:p>
          <a:p>
            <a:pPr lvl="1"/>
            <a:r>
              <a:rPr lang="en-US" dirty="0" smtClean="0"/>
              <a:t>In the presence of noise or errors in forward solution, a substantially wrong solution may have lower residual variance than the correct solution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354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035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BESA- Conclusions</a:t>
            </a:r>
          </a:p>
        </p:txBody>
      </p:sp>
      <p:sp>
        <p:nvSpPr>
          <p:cNvPr id="13803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799" y="1255713"/>
            <a:ext cx="8625179" cy="5195887"/>
          </a:xfrm>
        </p:spPr>
        <p:txBody>
          <a:bodyPr/>
          <a:lstStyle/>
          <a:p>
            <a:r>
              <a:rPr lang="en-US" dirty="0"/>
              <a:t>Conclusion 1:</a:t>
            </a:r>
            <a:r>
              <a:rPr lang="en-US" dirty="0" smtClean="0"/>
              <a:t> When only 1 dipole is present, it can </a:t>
            </a:r>
            <a:r>
              <a:rPr lang="en-US" dirty="0"/>
              <a:t>be localized </a:t>
            </a:r>
            <a:r>
              <a:rPr lang="en-US" dirty="0" smtClean="0"/>
              <a:t>reasonably well</a:t>
            </a:r>
          </a:p>
          <a:p>
            <a:pPr lvl="1"/>
            <a:r>
              <a:rPr lang="en-US" dirty="0" smtClean="0"/>
              <a:t>But hard to quantify the margin of error</a:t>
            </a:r>
          </a:p>
          <a:p>
            <a:pPr lvl="1"/>
            <a:r>
              <a:rPr lang="en-US" dirty="0" smtClean="0"/>
              <a:t>2-3 dipoles can be localized if they are superficial and far apart</a:t>
            </a:r>
          </a:p>
          <a:p>
            <a:r>
              <a:rPr lang="en-US" dirty="0"/>
              <a:t>Conclusion 2:</a:t>
            </a:r>
            <a:r>
              <a:rPr lang="en-US" dirty="0" smtClean="0"/>
              <a:t> With more complex situations, </a:t>
            </a:r>
            <a:r>
              <a:rPr lang="en-US" dirty="0"/>
              <a:t>missing dipoles, spurious dipoles, and large errors are likely</a:t>
            </a:r>
            <a:endParaRPr lang="en-US" dirty="0" smtClean="0"/>
          </a:p>
          <a:p>
            <a:r>
              <a:rPr lang="en-US" dirty="0" smtClean="0"/>
              <a:t>So don’t </a:t>
            </a:r>
            <a:r>
              <a:rPr lang="en-US" dirty="0"/>
              <a:t>put much faith in BESA </a:t>
            </a:r>
            <a:r>
              <a:rPr lang="en-US" dirty="0" smtClean="0"/>
              <a:t>results unless you can be sure that only a few distinct dipoles are present</a:t>
            </a:r>
          </a:p>
          <a:p>
            <a:pPr lvl="1"/>
            <a:r>
              <a:rPr lang="en-US" dirty="0"/>
              <a:t>There is a clear trend away from BESA among sophisticated ERP </a:t>
            </a:r>
            <a:r>
              <a:rPr lang="en-US" dirty="0" smtClean="0"/>
              <a:t>researchers</a:t>
            </a:r>
          </a:p>
          <a:p>
            <a:r>
              <a:rPr lang="en-US" dirty="0" smtClean="0"/>
              <a:t>Note: </a:t>
            </a:r>
            <a:r>
              <a:rPr lang="en-US" dirty="0" err="1" smtClean="0"/>
              <a:t>Scherg</a:t>
            </a:r>
            <a:r>
              <a:rPr lang="en-US" dirty="0" smtClean="0"/>
              <a:t> himself primarily uses BESA in relatively simple sensory experiments with a small number of dipoles and a lot of extra constraints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0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0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0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0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0356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082" name="Straight Arrow Connector 9"/>
          <p:cNvCxnSpPr>
            <a:cxnSpLocks noChangeShapeType="1"/>
          </p:cNvCxnSpPr>
          <p:nvPr/>
        </p:nvCxnSpPr>
        <p:spPr bwMode="auto">
          <a:xfrm>
            <a:off x="3492500" y="1465263"/>
            <a:ext cx="1631950" cy="1587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46083" name="Straight Arrow Connector 10"/>
          <p:cNvCxnSpPr>
            <a:cxnSpLocks noChangeShapeType="1"/>
          </p:cNvCxnSpPr>
          <p:nvPr/>
        </p:nvCxnSpPr>
        <p:spPr bwMode="auto">
          <a:xfrm>
            <a:off x="3489325" y="1466850"/>
            <a:ext cx="1584325" cy="100806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46084" name="Straight Arrow Connector 14"/>
          <p:cNvCxnSpPr>
            <a:cxnSpLocks noChangeShapeType="1"/>
          </p:cNvCxnSpPr>
          <p:nvPr/>
        </p:nvCxnSpPr>
        <p:spPr bwMode="auto">
          <a:xfrm rot="16200000" flipH="1">
            <a:off x="3259137" y="1703388"/>
            <a:ext cx="2055813" cy="1589088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46085" name="Straight Arrow Connector 17"/>
          <p:cNvCxnSpPr>
            <a:cxnSpLocks noChangeShapeType="1"/>
          </p:cNvCxnSpPr>
          <p:nvPr/>
        </p:nvCxnSpPr>
        <p:spPr bwMode="auto">
          <a:xfrm>
            <a:off x="3395663" y="2608263"/>
            <a:ext cx="1700212" cy="317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46086" name="Straight Arrow Connector 18"/>
          <p:cNvCxnSpPr>
            <a:cxnSpLocks noChangeShapeType="1"/>
          </p:cNvCxnSpPr>
          <p:nvPr/>
        </p:nvCxnSpPr>
        <p:spPr bwMode="auto">
          <a:xfrm>
            <a:off x="3395663" y="2608263"/>
            <a:ext cx="1700212" cy="1042987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46087" name="Straight Arrow Connector 19"/>
          <p:cNvCxnSpPr>
            <a:cxnSpLocks noChangeShapeType="1"/>
          </p:cNvCxnSpPr>
          <p:nvPr/>
        </p:nvCxnSpPr>
        <p:spPr bwMode="auto">
          <a:xfrm flipV="1">
            <a:off x="3395663" y="1565275"/>
            <a:ext cx="1716087" cy="1042988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46088" name="Straight Arrow Connector 26"/>
          <p:cNvCxnSpPr>
            <a:cxnSpLocks noChangeShapeType="1"/>
          </p:cNvCxnSpPr>
          <p:nvPr/>
        </p:nvCxnSpPr>
        <p:spPr bwMode="auto">
          <a:xfrm>
            <a:off x="3419475" y="3779838"/>
            <a:ext cx="1630363" cy="1587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46089" name="Straight Arrow Connector 27"/>
          <p:cNvCxnSpPr>
            <a:cxnSpLocks noChangeShapeType="1"/>
          </p:cNvCxnSpPr>
          <p:nvPr/>
        </p:nvCxnSpPr>
        <p:spPr bwMode="auto">
          <a:xfrm flipV="1">
            <a:off x="3406775" y="2736850"/>
            <a:ext cx="1658938" cy="10509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46090" name="Straight Arrow Connector 30"/>
          <p:cNvCxnSpPr>
            <a:cxnSpLocks noChangeShapeType="1"/>
          </p:cNvCxnSpPr>
          <p:nvPr/>
        </p:nvCxnSpPr>
        <p:spPr bwMode="auto">
          <a:xfrm rot="5400000" flipH="1" flipV="1">
            <a:off x="3193257" y="1932781"/>
            <a:ext cx="2062162" cy="16478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46091" name="TextBox 32"/>
          <p:cNvSpPr txBox="1">
            <a:spLocks noChangeArrowheads="1"/>
          </p:cNvSpPr>
          <p:nvPr/>
        </p:nvSpPr>
        <p:spPr bwMode="auto">
          <a:xfrm>
            <a:off x="4989513" y="1169988"/>
            <a:ext cx="520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w</a:t>
            </a:r>
            <a:r>
              <a:rPr lang="en-US" sz="1400" baseline="-25000"/>
              <a:t>1,1</a:t>
            </a:r>
          </a:p>
        </p:txBody>
      </p:sp>
      <p:sp>
        <p:nvSpPr>
          <p:cNvPr id="46092" name="TextBox 33"/>
          <p:cNvSpPr txBox="1">
            <a:spLocks noChangeArrowheads="1"/>
          </p:cNvSpPr>
          <p:nvPr/>
        </p:nvSpPr>
        <p:spPr bwMode="auto">
          <a:xfrm>
            <a:off x="4468813" y="1406525"/>
            <a:ext cx="520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w</a:t>
            </a:r>
            <a:r>
              <a:rPr lang="en-US" sz="1400" baseline="-25000" dirty="0"/>
              <a:t>2,1</a:t>
            </a:r>
          </a:p>
        </p:txBody>
      </p:sp>
      <p:sp>
        <p:nvSpPr>
          <p:cNvPr id="46093" name="TextBox 34"/>
          <p:cNvSpPr txBox="1">
            <a:spLocks noChangeArrowheads="1"/>
          </p:cNvSpPr>
          <p:nvPr/>
        </p:nvSpPr>
        <p:spPr bwMode="auto">
          <a:xfrm>
            <a:off x="4989513" y="1776413"/>
            <a:ext cx="520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w</a:t>
            </a:r>
            <a:r>
              <a:rPr lang="en-US" sz="1400" baseline="-25000"/>
              <a:t>3,1</a:t>
            </a:r>
          </a:p>
        </p:txBody>
      </p:sp>
      <p:sp>
        <p:nvSpPr>
          <p:cNvPr id="46094" name="TextBox 35"/>
          <p:cNvSpPr txBox="1">
            <a:spLocks noChangeArrowheads="1"/>
          </p:cNvSpPr>
          <p:nvPr/>
        </p:nvSpPr>
        <p:spPr bwMode="auto">
          <a:xfrm>
            <a:off x="4989513" y="2138363"/>
            <a:ext cx="520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w</a:t>
            </a:r>
            <a:r>
              <a:rPr lang="en-US" sz="1400" baseline="-25000"/>
              <a:t>1,2</a:t>
            </a:r>
          </a:p>
        </p:txBody>
      </p:sp>
      <p:sp>
        <p:nvSpPr>
          <p:cNvPr id="46095" name="TextBox 36"/>
          <p:cNvSpPr txBox="1">
            <a:spLocks noChangeArrowheads="1"/>
          </p:cNvSpPr>
          <p:nvPr/>
        </p:nvSpPr>
        <p:spPr bwMode="auto">
          <a:xfrm>
            <a:off x="4468813" y="2324100"/>
            <a:ext cx="520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w</a:t>
            </a:r>
            <a:r>
              <a:rPr lang="en-US" sz="1400" baseline="-25000"/>
              <a:t>2,2</a:t>
            </a:r>
          </a:p>
        </p:txBody>
      </p:sp>
      <p:sp>
        <p:nvSpPr>
          <p:cNvPr id="46096" name="TextBox 37"/>
          <p:cNvSpPr txBox="1">
            <a:spLocks noChangeArrowheads="1"/>
          </p:cNvSpPr>
          <p:nvPr/>
        </p:nvSpPr>
        <p:spPr bwMode="auto">
          <a:xfrm>
            <a:off x="4989513" y="2743200"/>
            <a:ext cx="520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w</a:t>
            </a:r>
            <a:r>
              <a:rPr lang="en-US" sz="1400" baseline="-25000"/>
              <a:t>3,2</a:t>
            </a:r>
          </a:p>
        </p:txBody>
      </p:sp>
      <p:sp>
        <p:nvSpPr>
          <p:cNvPr id="46097" name="TextBox 38"/>
          <p:cNvSpPr txBox="1">
            <a:spLocks noChangeArrowheads="1"/>
          </p:cNvSpPr>
          <p:nvPr/>
        </p:nvSpPr>
        <p:spPr bwMode="auto">
          <a:xfrm>
            <a:off x="4989513" y="3181350"/>
            <a:ext cx="520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w</a:t>
            </a:r>
            <a:r>
              <a:rPr lang="en-US" sz="1400" baseline="-25000" dirty="0" smtClean="0"/>
              <a:t>1,3</a:t>
            </a:r>
            <a:endParaRPr lang="en-US" sz="1400" baseline="-25000" dirty="0"/>
          </a:p>
        </p:txBody>
      </p:sp>
      <p:sp>
        <p:nvSpPr>
          <p:cNvPr id="46098" name="TextBox 39"/>
          <p:cNvSpPr txBox="1">
            <a:spLocks noChangeArrowheads="1"/>
          </p:cNvSpPr>
          <p:nvPr/>
        </p:nvSpPr>
        <p:spPr bwMode="auto">
          <a:xfrm>
            <a:off x="4468813" y="3451225"/>
            <a:ext cx="5205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w</a:t>
            </a:r>
            <a:r>
              <a:rPr lang="en-US" sz="1400" baseline="-25000" dirty="0" smtClean="0"/>
              <a:t>2,3</a:t>
            </a:r>
          </a:p>
        </p:txBody>
      </p:sp>
      <p:sp>
        <p:nvSpPr>
          <p:cNvPr id="46099" name="TextBox 40"/>
          <p:cNvSpPr txBox="1">
            <a:spLocks noChangeArrowheads="1"/>
          </p:cNvSpPr>
          <p:nvPr/>
        </p:nvSpPr>
        <p:spPr bwMode="auto">
          <a:xfrm>
            <a:off x="4989513" y="3727450"/>
            <a:ext cx="520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w</a:t>
            </a:r>
            <a:r>
              <a:rPr lang="en-US" sz="1400" baseline="-25000" dirty="0" smtClean="0"/>
              <a:t>3,3</a:t>
            </a:r>
            <a:endParaRPr lang="en-US" sz="1400" baseline="-25000" dirty="0"/>
          </a:p>
        </p:txBody>
      </p:sp>
      <p:graphicFrame>
        <p:nvGraphicFramePr>
          <p:cNvPr id="48" name="Chart 47"/>
          <p:cNvGraphicFramePr>
            <a:graphicFrameLocks/>
          </p:cNvGraphicFramePr>
          <p:nvPr/>
        </p:nvGraphicFramePr>
        <p:xfrm>
          <a:off x="1524000" y="304800"/>
          <a:ext cx="18288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9" name="Chart 48"/>
          <p:cNvGraphicFramePr>
            <a:graphicFrameLocks/>
          </p:cNvGraphicFramePr>
          <p:nvPr/>
        </p:nvGraphicFramePr>
        <p:xfrm>
          <a:off x="1524000" y="1455441"/>
          <a:ext cx="18288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0" name="Chart 49"/>
          <p:cNvGraphicFramePr>
            <a:graphicFrameLocks/>
          </p:cNvGraphicFramePr>
          <p:nvPr/>
        </p:nvGraphicFramePr>
        <p:xfrm>
          <a:off x="1524000" y="2451590"/>
          <a:ext cx="18288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1" name="Chart 50"/>
          <p:cNvGraphicFramePr>
            <a:graphicFrameLocks/>
          </p:cNvGraphicFramePr>
          <p:nvPr/>
        </p:nvGraphicFramePr>
        <p:xfrm>
          <a:off x="5410200" y="414191"/>
          <a:ext cx="18288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2" name="Chart 51"/>
          <p:cNvGraphicFramePr>
            <a:graphicFrameLocks/>
          </p:cNvGraphicFramePr>
          <p:nvPr/>
        </p:nvGraphicFramePr>
        <p:xfrm>
          <a:off x="5410200" y="1469870"/>
          <a:ext cx="18288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3" name="Chart 52"/>
          <p:cNvGraphicFramePr>
            <a:graphicFrameLocks/>
          </p:cNvGraphicFramePr>
          <p:nvPr/>
        </p:nvGraphicFramePr>
        <p:xfrm>
          <a:off x="5410200" y="2560981"/>
          <a:ext cx="18288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6106" name="TextBox 42"/>
          <p:cNvSpPr txBox="1">
            <a:spLocks noChangeArrowheads="1"/>
          </p:cNvSpPr>
          <p:nvPr/>
        </p:nvSpPr>
        <p:spPr bwMode="auto">
          <a:xfrm>
            <a:off x="1143000" y="1254125"/>
            <a:ext cx="522288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ts val="6600"/>
              </a:spcAft>
            </a:pPr>
            <a:r>
              <a:rPr lang="en-US"/>
              <a:t>C1</a:t>
            </a:r>
          </a:p>
          <a:p>
            <a:pPr>
              <a:spcAft>
                <a:spcPts val="6600"/>
              </a:spcAft>
            </a:pPr>
            <a:r>
              <a:rPr lang="en-US"/>
              <a:t>C2</a:t>
            </a:r>
          </a:p>
          <a:p>
            <a:pPr>
              <a:spcAft>
                <a:spcPts val="6600"/>
              </a:spcAft>
            </a:pPr>
            <a:r>
              <a:rPr lang="en-US"/>
              <a:t>C3</a:t>
            </a:r>
          </a:p>
        </p:txBody>
      </p:sp>
      <p:sp>
        <p:nvSpPr>
          <p:cNvPr id="46107" name="TextBox 43"/>
          <p:cNvSpPr txBox="1">
            <a:spLocks noChangeArrowheads="1"/>
          </p:cNvSpPr>
          <p:nvPr/>
        </p:nvSpPr>
        <p:spPr bwMode="auto">
          <a:xfrm>
            <a:off x="7239000" y="1254125"/>
            <a:ext cx="503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ts val="6600"/>
              </a:spcAft>
            </a:pPr>
            <a:r>
              <a:rPr lang="en-US" dirty="0" smtClean="0"/>
              <a:t>E1</a:t>
            </a:r>
            <a:endParaRPr lang="en-US" dirty="0"/>
          </a:p>
        </p:txBody>
      </p:sp>
      <p:sp>
        <p:nvSpPr>
          <p:cNvPr id="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Distributed Source Approaches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6109" name="Line 4"/>
          <p:cNvSpPr>
            <a:spLocks noChangeShapeType="1"/>
          </p:cNvSpPr>
          <p:nvPr/>
        </p:nvSpPr>
        <p:spPr bwMode="auto">
          <a:xfrm rot="5400000">
            <a:off x="4572000" y="-3581400"/>
            <a:ext cx="0" cy="91440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112" name="Picture 5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3000" y="4194658"/>
            <a:ext cx="3021013" cy="266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113" name="Straight Arrow Connector 61"/>
          <p:cNvCxnSpPr>
            <a:cxnSpLocks noChangeShapeType="1"/>
          </p:cNvCxnSpPr>
          <p:nvPr/>
        </p:nvCxnSpPr>
        <p:spPr bwMode="auto">
          <a:xfrm rot="5400000" flipH="1" flipV="1">
            <a:off x="1852848" y="5063582"/>
            <a:ext cx="367358" cy="275440"/>
          </a:xfrm>
          <a:prstGeom prst="straightConnector1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arrow" w="med" len="med"/>
          </a:ln>
        </p:spPr>
      </p:cxnSp>
      <p:sp>
        <p:nvSpPr>
          <p:cNvPr id="46114" name="Oval 63"/>
          <p:cNvSpPr>
            <a:spLocks noChangeArrowheads="1"/>
          </p:cNvSpPr>
          <p:nvPr/>
        </p:nvSpPr>
        <p:spPr bwMode="auto">
          <a:xfrm>
            <a:off x="2533863" y="4093540"/>
            <a:ext cx="275440" cy="91839"/>
          </a:xfrm>
          <a:prstGeom prst="ellipse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15" name="Oval 64"/>
          <p:cNvSpPr>
            <a:spLocks noChangeArrowheads="1"/>
          </p:cNvSpPr>
          <p:nvPr/>
        </p:nvSpPr>
        <p:spPr bwMode="auto">
          <a:xfrm rot="19689505">
            <a:off x="1671374" y="4369146"/>
            <a:ext cx="275440" cy="91839"/>
          </a:xfrm>
          <a:prstGeom prst="ellipse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6116" name="Straight Arrow Connector 67"/>
          <p:cNvCxnSpPr>
            <a:cxnSpLocks noChangeShapeType="1"/>
          </p:cNvCxnSpPr>
          <p:nvPr/>
        </p:nvCxnSpPr>
        <p:spPr bwMode="auto">
          <a:xfrm rot="16200000" flipV="1">
            <a:off x="3146992" y="5063582"/>
            <a:ext cx="367358" cy="275440"/>
          </a:xfrm>
          <a:prstGeom prst="straightConnector1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arrow" w="med" len="med"/>
          </a:ln>
        </p:spPr>
      </p:cxnSp>
      <p:sp>
        <p:nvSpPr>
          <p:cNvPr id="46117" name="Oval 68"/>
          <p:cNvSpPr>
            <a:spLocks noChangeArrowheads="1"/>
          </p:cNvSpPr>
          <p:nvPr/>
        </p:nvSpPr>
        <p:spPr bwMode="auto">
          <a:xfrm>
            <a:off x="2533863" y="5021211"/>
            <a:ext cx="275440" cy="180091"/>
          </a:xfrm>
          <a:prstGeom prst="ellipse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6118" name="Straight Arrow Connector 69"/>
          <p:cNvCxnSpPr>
            <a:cxnSpLocks noChangeShapeType="1"/>
          </p:cNvCxnSpPr>
          <p:nvPr/>
        </p:nvCxnSpPr>
        <p:spPr bwMode="auto">
          <a:xfrm rot="16200000" flipV="1">
            <a:off x="2194843" y="4424293"/>
            <a:ext cx="367358" cy="275440"/>
          </a:xfrm>
          <a:prstGeom prst="straightConnector1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arrow" w="med" len="med"/>
          </a:ln>
        </p:spPr>
      </p:cxnSp>
      <p:sp>
        <p:nvSpPr>
          <p:cNvPr id="46119" name="TextBox 70"/>
          <p:cNvSpPr txBox="1">
            <a:spLocks noChangeArrowheads="1"/>
          </p:cNvSpPr>
          <p:nvPr/>
        </p:nvSpPr>
        <p:spPr bwMode="auto">
          <a:xfrm>
            <a:off x="1662100" y="5320251"/>
            <a:ext cx="507590" cy="37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C1</a:t>
            </a:r>
          </a:p>
        </p:txBody>
      </p:sp>
      <p:sp>
        <p:nvSpPr>
          <p:cNvPr id="46120" name="TextBox 71"/>
          <p:cNvSpPr txBox="1">
            <a:spLocks noChangeArrowheads="1"/>
          </p:cNvSpPr>
          <p:nvPr/>
        </p:nvSpPr>
        <p:spPr bwMode="auto">
          <a:xfrm>
            <a:off x="3222926" y="5320251"/>
            <a:ext cx="507590" cy="37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C2</a:t>
            </a:r>
          </a:p>
        </p:txBody>
      </p:sp>
      <p:sp>
        <p:nvSpPr>
          <p:cNvPr id="46121" name="TextBox 72"/>
          <p:cNvSpPr txBox="1">
            <a:spLocks noChangeArrowheads="1"/>
          </p:cNvSpPr>
          <p:nvPr/>
        </p:nvSpPr>
        <p:spPr bwMode="auto">
          <a:xfrm>
            <a:off x="2052160" y="4556131"/>
            <a:ext cx="507590" cy="37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C3</a:t>
            </a:r>
          </a:p>
        </p:txBody>
      </p:sp>
      <p:sp>
        <p:nvSpPr>
          <p:cNvPr id="46122" name="TextBox 73"/>
          <p:cNvSpPr txBox="1">
            <a:spLocks noChangeArrowheads="1"/>
          </p:cNvSpPr>
          <p:nvPr/>
        </p:nvSpPr>
        <p:spPr bwMode="auto">
          <a:xfrm>
            <a:off x="1302685" y="4303765"/>
            <a:ext cx="507590" cy="37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E2</a:t>
            </a:r>
          </a:p>
        </p:txBody>
      </p:sp>
      <p:sp>
        <p:nvSpPr>
          <p:cNvPr id="46123" name="TextBox 74"/>
          <p:cNvSpPr txBox="1">
            <a:spLocks noChangeArrowheads="1"/>
          </p:cNvSpPr>
          <p:nvPr/>
        </p:nvSpPr>
        <p:spPr bwMode="auto">
          <a:xfrm>
            <a:off x="2708990" y="3978275"/>
            <a:ext cx="507590" cy="37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E1</a:t>
            </a:r>
          </a:p>
        </p:txBody>
      </p:sp>
      <p:sp>
        <p:nvSpPr>
          <p:cNvPr id="46124" name="TextBox 75"/>
          <p:cNvSpPr txBox="1">
            <a:spLocks noChangeArrowheads="1"/>
          </p:cNvSpPr>
          <p:nvPr/>
        </p:nvSpPr>
        <p:spPr bwMode="auto">
          <a:xfrm>
            <a:off x="2415155" y="5137237"/>
            <a:ext cx="507590" cy="37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E3</a:t>
            </a:r>
          </a:p>
        </p:txBody>
      </p:sp>
      <p:sp>
        <p:nvSpPr>
          <p:cNvPr id="46111" name="TextBox 80"/>
          <p:cNvSpPr txBox="1">
            <a:spLocks noChangeArrowheads="1"/>
          </p:cNvSpPr>
          <p:nvPr/>
        </p:nvSpPr>
        <p:spPr bwMode="auto">
          <a:xfrm>
            <a:off x="4343400" y="4343400"/>
            <a:ext cx="4724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Voltage at an electrode at time </a:t>
            </a:r>
            <a:r>
              <a:rPr lang="en-US" i="1" dirty="0" err="1"/>
              <a:t>t</a:t>
            </a:r>
            <a:r>
              <a:rPr lang="en-US" dirty="0"/>
              <a:t> is a weighted sum of all components that are active at time </a:t>
            </a:r>
            <a:r>
              <a:rPr lang="en-US" i="1" dirty="0" err="1" smtClean="0"/>
              <a:t>t</a:t>
            </a:r>
            <a:endParaRPr lang="en-US" i="1" dirty="0" smtClean="0"/>
          </a:p>
        </p:txBody>
      </p:sp>
      <p:sp>
        <p:nvSpPr>
          <p:cNvPr id="54" name="TextBox 43"/>
          <p:cNvSpPr txBox="1">
            <a:spLocks noChangeArrowheads="1"/>
          </p:cNvSpPr>
          <p:nvPr/>
        </p:nvSpPr>
        <p:spPr bwMode="auto">
          <a:xfrm>
            <a:off x="7239000" y="2438400"/>
            <a:ext cx="503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ts val="6600"/>
              </a:spcAft>
            </a:pPr>
            <a:r>
              <a:rPr lang="en-US" dirty="0" smtClean="0"/>
              <a:t>E2</a:t>
            </a:r>
            <a:endParaRPr lang="en-US" dirty="0"/>
          </a:p>
        </p:txBody>
      </p:sp>
      <p:sp>
        <p:nvSpPr>
          <p:cNvPr id="55" name="TextBox 43"/>
          <p:cNvSpPr txBox="1">
            <a:spLocks noChangeArrowheads="1"/>
          </p:cNvSpPr>
          <p:nvPr/>
        </p:nvSpPr>
        <p:spPr bwMode="auto">
          <a:xfrm>
            <a:off x="7239000" y="3505200"/>
            <a:ext cx="503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ts val="6600"/>
              </a:spcAft>
            </a:pPr>
            <a:r>
              <a:rPr lang="en-US" dirty="0" smtClean="0"/>
              <a:t>E3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02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Distributed Source Approaches</a:t>
            </a:r>
          </a:p>
        </p:txBody>
      </p:sp>
      <p:pic>
        <p:nvPicPr>
          <p:cNvPr id="1382407" name="Picture 7" descr="Minimum Nor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0813"/>
            <a:ext cx="7507288" cy="5208587"/>
          </a:xfrm>
          <a:prstGeom prst="rect">
            <a:avLst/>
          </a:prstGeom>
          <a:noFill/>
        </p:spPr>
      </p:pic>
      <p:sp>
        <p:nvSpPr>
          <p:cNvPr id="1382408" name="Text Box 8"/>
          <p:cNvSpPr txBox="1">
            <a:spLocks noChangeArrowheads="1"/>
          </p:cNvSpPr>
          <p:nvPr/>
        </p:nvSpPr>
        <p:spPr bwMode="auto">
          <a:xfrm>
            <a:off x="4464050" y="4792663"/>
            <a:ext cx="4464050" cy="1966692"/>
          </a:xfrm>
          <a:prstGeom prst="rect">
            <a:avLst/>
          </a:prstGeom>
          <a:solidFill>
            <a:schemeClr val="bg1"/>
          </a:solidFill>
          <a:ln w="1905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800" dirty="0"/>
              <a:t>Voltage at a given electrode =</a:t>
            </a:r>
          </a:p>
          <a:p>
            <a:pPr>
              <a:spcBef>
                <a:spcPct val="30000"/>
              </a:spcBef>
            </a:pPr>
            <a:r>
              <a:rPr lang="en-US" sz="1800" dirty="0"/>
              <a:t>Sum of voltage at each source </a:t>
            </a:r>
            <a:r>
              <a:rPr lang="en-US" sz="1800" dirty="0" err="1"/>
              <a:t>x</a:t>
            </a:r>
            <a:r>
              <a:rPr lang="en-US" sz="1800" dirty="0"/>
              <a:t> Weight for each source-electrode pair</a:t>
            </a:r>
          </a:p>
          <a:p>
            <a:pPr>
              <a:spcBef>
                <a:spcPct val="30000"/>
              </a:spcBef>
            </a:pPr>
            <a:r>
              <a:rPr lang="en-US" sz="2400" dirty="0">
                <a:latin typeface="Times" pitchFamily="-112" charset="0"/>
              </a:rPr>
              <a:t>e</a:t>
            </a:r>
            <a:r>
              <a:rPr lang="en-US" sz="2400" baseline="-25000" dirty="0">
                <a:latin typeface="Times" pitchFamily="-112" charset="0"/>
              </a:rPr>
              <a:t>5</a:t>
            </a:r>
            <a:r>
              <a:rPr lang="en-US" sz="2400" dirty="0">
                <a:latin typeface="Times" pitchFamily="-112" charset="0"/>
              </a:rPr>
              <a:t> = w</a:t>
            </a:r>
            <a:r>
              <a:rPr lang="en-US" sz="2400" baseline="-25000" dirty="0">
                <a:latin typeface="Times" pitchFamily="-112" charset="0"/>
              </a:rPr>
              <a:t>0,5</a:t>
            </a:r>
            <a:r>
              <a:rPr lang="en-US" sz="2400" dirty="0">
                <a:latin typeface="Times" pitchFamily="-112" charset="0"/>
              </a:rPr>
              <a:t>s</a:t>
            </a:r>
            <a:r>
              <a:rPr lang="en-US" sz="2400" baseline="-25000" dirty="0">
                <a:latin typeface="Times" pitchFamily="-112" charset="0"/>
              </a:rPr>
              <a:t>0</a:t>
            </a:r>
            <a:r>
              <a:rPr lang="en-US" sz="2400" dirty="0">
                <a:latin typeface="Times" pitchFamily="-112" charset="0"/>
              </a:rPr>
              <a:t> + w</a:t>
            </a:r>
            <a:r>
              <a:rPr lang="en-US" sz="2400" baseline="-25000" dirty="0">
                <a:latin typeface="Times" pitchFamily="-112" charset="0"/>
              </a:rPr>
              <a:t>1,5</a:t>
            </a:r>
            <a:r>
              <a:rPr lang="en-US" sz="2400" dirty="0">
                <a:latin typeface="Times" pitchFamily="-112" charset="0"/>
              </a:rPr>
              <a:t>s</a:t>
            </a:r>
            <a:r>
              <a:rPr lang="en-US" sz="2400" baseline="-25000" dirty="0">
                <a:latin typeface="Times" pitchFamily="-112" charset="0"/>
              </a:rPr>
              <a:t>1</a:t>
            </a:r>
            <a:r>
              <a:rPr lang="en-US" sz="2400" dirty="0">
                <a:latin typeface="Times" pitchFamily="-112" charset="0"/>
              </a:rPr>
              <a:t> + w</a:t>
            </a:r>
            <a:r>
              <a:rPr lang="en-US" sz="2400" baseline="-25000" dirty="0">
                <a:latin typeface="Times" pitchFamily="-112" charset="0"/>
              </a:rPr>
              <a:t>2,5</a:t>
            </a:r>
            <a:r>
              <a:rPr lang="en-US" sz="2400" dirty="0">
                <a:latin typeface="Times" pitchFamily="-112" charset="0"/>
              </a:rPr>
              <a:t>s</a:t>
            </a:r>
            <a:r>
              <a:rPr lang="en-US" sz="2400" baseline="-25000" dirty="0">
                <a:latin typeface="Times" pitchFamily="-112" charset="0"/>
              </a:rPr>
              <a:t>2</a:t>
            </a:r>
            <a:r>
              <a:rPr lang="en-US" sz="2400" dirty="0">
                <a:latin typeface="Times" pitchFamily="-112" charset="0"/>
              </a:rPr>
              <a:t> + </a:t>
            </a:r>
            <a:r>
              <a:rPr lang="en-US" sz="2400" dirty="0" smtClean="0">
                <a:latin typeface="Times" pitchFamily="-112" charset="0"/>
              </a:rPr>
              <a:t>…</a:t>
            </a:r>
          </a:p>
          <a:p>
            <a:pPr>
              <a:spcBef>
                <a:spcPct val="30000"/>
              </a:spcBef>
            </a:pPr>
            <a:r>
              <a:rPr lang="en-US" sz="2400" dirty="0" err="1" smtClean="0">
                <a:latin typeface="Times" pitchFamily="-112" charset="0"/>
              </a:rPr>
              <a:t>e</a:t>
            </a:r>
            <a:r>
              <a:rPr lang="en-US" sz="2400" baseline="-25000" dirty="0" err="1" smtClean="0">
                <a:latin typeface="Times" pitchFamily="-112" charset="0"/>
              </a:rPr>
              <a:t>N</a:t>
            </a:r>
            <a:r>
              <a:rPr lang="en-US" sz="2400" dirty="0" smtClean="0">
                <a:latin typeface="Times" pitchFamily="-112" charset="0"/>
              </a:rPr>
              <a:t> = ∑</a:t>
            </a:r>
            <a:r>
              <a:rPr lang="en-US" sz="2400" dirty="0" err="1" smtClean="0">
                <a:latin typeface="Times" pitchFamily="-112" charset="0"/>
              </a:rPr>
              <a:t>w</a:t>
            </a:r>
            <a:r>
              <a:rPr lang="en-US" sz="2400" baseline="-25000" dirty="0" err="1" smtClean="0">
                <a:latin typeface="Times" pitchFamily="-112" charset="0"/>
              </a:rPr>
              <a:t>N,M</a:t>
            </a:r>
            <a:r>
              <a:rPr lang="en-US" sz="2400" dirty="0" err="1" smtClean="0">
                <a:latin typeface="Times" pitchFamily="-112" charset="0"/>
              </a:rPr>
              <a:t>s</a:t>
            </a:r>
            <a:r>
              <a:rPr lang="en-US" sz="2400" baseline="-25000" dirty="0" err="1" smtClean="0">
                <a:latin typeface="Times" pitchFamily="-112" charset="0"/>
              </a:rPr>
              <a:t>M</a:t>
            </a:r>
            <a:endParaRPr lang="en-US" sz="2400" baseline="-25000" dirty="0" smtClean="0">
              <a:latin typeface="Times" pitchFamily="-11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44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Distributed Source Approaches</a:t>
            </a:r>
          </a:p>
        </p:txBody>
      </p:sp>
      <p:sp>
        <p:nvSpPr>
          <p:cNvPr id="1384455" name="Text Box 7"/>
          <p:cNvSpPr txBox="1">
            <a:spLocks noChangeArrowheads="1"/>
          </p:cNvSpPr>
          <p:nvPr/>
        </p:nvSpPr>
        <p:spPr bwMode="auto">
          <a:xfrm>
            <a:off x="1028700" y="1596292"/>
            <a:ext cx="7277100" cy="514468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Times" pitchFamily="-112" charset="0"/>
              </a:rPr>
              <a:t>e</a:t>
            </a:r>
            <a:r>
              <a:rPr lang="en-US" sz="2400" baseline="-25000" dirty="0" err="1">
                <a:latin typeface="Times" pitchFamily="-112" charset="0"/>
              </a:rPr>
              <a:t>N</a:t>
            </a:r>
            <a:r>
              <a:rPr lang="en-US" sz="2400" dirty="0">
                <a:latin typeface="Times" pitchFamily="-112" charset="0"/>
              </a:rPr>
              <a:t> = ∑</a:t>
            </a:r>
            <a:r>
              <a:rPr lang="en-US" sz="2400" dirty="0" err="1">
                <a:latin typeface="Times" pitchFamily="-112" charset="0"/>
              </a:rPr>
              <a:t>w</a:t>
            </a:r>
            <a:r>
              <a:rPr lang="en-US" sz="2400" baseline="-25000" dirty="0" err="1">
                <a:latin typeface="Times" pitchFamily="-112" charset="0"/>
              </a:rPr>
              <a:t>N,M</a:t>
            </a:r>
            <a:r>
              <a:rPr lang="en-US" sz="2400" dirty="0" err="1">
                <a:latin typeface="Times" pitchFamily="-112" charset="0"/>
              </a:rPr>
              <a:t>s</a:t>
            </a:r>
            <a:r>
              <a:rPr lang="en-US" sz="2400" baseline="-25000" dirty="0" err="1">
                <a:latin typeface="Times" pitchFamily="-112" charset="0"/>
              </a:rPr>
              <a:t>M</a:t>
            </a:r>
            <a:endParaRPr lang="en-US" sz="2400" baseline="-25000" dirty="0">
              <a:latin typeface="Times" pitchFamily="-112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" pitchFamily="-112" charset="0"/>
              </a:rPr>
              <a:t>Each weight (</a:t>
            </a:r>
            <a:r>
              <a:rPr lang="en-US" sz="2400" dirty="0" err="1">
                <a:latin typeface="Times" pitchFamily="-112" charset="0"/>
              </a:rPr>
              <a:t>w</a:t>
            </a:r>
            <a:r>
              <a:rPr lang="en-US" sz="2400" dirty="0">
                <a:latin typeface="Times" pitchFamily="-112" charset="0"/>
              </a:rPr>
              <a:t>) depends on orientation of source with respect to electrode and conductivities of brain, skull, etc.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" pitchFamily="-112" charset="0"/>
              </a:rPr>
              <a:t>E = WS	(in vector notation)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" pitchFamily="-112" charset="0"/>
              </a:rPr>
              <a:t>S = (1/W)E 	(multiply both sides by 1/W)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" pitchFamily="-112" charset="0"/>
              </a:rPr>
              <a:t>		1/W is the matrix inversion of W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" pitchFamily="-112" charset="0"/>
              </a:rPr>
              <a:t>		Because N &lt;&lt; M, W cannot be inverted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" pitchFamily="-112" charset="0"/>
              </a:rPr>
              <a:t>		Need to choose a pseudo-inverse of W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" pitchFamily="-112" charset="0"/>
              </a:rPr>
              <a:t>Even if N &gt; M, we would need to deal with noise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4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4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4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44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44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44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45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64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Distributed Source Approaches</a:t>
            </a:r>
          </a:p>
        </p:txBody>
      </p:sp>
      <p:pic>
        <p:nvPicPr>
          <p:cNvPr id="1386500" name="Picture 4" descr="Minimum Nor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0813"/>
            <a:ext cx="7507288" cy="5208587"/>
          </a:xfrm>
          <a:prstGeom prst="rect">
            <a:avLst/>
          </a:prstGeom>
          <a:noFill/>
        </p:spPr>
      </p:pic>
      <p:sp>
        <p:nvSpPr>
          <p:cNvPr id="1386501" name="Text Box 5"/>
          <p:cNvSpPr txBox="1">
            <a:spLocks noChangeArrowheads="1"/>
          </p:cNvSpPr>
          <p:nvPr/>
        </p:nvSpPr>
        <p:spPr bwMode="auto">
          <a:xfrm>
            <a:off x="4170363" y="4500563"/>
            <a:ext cx="4783137" cy="1630362"/>
          </a:xfrm>
          <a:prstGeom prst="rect">
            <a:avLst/>
          </a:prstGeom>
          <a:solidFill>
            <a:schemeClr val="bg1"/>
          </a:solidFill>
          <a:ln w="1905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800"/>
              <a:t>Problem: S</a:t>
            </a:r>
            <a:r>
              <a:rPr lang="en-US" sz="1800" baseline="-25000"/>
              <a:t>15</a:t>
            </a:r>
            <a:r>
              <a:rPr lang="en-US" sz="1800"/>
              <a:t> and S</a:t>
            </a:r>
            <a:r>
              <a:rPr lang="en-US" sz="1800" baseline="-25000"/>
              <a:t>16</a:t>
            </a:r>
            <a:r>
              <a:rPr lang="en-US" sz="1800"/>
              <a:t> cancel out</a:t>
            </a:r>
          </a:p>
          <a:p>
            <a:pPr>
              <a:spcBef>
                <a:spcPct val="30000"/>
              </a:spcBef>
            </a:pPr>
            <a:r>
              <a:rPr lang="en-US" sz="1800"/>
              <a:t>They can both be huge with very little impact on scalp</a:t>
            </a:r>
          </a:p>
          <a:p>
            <a:pPr>
              <a:spcBef>
                <a:spcPct val="30000"/>
              </a:spcBef>
            </a:pPr>
            <a:r>
              <a:rPr lang="en-US" sz="1800"/>
              <a:t>Solution: Choose solution with smallest overall energy (minimum norm)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85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Distributed Source Approaches</a:t>
            </a:r>
          </a:p>
        </p:txBody>
      </p:sp>
      <p:sp>
        <p:nvSpPr>
          <p:cNvPr id="13885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71613"/>
            <a:ext cx="8432800" cy="5195887"/>
          </a:xfrm>
        </p:spPr>
        <p:txBody>
          <a:bodyPr/>
          <a:lstStyle/>
          <a:p>
            <a:r>
              <a:rPr lang="en-US" dirty="0"/>
              <a:t>Minimum norm provides a unique solution</a:t>
            </a:r>
          </a:p>
          <a:p>
            <a:pPr lvl="1"/>
            <a:r>
              <a:rPr lang="en-US" dirty="0"/>
              <a:t>But it’s not guaranteed to be the </a:t>
            </a:r>
            <a:r>
              <a:rPr lang="en-US" dirty="0" smtClean="0"/>
              <a:t>correct solution</a:t>
            </a:r>
          </a:p>
          <a:p>
            <a:r>
              <a:rPr lang="en-US" dirty="0" smtClean="0"/>
              <a:t>Minimum norm is biased </a:t>
            </a:r>
            <a:r>
              <a:rPr lang="en-US" dirty="0"/>
              <a:t>against deep sources</a:t>
            </a:r>
          </a:p>
          <a:p>
            <a:pPr lvl="1"/>
            <a:r>
              <a:rPr lang="en-US" dirty="0"/>
              <a:t>Deep sources must </a:t>
            </a:r>
            <a:r>
              <a:rPr lang="en-US" dirty="0" smtClean="0"/>
              <a:t>be strong to have much impact at the scalp, and minimum norm is weighted against strong sources</a:t>
            </a:r>
          </a:p>
          <a:p>
            <a:pPr lvl="1"/>
            <a:r>
              <a:rPr lang="en-US" dirty="0"/>
              <a:t>Depth-weighted minimum norm solution can be </a:t>
            </a:r>
            <a:r>
              <a:rPr lang="en-US" dirty="0" smtClean="0"/>
              <a:t>used (better, but still not necessarily the correct solution)</a:t>
            </a:r>
          </a:p>
          <a:p>
            <a:r>
              <a:rPr lang="en-US" dirty="0"/>
              <a:t>LORETA- Low-Resolution Electromagnetic Tomography (</a:t>
            </a:r>
            <a:r>
              <a:rPr lang="en-US" dirty="0" err="1"/>
              <a:t>Pascual-Marqui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Chooses the solution that is maximally smooth</a:t>
            </a:r>
          </a:p>
          <a:p>
            <a:pPr lvl="1"/>
            <a:r>
              <a:rPr lang="en-US" dirty="0" smtClean="0"/>
              <a:t>May </a:t>
            </a:r>
            <a:r>
              <a:rPr lang="en-US" dirty="0"/>
              <a:t>work well for center of mass, but is by definition bad when sharp discontinuities exist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8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8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8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8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85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8548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42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26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Added Value of MEG</a:t>
            </a:r>
          </a:p>
        </p:txBody>
      </p:sp>
      <p:pic>
        <p:nvPicPr>
          <p:cNvPr id="13926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2199" y="1155700"/>
            <a:ext cx="6971451" cy="555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338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Why Are We Here?</a:t>
            </a:r>
          </a:p>
        </p:txBody>
      </p:sp>
      <p:sp>
        <p:nvSpPr>
          <p:cNvPr id="129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20800"/>
            <a:ext cx="8229600" cy="5257800"/>
          </a:xfrm>
        </p:spPr>
        <p:txBody>
          <a:bodyPr/>
          <a:lstStyle/>
          <a:p>
            <a:r>
              <a:rPr lang="en-US" dirty="0"/>
              <a:t>Caveat: </a:t>
            </a:r>
            <a:r>
              <a:rPr lang="en-US" dirty="0" smtClean="0"/>
              <a:t>I tend to be very </a:t>
            </a:r>
            <a:r>
              <a:rPr lang="en-US" dirty="0"/>
              <a:t>skeptical about ERP localization</a:t>
            </a:r>
          </a:p>
          <a:p>
            <a:r>
              <a:rPr lang="en-US" dirty="0"/>
              <a:t>My general advice:</a:t>
            </a:r>
            <a:r>
              <a:rPr lang="en-US" dirty="0" smtClean="0"/>
              <a:t> ERP localization is for a small set of experts</a:t>
            </a:r>
          </a:p>
          <a:p>
            <a:r>
              <a:rPr lang="en-US" dirty="0"/>
              <a:t>So, why are we here?</a:t>
            </a:r>
          </a:p>
          <a:p>
            <a:r>
              <a:rPr lang="en-US" dirty="0"/>
              <a:t>Localization</a:t>
            </a:r>
            <a:r>
              <a:rPr lang="en-US" dirty="0" smtClean="0"/>
              <a:t> can be valuable under some conditions</a:t>
            </a:r>
          </a:p>
          <a:p>
            <a:pPr lvl="1"/>
            <a:r>
              <a:rPr lang="en-US" dirty="0"/>
              <a:t>You may want to do it someday</a:t>
            </a:r>
          </a:p>
          <a:p>
            <a:pPr lvl="1"/>
            <a:r>
              <a:rPr lang="en-US" dirty="0"/>
              <a:t>Especially if you gain access to </a:t>
            </a:r>
            <a:r>
              <a:rPr lang="en-US" dirty="0" smtClean="0"/>
              <a:t>MEG</a:t>
            </a:r>
          </a:p>
          <a:p>
            <a:pPr lvl="1"/>
            <a:r>
              <a:rPr lang="en-US" dirty="0" smtClean="0"/>
              <a:t>It can work well if you know you have 1-2 dipoles</a:t>
            </a:r>
          </a:p>
          <a:p>
            <a:pPr lvl="1"/>
            <a:r>
              <a:rPr lang="en-US"/>
              <a:t>A reviewer may insist you do </a:t>
            </a:r>
            <a:r>
              <a:rPr lang="en-US" smtClean="0"/>
              <a:t>it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need to be able to read and critically evaluate localization papers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4340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690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46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Added Value of MEG</a:t>
            </a:r>
          </a:p>
        </p:txBody>
      </p:sp>
      <p:pic>
        <p:nvPicPr>
          <p:cNvPr id="1394694" name="Picture 6" descr="Da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5975" y="1597025"/>
            <a:ext cx="4819650" cy="4524375"/>
          </a:xfrm>
          <a:prstGeom prst="rect">
            <a:avLst/>
          </a:prstGeom>
          <a:noFill/>
        </p:spPr>
      </p:pic>
      <p:sp>
        <p:nvSpPr>
          <p:cNvPr id="1394695" name="Text Box 7"/>
          <p:cNvSpPr txBox="1">
            <a:spLocks noChangeArrowheads="1"/>
          </p:cNvSpPr>
          <p:nvPr/>
        </p:nvSpPr>
        <p:spPr bwMode="auto">
          <a:xfrm>
            <a:off x="930275" y="2398713"/>
            <a:ext cx="1155700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/>
              <a:t>Actual</a:t>
            </a:r>
          </a:p>
          <a:p>
            <a:pPr algn="r"/>
            <a:r>
              <a:rPr lang="en-US" sz="1600"/>
              <a:t>Generator</a:t>
            </a:r>
          </a:p>
        </p:txBody>
      </p:sp>
      <p:sp>
        <p:nvSpPr>
          <p:cNvPr id="1394696" name="Text Box 8"/>
          <p:cNvSpPr txBox="1">
            <a:spLocks noChangeArrowheads="1"/>
          </p:cNvSpPr>
          <p:nvPr/>
        </p:nvSpPr>
        <p:spPr bwMode="auto">
          <a:xfrm>
            <a:off x="6905625" y="2398713"/>
            <a:ext cx="1328738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ERP-Only Solution</a:t>
            </a:r>
          </a:p>
        </p:txBody>
      </p:sp>
      <p:sp>
        <p:nvSpPr>
          <p:cNvPr id="1394697" name="Text Box 9"/>
          <p:cNvSpPr txBox="1">
            <a:spLocks noChangeArrowheads="1"/>
          </p:cNvSpPr>
          <p:nvPr/>
        </p:nvSpPr>
        <p:spPr bwMode="auto">
          <a:xfrm>
            <a:off x="757238" y="4708525"/>
            <a:ext cx="1328737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/>
              <a:t>ERMF-Only Solution</a:t>
            </a:r>
          </a:p>
        </p:txBody>
      </p:sp>
      <p:sp>
        <p:nvSpPr>
          <p:cNvPr id="1394698" name="Text Box 10"/>
          <p:cNvSpPr txBox="1">
            <a:spLocks noChangeArrowheads="1"/>
          </p:cNvSpPr>
          <p:nvPr/>
        </p:nvSpPr>
        <p:spPr bwMode="auto">
          <a:xfrm>
            <a:off x="6905625" y="4708525"/>
            <a:ext cx="1328738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ERP+ERMF Solution</a:t>
            </a:r>
          </a:p>
        </p:txBody>
      </p:sp>
      <p:sp>
        <p:nvSpPr>
          <p:cNvPr id="1394699" name="Text Box 11"/>
          <p:cNvSpPr txBox="1">
            <a:spLocks noChangeArrowheads="1"/>
          </p:cNvSpPr>
          <p:nvPr/>
        </p:nvSpPr>
        <p:spPr bwMode="auto">
          <a:xfrm>
            <a:off x="2535238" y="6294438"/>
            <a:ext cx="4014787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Why is </a:t>
            </a:r>
            <a:r>
              <a:rPr lang="en-US" sz="1600" dirty="0" smtClean="0"/>
              <a:t>ERMF-only </a:t>
            </a:r>
            <a:r>
              <a:rPr lang="en-US" sz="1600" dirty="0"/>
              <a:t>solution so bad?</a:t>
            </a:r>
          </a:p>
        </p:txBody>
      </p:sp>
      <p:sp>
        <p:nvSpPr>
          <p:cNvPr id="1394700" name="Text Box 12"/>
          <p:cNvSpPr txBox="1">
            <a:spLocks noChangeArrowheads="1"/>
          </p:cNvSpPr>
          <p:nvPr/>
        </p:nvSpPr>
        <p:spPr bwMode="auto">
          <a:xfrm>
            <a:off x="7177088" y="6573838"/>
            <a:ext cx="1966912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Dale &amp; Sereno (1993)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738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673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Added Value of MEG</a:t>
            </a:r>
          </a:p>
        </p:txBody>
      </p:sp>
      <p:sp>
        <p:nvSpPr>
          <p:cNvPr id="1396741" name="Text Box 5"/>
          <p:cNvSpPr txBox="1">
            <a:spLocks noChangeArrowheads="1"/>
          </p:cNvSpPr>
          <p:nvPr/>
        </p:nvSpPr>
        <p:spPr bwMode="auto">
          <a:xfrm>
            <a:off x="930275" y="2417763"/>
            <a:ext cx="1155700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/>
              <a:t>Actual</a:t>
            </a:r>
          </a:p>
          <a:p>
            <a:pPr algn="r"/>
            <a:r>
              <a:rPr lang="en-US" sz="1600"/>
              <a:t>Generator</a:t>
            </a:r>
          </a:p>
        </p:txBody>
      </p:sp>
      <p:sp>
        <p:nvSpPr>
          <p:cNvPr id="1396742" name="Text Box 6"/>
          <p:cNvSpPr txBox="1">
            <a:spLocks noChangeArrowheads="1"/>
          </p:cNvSpPr>
          <p:nvPr/>
        </p:nvSpPr>
        <p:spPr bwMode="auto">
          <a:xfrm>
            <a:off x="6905625" y="2417763"/>
            <a:ext cx="1328738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ERP-Only Solution</a:t>
            </a:r>
          </a:p>
        </p:txBody>
      </p:sp>
      <p:sp>
        <p:nvSpPr>
          <p:cNvPr id="1396743" name="Text Box 7"/>
          <p:cNvSpPr txBox="1">
            <a:spLocks noChangeArrowheads="1"/>
          </p:cNvSpPr>
          <p:nvPr/>
        </p:nvSpPr>
        <p:spPr bwMode="auto">
          <a:xfrm>
            <a:off x="757238" y="4708525"/>
            <a:ext cx="1328737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/>
              <a:t>ERMF-Only Solution</a:t>
            </a:r>
          </a:p>
        </p:txBody>
      </p:sp>
      <p:sp>
        <p:nvSpPr>
          <p:cNvPr id="1396744" name="Text Box 8"/>
          <p:cNvSpPr txBox="1">
            <a:spLocks noChangeArrowheads="1"/>
          </p:cNvSpPr>
          <p:nvPr/>
        </p:nvSpPr>
        <p:spPr bwMode="auto">
          <a:xfrm>
            <a:off x="6905625" y="4708525"/>
            <a:ext cx="1328738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ERP+ERMF Solution</a:t>
            </a:r>
          </a:p>
        </p:txBody>
      </p:sp>
      <p:pic>
        <p:nvPicPr>
          <p:cNvPr id="1396748" name="Picture 12" descr="Dale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5975" y="1676400"/>
            <a:ext cx="4819650" cy="4489450"/>
          </a:xfrm>
          <a:prstGeom prst="rect">
            <a:avLst/>
          </a:prstGeom>
          <a:noFill/>
        </p:spPr>
      </p:pic>
      <p:sp>
        <p:nvSpPr>
          <p:cNvPr id="1396749" name="Text Box 13"/>
          <p:cNvSpPr txBox="1">
            <a:spLocks noChangeArrowheads="1"/>
          </p:cNvSpPr>
          <p:nvPr/>
        </p:nvSpPr>
        <p:spPr bwMode="auto">
          <a:xfrm>
            <a:off x="7177088" y="6570663"/>
            <a:ext cx="1966912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dirty="0"/>
              <a:t>Dale &amp; Sereno (1993)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85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Measures vs. Models</a:t>
            </a:r>
            <a:endParaRPr lang="en-US" dirty="0"/>
          </a:p>
        </p:txBody>
      </p:sp>
      <p:sp>
        <p:nvSpPr>
          <p:cNvPr id="13885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64508"/>
            <a:ext cx="8432800" cy="5490292"/>
          </a:xfrm>
        </p:spPr>
        <p:txBody>
          <a:bodyPr/>
          <a:lstStyle/>
          <a:p>
            <a:r>
              <a:rPr lang="en-US" dirty="0" smtClean="0"/>
              <a:t>In PET and </a:t>
            </a:r>
            <a:r>
              <a:rPr lang="en-US" dirty="0" err="1" smtClean="0"/>
              <a:t>fMRI</a:t>
            </a:r>
            <a:r>
              <a:rPr lang="en-US" dirty="0" smtClean="0"/>
              <a:t>, one can </a:t>
            </a:r>
            <a:r>
              <a:rPr lang="en-US" u="sng" dirty="0" smtClean="0"/>
              <a:t>measure</a:t>
            </a:r>
            <a:r>
              <a:rPr lang="en-US" dirty="0" smtClean="0"/>
              <a:t> the strength of a signal at a given location inside the head</a:t>
            </a:r>
          </a:p>
          <a:p>
            <a:pPr lvl="1"/>
            <a:r>
              <a:rPr lang="en-US" dirty="0" smtClean="0"/>
              <a:t>The physics provides an analytical means of triangulating the location of a signal</a:t>
            </a:r>
          </a:p>
          <a:p>
            <a:r>
              <a:rPr lang="en-US" dirty="0" smtClean="0"/>
              <a:t>With ERPs/</a:t>
            </a:r>
            <a:r>
              <a:rPr lang="en-US" dirty="0" err="1" smtClean="0"/>
              <a:t>ERMFs</a:t>
            </a:r>
            <a:r>
              <a:rPr lang="en-US" dirty="0" smtClean="0"/>
              <a:t>, one creates a </a:t>
            </a:r>
            <a:r>
              <a:rPr lang="en-US" u="sng" dirty="0" smtClean="0"/>
              <a:t>model</a:t>
            </a:r>
            <a:r>
              <a:rPr lang="en-US" dirty="0" smtClean="0"/>
              <a:t> based on fit to the data</a:t>
            </a:r>
          </a:p>
          <a:p>
            <a:pPr lvl="1"/>
            <a:r>
              <a:rPr lang="en-US" dirty="0" smtClean="0"/>
              <a:t>It’s like creating a hypothesis to explain a set of previous results, and then using the fact that it explains those results as evidence that the hypothesis is correct</a:t>
            </a:r>
          </a:p>
          <a:p>
            <a:pPr lvl="1"/>
            <a:r>
              <a:rPr lang="en-US" dirty="0" smtClean="0"/>
              <a:t>Even though other models fit the data just as well</a:t>
            </a:r>
          </a:p>
          <a:p>
            <a:r>
              <a:rPr lang="en-US" dirty="0" smtClean="0"/>
              <a:t>Usually, models are considered valid in cognitive science and cognitive neuroscience only if they lead to new predictions that are then verified</a:t>
            </a:r>
          </a:p>
          <a:p>
            <a:pPr lvl="1"/>
            <a:r>
              <a:rPr lang="en-US" dirty="0" smtClean="0"/>
              <a:t>Can we consider a localization result </a:t>
            </a:r>
            <a:r>
              <a:rPr lang="en-US" u="sng" dirty="0" smtClean="0"/>
              <a:t>evidence</a:t>
            </a:r>
            <a:r>
              <a:rPr lang="en-US" dirty="0" smtClean="0"/>
              <a:t>, or is it merely a hypothesis that awaits a test?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8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8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8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8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8548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85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Testing Hypotheses</a:t>
            </a:r>
            <a:endParaRPr lang="en-US" dirty="0"/>
          </a:p>
        </p:txBody>
      </p:sp>
      <p:sp>
        <p:nvSpPr>
          <p:cNvPr id="13885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31913"/>
            <a:ext cx="8432800" cy="5195887"/>
          </a:xfrm>
        </p:spPr>
        <p:txBody>
          <a:bodyPr/>
          <a:lstStyle/>
          <a:p>
            <a:r>
              <a:rPr lang="en-US" dirty="0" smtClean="0"/>
              <a:t>John Platt: Strong Inference</a:t>
            </a:r>
          </a:p>
          <a:p>
            <a:pPr lvl="1"/>
            <a:r>
              <a:rPr lang="en-US" dirty="0" smtClean="0"/>
              <a:t>Experiments lead to scientific progress when the results can distinguish between competing hypotheses</a:t>
            </a:r>
          </a:p>
          <a:p>
            <a:r>
              <a:rPr lang="en-US" dirty="0" smtClean="0"/>
              <a:t>What are the competing hypotheses being tested with source localization approaches?</a:t>
            </a:r>
          </a:p>
          <a:p>
            <a:pPr lvl="1"/>
            <a:r>
              <a:rPr lang="en-US" dirty="0" smtClean="0"/>
              <a:t>Usually no explicit H</a:t>
            </a:r>
            <a:r>
              <a:rPr lang="en-US" baseline="-25000" dirty="0" smtClean="0"/>
              <a:t>1</a:t>
            </a:r>
            <a:r>
              <a:rPr lang="en-US" dirty="0" smtClean="0"/>
              <a:t> and H</a:t>
            </a:r>
            <a:r>
              <a:rPr lang="en-US" baseline="-25000" dirty="0" smtClean="0"/>
              <a:t>0</a:t>
            </a:r>
          </a:p>
          <a:p>
            <a:pPr lvl="1"/>
            <a:r>
              <a:rPr lang="en-US" dirty="0" smtClean="0"/>
              <a:t>Implicit H</a:t>
            </a:r>
            <a:r>
              <a:rPr lang="en-US" baseline="-25000" dirty="0" smtClean="0"/>
              <a:t>1</a:t>
            </a:r>
            <a:r>
              <a:rPr lang="en-US" dirty="0" smtClean="0"/>
              <a:t>: “Effect comes from brain area X”</a:t>
            </a:r>
          </a:p>
          <a:p>
            <a:pPr lvl="1"/>
            <a:r>
              <a:rPr lang="en-US" dirty="0" smtClean="0"/>
              <a:t>Implicit H</a:t>
            </a:r>
            <a:r>
              <a:rPr lang="en-US" baseline="-25000" dirty="0" smtClean="0"/>
              <a:t>0</a:t>
            </a:r>
            <a:r>
              <a:rPr lang="en-US" dirty="0" smtClean="0"/>
              <a:t>: “Effect comes from any other area or combination of areas”</a:t>
            </a:r>
          </a:p>
          <a:p>
            <a:pPr lvl="1"/>
            <a:r>
              <a:rPr lang="en-US" dirty="0" smtClean="0"/>
              <a:t>In most data sets, H</a:t>
            </a:r>
            <a:r>
              <a:rPr lang="en-US" baseline="-25000" dirty="0" smtClean="0"/>
              <a:t>1</a:t>
            </a:r>
            <a:r>
              <a:rPr lang="en-US" dirty="0" smtClean="0"/>
              <a:t> less likely than H</a:t>
            </a:r>
            <a:r>
              <a:rPr lang="en-US" baseline="-25000" dirty="0" smtClean="0"/>
              <a:t>0</a:t>
            </a:r>
            <a:endParaRPr lang="en-US" dirty="0" smtClean="0"/>
          </a:p>
          <a:p>
            <a:pPr lvl="1"/>
            <a:r>
              <a:rPr lang="en-US" dirty="0" smtClean="0"/>
              <a:t>But the probability of H</a:t>
            </a:r>
            <a:r>
              <a:rPr lang="en-US" baseline="-25000" dirty="0" smtClean="0"/>
              <a:t>1</a:t>
            </a:r>
            <a:r>
              <a:rPr lang="en-US" dirty="0" smtClean="0"/>
              <a:t> is almost never compared to the probability of H</a:t>
            </a:r>
            <a:r>
              <a:rPr lang="en-US" baseline="-25000" dirty="0" smtClean="0"/>
              <a:t>0</a:t>
            </a:r>
            <a:endParaRPr lang="en-US" dirty="0" smtClean="0"/>
          </a:p>
          <a:p>
            <a:pPr lvl="1"/>
            <a:r>
              <a:rPr lang="en-US" dirty="0" smtClean="0"/>
              <a:t>Some experiments compare H</a:t>
            </a:r>
            <a:r>
              <a:rPr lang="en-US" baseline="-25000" dirty="0" smtClean="0"/>
              <a:t>1</a:t>
            </a:r>
            <a:r>
              <a:rPr lang="en-US" dirty="0" smtClean="0"/>
              <a:t>: “Effect comes from brain area X” vs. H</a:t>
            </a:r>
            <a:r>
              <a:rPr lang="en-US" baseline="-25000" dirty="0" smtClean="0"/>
              <a:t>2</a:t>
            </a:r>
            <a:r>
              <a:rPr lang="en-US" dirty="0" smtClean="0"/>
              <a:t>: “Effect comes from area Y”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8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8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8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8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85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85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8548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85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Testing Hypotheses: Example</a:t>
            </a:r>
            <a:endParaRPr lang="en-US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990600" y="1162488"/>
            <a:ext cx="3314700" cy="4805368"/>
            <a:chOff x="624" y="869"/>
            <a:chExt cx="2088" cy="3027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958" y="869"/>
              <a:ext cx="1553" cy="44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/>
                <a:t>Distant </a:t>
              </a:r>
              <a:r>
                <a:rPr lang="en-US" dirty="0" smtClean="0"/>
                <a:t>Viewpoint:</a:t>
              </a:r>
            </a:p>
            <a:p>
              <a:r>
                <a:rPr lang="en-US" dirty="0" smtClean="0"/>
                <a:t>Small Scale</a:t>
              </a:r>
              <a:endParaRPr lang="en-US" dirty="0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" y="1296"/>
              <a:ext cx="2088" cy="26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</p:pic>
      </p:grp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4699000" y="1162488"/>
            <a:ext cx="3302000" cy="4805368"/>
            <a:chOff x="2960" y="869"/>
            <a:chExt cx="2080" cy="3027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60" y="1296"/>
              <a:ext cx="2080" cy="26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3189" y="869"/>
              <a:ext cx="1675" cy="44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/>
                <a:t>Close-Up </a:t>
              </a:r>
              <a:r>
                <a:rPr lang="en-US" dirty="0" smtClean="0"/>
                <a:t>Viewpoint:</a:t>
              </a:r>
            </a:p>
            <a:p>
              <a:r>
                <a:rPr lang="en-US" dirty="0" smtClean="0"/>
                <a:t>Large Scale</a:t>
              </a:r>
              <a:endParaRPr lang="en-US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690414" y="6046875"/>
            <a:ext cx="81534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Hypothesis: Large scale involves anterior visual areas;</a:t>
            </a:r>
          </a:p>
          <a:p>
            <a:pPr algn="ctr"/>
            <a:r>
              <a:rPr lang="en-US" dirty="0" smtClean="0"/>
              <a:t>Small scale involves both anterior and posterior visual areas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Source Density Estimates</a:t>
            </a:r>
            <a:br>
              <a:rPr lang="en-US" dirty="0"/>
            </a:br>
            <a:r>
              <a:rPr lang="en-US" sz="2000" dirty="0"/>
              <a:t>(Individual Subject)</a:t>
            </a:r>
            <a:endParaRPr lang="en-US" dirty="0"/>
          </a:p>
        </p:txBody>
      </p:sp>
      <p:pic>
        <p:nvPicPr>
          <p:cNvPr id="452622" name="Picture 14" descr="SDEs-Single Subject.psd                                        00058456Macintosh HD                   BBA39B30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76400"/>
            <a:ext cx="8229600" cy="4625975"/>
          </a:xfrm>
          <a:prstGeom prst="rect">
            <a:avLst/>
          </a:prstGeom>
          <a:noFill/>
        </p:spPr>
      </p:pic>
      <p:sp>
        <p:nvSpPr>
          <p:cNvPr id="4" name="Line 2"/>
          <p:cNvSpPr>
            <a:spLocks noChangeShapeType="1"/>
          </p:cNvSpPr>
          <p:nvPr/>
        </p:nvSpPr>
        <p:spPr bwMode="auto">
          <a:xfrm rot="5400000">
            <a:off x="4572000" y="-285245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137889" y="6570663"/>
            <a:ext cx="3006111" cy="2873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dirty="0" smtClean="0"/>
              <a:t>Hopf et al.. (2006)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Source Density Estimates</a:t>
            </a:r>
            <a:br>
              <a:rPr lang="en-US" dirty="0"/>
            </a:br>
            <a:r>
              <a:rPr lang="en-US" sz="2000" dirty="0"/>
              <a:t>(Grand Average, N=10)</a:t>
            </a:r>
            <a:endParaRPr lang="en-US" dirty="0"/>
          </a:p>
        </p:txBody>
      </p:sp>
      <p:pic>
        <p:nvPicPr>
          <p:cNvPr id="522243" name="Picture 3" descr="SDEs.psd                                                       00058456Macintosh HD                   BBA39B30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33525"/>
            <a:ext cx="8229600" cy="4867275"/>
          </a:xfrm>
          <a:prstGeom prst="rect">
            <a:avLst/>
          </a:prstGeom>
          <a:noFill/>
        </p:spPr>
      </p:pic>
      <p:sp>
        <p:nvSpPr>
          <p:cNvPr id="4" name="Line 2"/>
          <p:cNvSpPr>
            <a:spLocks noChangeShapeType="1"/>
          </p:cNvSpPr>
          <p:nvPr/>
        </p:nvSpPr>
        <p:spPr bwMode="auto">
          <a:xfrm rot="5400000">
            <a:off x="4572000" y="-2840908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Statistical Analysis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57200" y="1447800"/>
            <a:ext cx="4187825" cy="5181600"/>
            <a:chOff x="288" y="912"/>
            <a:chExt cx="2638" cy="3264"/>
          </a:xfrm>
        </p:grpSpPr>
        <p:pic>
          <p:nvPicPr>
            <p:cNvPr id="521225" name="Picture 9" descr="SDE Maxima.psd                                                 0003C162PowerBook HD                   BCFF96AC: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1440"/>
              <a:ext cx="2638" cy="2736"/>
            </a:xfrm>
            <a:prstGeom prst="rect">
              <a:avLst/>
            </a:prstGeom>
            <a:noFill/>
          </p:spPr>
        </p:pic>
        <p:sp>
          <p:nvSpPr>
            <p:cNvPr id="521223" name="Text Box 7"/>
            <p:cNvSpPr txBox="1">
              <a:spLocks noChangeArrowheads="1"/>
            </p:cNvSpPr>
            <p:nvPr/>
          </p:nvSpPr>
          <p:spPr bwMode="auto">
            <a:xfrm>
              <a:off x="383" y="912"/>
              <a:ext cx="2448" cy="45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/>
                <a:t>Location of maximum current density in each subject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011738" y="1447800"/>
            <a:ext cx="3751262" cy="5181600"/>
            <a:chOff x="3157" y="912"/>
            <a:chExt cx="2363" cy="3264"/>
          </a:xfrm>
        </p:grpSpPr>
        <p:pic>
          <p:nvPicPr>
            <p:cNvPr id="521222" name="Picture 6" descr="SDE at Maxima.psd                                              00058456Macintosh HD                   BBA39B30: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57" y="1440"/>
              <a:ext cx="2363" cy="2736"/>
            </a:xfrm>
            <a:prstGeom prst="rect">
              <a:avLst/>
            </a:prstGeom>
            <a:noFill/>
          </p:spPr>
        </p:pic>
        <p:sp>
          <p:nvSpPr>
            <p:cNvPr id="521224" name="Text Box 8"/>
            <p:cNvSpPr txBox="1">
              <a:spLocks noChangeArrowheads="1"/>
            </p:cNvSpPr>
            <p:nvPr/>
          </p:nvSpPr>
          <p:spPr bwMode="auto">
            <a:xfrm>
              <a:off x="3264" y="912"/>
              <a:ext cx="2122" cy="45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Magnitude of current density at maxima</a:t>
              </a:r>
            </a:p>
          </p:txBody>
        </p:sp>
      </p:grpSp>
      <p:sp>
        <p:nvSpPr>
          <p:cNvPr id="9" name="Line 2"/>
          <p:cNvSpPr>
            <a:spLocks noChangeShapeType="1"/>
          </p:cNvSpPr>
          <p:nvPr/>
        </p:nvSpPr>
        <p:spPr bwMode="auto">
          <a:xfrm rot="5400000">
            <a:off x="4572000" y="-285245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Validation with </a:t>
            </a:r>
            <a:r>
              <a:rPr lang="en-US" dirty="0" err="1"/>
              <a:t>fMRI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(N=6)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92163" y="1524000"/>
            <a:ext cx="7924800" cy="3133725"/>
            <a:chOff x="499" y="960"/>
            <a:chExt cx="4992" cy="1974"/>
          </a:xfrm>
        </p:grpSpPr>
        <p:pic>
          <p:nvPicPr>
            <p:cNvPr id="476164" name="Picture 4" descr="fMRI-anterior.psd                                              0003C162PowerBook HD                   BCFF96AC: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9" y="1248"/>
              <a:ext cx="4033" cy="1686"/>
            </a:xfrm>
            <a:prstGeom prst="rect">
              <a:avLst/>
            </a:prstGeom>
            <a:noFill/>
          </p:spPr>
        </p:pic>
        <p:sp>
          <p:nvSpPr>
            <p:cNvPr id="476165" name="Line 5"/>
            <p:cNvSpPr>
              <a:spLocks noChangeShapeType="1"/>
            </p:cNvSpPr>
            <p:nvPr/>
          </p:nvSpPr>
          <p:spPr bwMode="auto">
            <a:xfrm>
              <a:off x="1220" y="1296"/>
              <a:ext cx="0" cy="1632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166" name="Line 6"/>
            <p:cNvSpPr>
              <a:spLocks noChangeShapeType="1"/>
            </p:cNvSpPr>
            <p:nvPr/>
          </p:nvSpPr>
          <p:spPr bwMode="auto">
            <a:xfrm>
              <a:off x="3188" y="1296"/>
              <a:ext cx="0" cy="1632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167" name="Line 7"/>
            <p:cNvSpPr>
              <a:spLocks noChangeShapeType="1"/>
            </p:cNvSpPr>
            <p:nvPr/>
          </p:nvSpPr>
          <p:spPr bwMode="auto">
            <a:xfrm>
              <a:off x="500" y="2592"/>
              <a:ext cx="3984" cy="0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168" name="Text Box 8"/>
            <p:cNvSpPr txBox="1">
              <a:spLocks noChangeArrowheads="1"/>
            </p:cNvSpPr>
            <p:nvPr/>
          </p:nvSpPr>
          <p:spPr bwMode="auto">
            <a:xfrm>
              <a:off x="4627" y="1734"/>
              <a:ext cx="864" cy="85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Lateral</a:t>
              </a:r>
            </a:p>
            <a:p>
              <a:r>
                <a:rPr lang="en-US"/>
                <a:t>Occipital</a:t>
              </a:r>
            </a:p>
            <a:p>
              <a:r>
                <a:rPr lang="en-US"/>
                <a:t>Complex</a:t>
              </a:r>
            </a:p>
            <a:p>
              <a:r>
                <a:rPr lang="en-US"/>
                <a:t>(Area TE)</a:t>
              </a:r>
            </a:p>
          </p:txBody>
        </p:sp>
        <p:sp>
          <p:nvSpPr>
            <p:cNvPr id="476169" name="Text Box 9"/>
            <p:cNvSpPr txBox="1">
              <a:spLocks noChangeArrowheads="1"/>
            </p:cNvSpPr>
            <p:nvPr/>
          </p:nvSpPr>
          <p:spPr bwMode="auto">
            <a:xfrm>
              <a:off x="3091" y="960"/>
              <a:ext cx="977" cy="25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Small Scale</a:t>
              </a:r>
            </a:p>
          </p:txBody>
        </p:sp>
        <p:sp>
          <p:nvSpPr>
            <p:cNvPr id="476170" name="Text Box 10"/>
            <p:cNvSpPr txBox="1">
              <a:spLocks noChangeArrowheads="1"/>
            </p:cNvSpPr>
            <p:nvPr/>
          </p:nvSpPr>
          <p:spPr bwMode="auto">
            <a:xfrm>
              <a:off x="1075" y="960"/>
              <a:ext cx="1006" cy="25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Large Scale</a:t>
              </a:r>
            </a:p>
          </p:txBody>
        </p:sp>
      </p:grpSp>
      <p:sp>
        <p:nvSpPr>
          <p:cNvPr id="11" name="Line 2"/>
          <p:cNvSpPr>
            <a:spLocks noChangeShapeType="1"/>
          </p:cNvSpPr>
          <p:nvPr/>
        </p:nvSpPr>
        <p:spPr bwMode="auto">
          <a:xfrm rot="5400000">
            <a:off x="4572000" y="-285245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186" name="Picture 2" descr="fMRI-all.psd                                                   0003C162PowerBook HD                   BCFF96A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63" y="1981200"/>
            <a:ext cx="6402387" cy="4500563"/>
          </a:xfrm>
          <a:prstGeom prst="rect">
            <a:avLst/>
          </a:prstGeom>
          <a:noFill/>
        </p:spPr>
      </p:pic>
      <p:sp>
        <p:nvSpPr>
          <p:cNvPr id="4771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Validation with </a:t>
            </a:r>
            <a:r>
              <a:rPr lang="en-US" dirty="0" err="1"/>
              <a:t>fMRI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(N=6)</a:t>
            </a:r>
            <a:endParaRPr lang="en-US" dirty="0"/>
          </a:p>
        </p:txBody>
      </p:sp>
      <p:sp>
        <p:nvSpPr>
          <p:cNvPr id="477188" name="Line 4"/>
          <p:cNvSpPr>
            <a:spLocks noChangeShapeType="1"/>
          </p:cNvSpPr>
          <p:nvPr/>
        </p:nvSpPr>
        <p:spPr bwMode="auto">
          <a:xfrm>
            <a:off x="1936750" y="2057400"/>
            <a:ext cx="0" cy="2590800"/>
          </a:xfrm>
          <a:prstGeom prst="line">
            <a:avLst/>
          </a:prstGeom>
          <a:noFill/>
          <a:ln w="63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7189" name="Line 5"/>
          <p:cNvSpPr>
            <a:spLocks noChangeShapeType="1"/>
          </p:cNvSpPr>
          <p:nvPr/>
        </p:nvSpPr>
        <p:spPr bwMode="auto">
          <a:xfrm>
            <a:off x="5060950" y="2057400"/>
            <a:ext cx="0" cy="2590800"/>
          </a:xfrm>
          <a:prstGeom prst="line">
            <a:avLst/>
          </a:prstGeom>
          <a:noFill/>
          <a:ln w="63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7190" name="Line 6"/>
          <p:cNvSpPr>
            <a:spLocks noChangeShapeType="1"/>
          </p:cNvSpPr>
          <p:nvPr/>
        </p:nvSpPr>
        <p:spPr bwMode="auto">
          <a:xfrm>
            <a:off x="793750" y="4114800"/>
            <a:ext cx="6324600" cy="0"/>
          </a:xfrm>
          <a:prstGeom prst="line">
            <a:avLst/>
          </a:prstGeom>
          <a:noFill/>
          <a:ln w="63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7191" name="Line 7"/>
          <p:cNvSpPr>
            <a:spLocks noChangeShapeType="1"/>
          </p:cNvSpPr>
          <p:nvPr/>
        </p:nvSpPr>
        <p:spPr bwMode="auto">
          <a:xfrm>
            <a:off x="793750" y="5638800"/>
            <a:ext cx="6324600" cy="0"/>
          </a:xfrm>
          <a:prstGeom prst="line">
            <a:avLst/>
          </a:prstGeom>
          <a:noFill/>
          <a:ln w="63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7192" name="Line 8"/>
          <p:cNvSpPr>
            <a:spLocks noChangeShapeType="1"/>
          </p:cNvSpPr>
          <p:nvPr/>
        </p:nvSpPr>
        <p:spPr bwMode="auto">
          <a:xfrm>
            <a:off x="4603750" y="4724400"/>
            <a:ext cx="0" cy="1752600"/>
          </a:xfrm>
          <a:prstGeom prst="line">
            <a:avLst/>
          </a:prstGeom>
          <a:noFill/>
          <a:ln w="63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7193" name="Line 9"/>
          <p:cNvSpPr>
            <a:spLocks noChangeShapeType="1"/>
          </p:cNvSpPr>
          <p:nvPr/>
        </p:nvSpPr>
        <p:spPr bwMode="auto">
          <a:xfrm>
            <a:off x="1479550" y="4724400"/>
            <a:ext cx="0" cy="1752600"/>
          </a:xfrm>
          <a:prstGeom prst="line">
            <a:avLst/>
          </a:prstGeom>
          <a:noFill/>
          <a:ln w="63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7194" name="Text Box 10"/>
          <p:cNvSpPr txBox="1">
            <a:spLocks noChangeArrowheads="1"/>
          </p:cNvSpPr>
          <p:nvPr/>
        </p:nvSpPr>
        <p:spPr bwMode="auto">
          <a:xfrm>
            <a:off x="7345363" y="2752725"/>
            <a:ext cx="1371600" cy="1362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Lateral</a:t>
            </a:r>
          </a:p>
          <a:p>
            <a:r>
              <a:rPr lang="en-US"/>
              <a:t>Occipital</a:t>
            </a:r>
          </a:p>
          <a:p>
            <a:r>
              <a:rPr lang="en-US"/>
              <a:t>Complex</a:t>
            </a:r>
          </a:p>
          <a:p>
            <a:r>
              <a:rPr lang="en-US"/>
              <a:t>(Area TE)</a:t>
            </a:r>
          </a:p>
        </p:txBody>
      </p:sp>
      <p:sp>
        <p:nvSpPr>
          <p:cNvPr id="477195" name="Text Box 11"/>
          <p:cNvSpPr txBox="1">
            <a:spLocks noChangeArrowheads="1"/>
          </p:cNvSpPr>
          <p:nvPr/>
        </p:nvSpPr>
        <p:spPr bwMode="auto">
          <a:xfrm>
            <a:off x="7345363" y="5029200"/>
            <a:ext cx="1417637" cy="409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(Area V4)</a:t>
            </a:r>
          </a:p>
        </p:txBody>
      </p:sp>
      <p:sp>
        <p:nvSpPr>
          <p:cNvPr id="477196" name="Text Box 12"/>
          <p:cNvSpPr txBox="1">
            <a:spLocks noChangeArrowheads="1"/>
          </p:cNvSpPr>
          <p:nvPr/>
        </p:nvSpPr>
        <p:spPr bwMode="auto">
          <a:xfrm>
            <a:off x="4906963" y="1524000"/>
            <a:ext cx="1550987" cy="409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Small Scale</a:t>
            </a:r>
          </a:p>
        </p:txBody>
      </p:sp>
      <p:sp>
        <p:nvSpPr>
          <p:cNvPr id="477197" name="Text Box 13"/>
          <p:cNvSpPr txBox="1">
            <a:spLocks noChangeArrowheads="1"/>
          </p:cNvSpPr>
          <p:nvPr/>
        </p:nvSpPr>
        <p:spPr bwMode="auto">
          <a:xfrm>
            <a:off x="1706563" y="1524000"/>
            <a:ext cx="1597025" cy="409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Large Scale</a:t>
            </a: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 rot="5400000">
            <a:off x="4572000" y="-285245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082" name="Straight Arrow Connector 9"/>
          <p:cNvCxnSpPr>
            <a:cxnSpLocks noChangeShapeType="1"/>
          </p:cNvCxnSpPr>
          <p:nvPr/>
        </p:nvCxnSpPr>
        <p:spPr bwMode="auto">
          <a:xfrm>
            <a:off x="3492500" y="1465263"/>
            <a:ext cx="1631950" cy="1587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46083" name="Straight Arrow Connector 10"/>
          <p:cNvCxnSpPr>
            <a:cxnSpLocks noChangeShapeType="1"/>
          </p:cNvCxnSpPr>
          <p:nvPr/>
        </p:nvCxnSpPr>
        <p:spPr bwMode="auto">
          <a:xfrm>
            <a:off x="3489325" y="1466850"/>
            <a:ext cx="1584325" cy="100806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46084" name="Straight Arrow Connector 14"/>
          <p:cNvCxnSpPr>
            <a:cxnSpLocks noChangeShapeType="1"/>
          </p:cNvCxnSpPr>
          <p:nvPr/>
        </p:nvCxnSpPr>
        <p:spPr bwMode="auto">
          <a:xfrm rot="16200000" flipH="1">
            <a:off x="3259137" y="1703388"/>
            <a:ext cx="2055813" cy="1589088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46085" name="Straight Arrow Connector 17"/>
          <p:cNvCxnSpPr>
            <a:cxnSpLocks noChangeShapeType="1"/>
          </p:cNvCxnSpPr>
          <p:nvPr/>
        </p:nvCxnSpPr>
        <p:spPr bwMode="auto">
          <a:xfrm>
            <a:off x="3395663" y="2608263"/>
            <a:ext cx="1700212" cy="317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46086" name="Straight Arrow Connector 18"/>
          <p:cNvCxnSpPr>
            <a:cxnSpLocks noChangeShapeType="1"/>
          </p:cNvCxnSpPr>
          <p:nvPr/>
        </p:nvCxnSpPr>
        <p:spPr bwMode="auto">
          <a:xfrm>
            <a:off x="3395663" y="2608263"/>
            <a:ext cx="1700212" cy="1042987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46087" name="Straight Arrow Connector 19"/>
          <p:cNvCxnSpPr>
            <a:cxnSpLocks noChangeShapeType="1"/>
          </p:cNvCxnSpPr>
          <p:nvPr/>
        </p:nvCxnSpPr>
        <p:spPr bwMode="auto">
          <a:xfrm flipV="1">
            <a:off x="3395663" y="1565275"/>
            <a:ext cx="1716087" cy="1042988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46088" name="Straight Arrow Connector 26"/>
          <p:cNvCxnSpPr>
            <a:cxnSpLocks noChangeShapeType="1"/>
          </p:cNvCxnSpPr>
          <p:nvPr/>
        </p:nvCxnSpPr>
        <p:spPr bwMode="auto">
          <a:xfrm>
            <a:off x="3419475" y="3779838"/>
            <a:ext cx="1630363" cy="1587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46089" name="Straight Arrow Connector 27"/>
          <p:cNvCxnSpPr>
            <a:cxnSpLocks noChangeShapeType="1"/>
          </p:cNvCxnSpPr>
          <p:nvPr/>
        </p:nvCxnSpPr>
        <p:spPr bwMode="auto">
          <a:xfrm flipV="1">
            <a:off x="3406775" y="2736850"/>
            <a:ext cx="1658938" cy="10509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46090" name="Straight Arrow Connector 30"/>
          <p:cNvCxnSpPr>
            <a:cxnSpLocks noChangeShapeType="1"/>
          </p:cNvCxnSpPr>
          <p:nvPr/>
        </p:nvCxnSpPr>
        <p:spPr bwMode="auto">
          <a:xfrm rot="5400000" flipH="1" flipV="1">
            <a:off x="3193257" y="1932781"/>
            <a:ext cx="2062162" cy="16478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46091" name="TextBox 32"/>
          <p:cNvSpPr txBox="1">
            <a:spLocks noChangeArrowheads="1"/>
          </p:cNvSpPr>
          <p:nvPr/>
        </p:nvSpPr>
        <p:spPr bwMode="auto">
          <a:xfrm>
            <a:off x="4989513" y="1169988"/>
            <a:ext cx="520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w</a:t>
            </a:r>
            <a:r>
              <a:rPr lang="en-US" sz="1400" baseline="-25000"/>
              <a:t>1,1</a:t>
            </a:r>
          </a:p>
        </p:txBody>
      </p:sp>
      <p:sp>
        <p:nvSpPr>
          <p:cNvPr id="46092" name="TextBox 33"/>
          <p:cNvSpPr txBox="1">
            <a:spLocks noChangeArrowheads="1"/>
          </p:cNvSpPr>
          <p:nvPr/>
        </p:nvSpPr>
        <p:spPr bwMode="auto">
          <a:xfrm>
            <a:off x="4468813" y="1406525"/>
            <a:ext cx="520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w</a:t>
            </a:r>
            <a:r>
              <a:rPr lang="en-US" sz="1400" baseline="-25000" dirty="0"/>
              <a:t>2,1</a:t>
            </a:r>
          </a:p>
        </p:txBody>
      </p:sp>
      <p:sp>
        <p:nvSpPr>
          <p:cNvPr id="46093" name="TextBox 34"/>
          <p:cNvSpPr txBox="1">
            <a:spLocks noChangeArrowheads="1"/>
          </p:cNvSpPr>
          <p:nvPr/>
        </p:nvSpPr>
        <p:spPr bwMode="auto">
          <a:xfrm>
            <a:off x="4989513" y="1776413"/>
            <a:ext cx="520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w</a:t>
            </a:r>
            <a:r>
              <a:rPr lang="en-US" sz="1400" baseline="-25000"/>
              <a:t>3,1</a:t>
            </a:r>
          </a:p>
        </p:txBody>
      </p:sp>
      <p:sp>
        <p:nvSpPr>
          <p:cNvPr id="46094" name="TextBox 35"/>
          <p:cNvSpPr txBox="1">
            <a:spLocks noChangeArrowheads="1"/>
          </p:cNvSpPr>
          <p:nvPr/>
        </p:nvSpPr>
        <p:spPr bwMode="auto">
          <a:xfrm>
            <a:off x="4989513" y="2138363"/>
            <a:ext cx="520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w</a:t>
            </a:r>
            <a:r>
              <a:rPr lang="en-US" sz="1400" baseline="-25000"/>
              <a:t>1,2</a:t>
            </a:r>
          </a:p>
        </p:txBody>
      </p:sp>
      <p:sp>
        <p:nvSpPr>
          <p:cNvPr id="46095" name="TextBox 36"/>
          <p:cNvSpPr txBox="1">
            <a:spLocks noChangeArrowheads="1"/>
          </p:cNvSpPr>
          <p:nvPr/>
        </p:nvSpPr>
        <p:spPr bwMode="auto">
          <a:xfrm>
            <a:off x="4468813" y="2324100"/>
            <a:ext cx="520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w</a:t>
            </a:r>
            <a:r>
              <a:rPr lang="en-US" sz="1400" baseline="-25000"/>
              <a:t>2,2</a:t>
            </a:r>
          </a:p>
        </p:txBody>
      </p:sp>
      <p:sp>
        <p:nvSpPr>
          <p:cNvPr id="46096" name="TextBox 37"/>
          <p:cNvSpPr txBox="1">
            <a:spLocks noChangeArrowheads="1"/>
          </p:cNvSpPr>
          <p:nvPr/>
        </p:nvSpPr>
        <p:spPr bwMode="auto">
          <a:xfrm>
            <a:off x="4989513" y="2743200"/>
            <a:ext cx="520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w</a:t>
            </a:r>
            <a:r>
              <a:rPr lang="en-US" sz="1400" baseline="-25000"/>
              <a:t>3,2</a:t>
            </a:r>
          </a:p>
        </p:txBody>
      </p:sp>
      <p:sp>
        <p:nvSpPr>
          <p:cNvPr id="46097" name="TextBox 38"/>
          <p:cNvSpPr txBox="1">
            <a:spLocks noChangeArrowheads="1"/>
          </p:cNvSpPr>
          <p:nvPr/>
        </p:nvSpPr>
        <p:spPr bwMode="auto">
          <a:xfrm>
            <a:off x="4989513" y="3181350"/>
            <a:ext cx="520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w</a:t>
            </a:r>
            <a:r>
              <a:rPr lang="en-US" sz="1400" baseline="-25000" dirty="0" smtClean="0"/>
              <a:t>1,3</a:t>
            </a:r>
            <a:endParaRPr lang="en-US" sz="1400" baseline="-25000" dirty="0"/>
          </a:p>
        </p:txBody>
      </p:sp>
      <p:sp>
        <p:nvSpPr>
          <p:cNvPr id="46098" name="TextBox 39"/>
          <p:cNvSpPr txBox="1">
            <a:spLocks noChangeArrowheads="1"/>
          </p:cNvSpPr>
          <p:nvPr/>
        </p:nvSpPr>
        <p:spPr bwMode="auto">
          <a:xfrm>
            <a:off x="4468813" y="3451225"/>
            <a:ext cx="5205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w</a:t>
            </a:r>
            <a:r>
              <a:rPr lang="en-US" sz="1400" baseline="-25000" dirty="0" smtClean="0"/>
              <a:t>2,3</a:t>
            </a:r>
          </a:p>
        </p:txBody>
      </p:sp>
      <p:sp>
        <p:nvSpPr>
          <p:cNvPr id="46099" name="TextBox 40"/>
          <p:cNvSpPr txBox="1">
            <a:spLocks noChangeArrowheads="1"/>
          </p:cNvSpPr>
          <p:nvPr/>
        </p:nvSpPr>
        <p:spPr bwMode="auto">
          <a:xfrm>
            <a:off x="4989513" y="3727450"/>
            <a:ext cx="520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w</a:t>
            </a:r>
            <a:r>
              <a:rPr lang="en-US" sz="1400" baseline="-25000" dirty="0" smtClean="0"/>
              <a:t>3,3</a:t>
            </a:r>
            <a:endParaRPr lang="en-US" sz="1400" baseline="-25000" dirty="0"/>
          </a:p>
        </p:txBody>
      </p:sp>
      <p:graphicFrame>
        <p:nvGraphicFramePr>
          <p:cNvPr id="48" name="Chart 47"/>
          <p:cNvGraphicFramePr>
            <a:graphicFrameLocks/>
          </p:cNvGraphicFramePr>
          <p:nvPr/>
        </p:nvGraphicFramePr>
        <p:xfrm>
          <a:off x="1524000" y="304800"/>
          <a:ext cx="18288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9" name="Chart 48"/>
          <p:cNvGraphicFramePr>
            <a:graphicFrameLocks/>
          </p:cNvGraphicFramePr>
          <p:nvPr/>
        </p:nvGraphicFramePr>
        <p:xfrm>
          <a:off x="1524000" y="1455441"/>
          <a:ext cx="18288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0" name="Chart 49"/>
          <p:cNvGraphicFramePr>
            <a:graphicFrameLocks/>
          </p:cNvGraphicFramePr>
          <p:nvPr/>
        </p:nvGraphicFramePr>
        <p:xfrm>
          <a:off x="1524000" y="2451590"/>
          <a:ext cx="18288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1" name="Chart 50"/>
          <p:cNvGraphicFramePr>
            <a:graphicFrameLocks/>
          </p:cNvGraphicFramePr>
          <p:nvPr/>
        </p:nvGraphicFramePr>
        <p:xfrm>
          <a:off x="5410200" y="414191"/>
          <a:ext cx="18288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2" name="Chart 51"/>
          <p:cNvGraphicFramePr>
            <a:graphicFrameLocks/>
          </p:cNvGraphicFramePr>
          <p:nvPr/>
        </p:nvGraphicFramePr>
        <p:xfrm>
          <a:off x="5410200" y="1469870"/>
          <a:ext cx="18288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3" name="Chart 52"/>
          <p:cNvGraphicFramePr>
            <a:graphicFrameLocks/>
          </p:cNvGraphicFramePr>
          <p:nvPr/>
        </p:nvGraphicFramePr>
        <p:xfrm>
          <a:off x="5410200" y="2560981"/>
          <a:ext cx="18288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6106" name="TextBox 42"/>
          <p:cNvSpPr txBox="1">
            <a:spLocks noChangeArrowheads="1"/>
          </p:cNvSpPr>
          <p:nvPr/>
        </p:nvSpPr>
        <p:spPr bwMode="auto">
          <a:xfrm>
            <a:off x="1143000" y="1254125"/>
            <a:ext cx="522288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ts val="6600"/>
              </a:spcAft>
            </a:pPr>
            <a:r>
              <a:rPr lang="en-US"/>
              <a:t>C1</a:t>
            </a:r>
          </a:p>
          <a:p>
            <a:pPr>
              <a:spcAft>
                <a:spcPts val="6600"/>
              </a:spcAft>
            </a:pPr>
            <a:r>
              <a:rPr lang="en-US"/>
              <a:t>C2</a:t>
            </a:r>
          </a:p>
          <a:p>
            <a:pPr>
              <a:spcAft>
                <a:spcPts val="6600"/>
              </a:spcAft>
            </a:pPr>
            <a:r>
              <a:rPr lang="en-US"/>
              <a:t>C3</a:t>
            </a:r>
          </a:p>
        </p:txBody>
      </p:sp>
      <p:sp>
        <p:nvSpPr>
          <p:cNvPr id="46107" name="TextBox 43"/>
          <p:cNvSpPr txBox="1">
            <a:spLocks noChangeArrowheads="1"/>
          </p:cNvSpPr>
          <p:nvPr/>
        </p:nvSpPr>
        <p:spPr bwMode="auto">
          <a:xfrm>
            <a:off x="7239000" y="1254125"/>
            <a:ext cx="503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ts val="6600"/>
              </a:spcAft>
            </a:pPr>
            <a:r>
              <a:rPr lang="en-US" dirty="0" smtClean="0"/>
              <a:t>E1</a:t>
            </a:r>
            <a:endParaRPr lang="en-US" dirty="0"/>
          </a:p>
        </p:txBody>
      </p:sp>
      <p:sp>
        <p:nvSpPr>
          <p:cNvPr id="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From Source </a:t>
            </a:r>
            <a:r>
              <a:rPr lang="en-US" dirty="0" smtClean="0"/>
              <a:t>to</a:t>
            </a:r>
            <a:r>
              <a:rPr lang="en-US" dirty="0" smtClean="0">
                <a:ea typeface="+mj-ea"/>
                <a:cs typeface="+mj-cs"/>
              </a:rPr>
              <a:t> Scalp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6109" name="Line 4"/>
          <p:cNvSpPr>
            <a:spLocks noChangeShapeType="1"/>
          </p:cNvSpPr>
          <p:nvPr/>
        </p:nvSpPr>
        <p:spPr bwMode="auto">
          <a:xfrm rot="5400000">
            <a:off x="4572000" y="-3581400"/>
            <a:ext cx="0" cy="91440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112" name="Picture 5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3000" y="4194658"/>
            <a:ext cx="3021013" cy="266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113" name="Straight Arrow Connector 61"/>
          <p:cNvCxnSpPr>
            <a:cxnSpLocks noChangeShapeType="1"/>
          </p:cNvCxnSpPr>
          <p:nvPr/>
        </p:nvCxnSpPr>
        <p:spPr bwMode="auto">
          <a:xfrm rot="5400000" flipH="1" flipV="1">
            <a:off x="1852848" y="5063582"/>
            <a:ext cx="367358" cy="275440"/>
          </a:xfrm>
          <a:prstGeom prst="straightConnector1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arrow" w="med" len="med"/>
          </a:ln>
        </p:spPr>
      </p:cxnSp>
      <p:sp>
        <p:nvSpPr>
          <p:cNvPr id="46114" name="Oval 63"/>
          <p:cNvSpPr>
            <a:spLocks noChangeArrowheads="1"/>
          </p:cNvSpPr>
          <p:nvPr/>
        </p:nvSpPr>
        <p:spPr bwMode="auto">
          <a:xfrm>
            <a:off x="2533863" y="4093540"/>
            <a:ext cx="275440" cy="91839"/>
          </a:xfrm>
          <a:prstGeom prst="ellipse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15" name="Oval 64"/>
          <p:cNvSpPr>
            <a:spLocks noChangeArrowheads="1"/>
          </p:cNvSpPr>
          <p:nvPr/>
        </p:nvSpPr>
        <p:spPr bwMode="auto">
          <a:xfrm rot="19689505">
            <a:off x="1671374" y="4369146"/>
            <a:ext cx="275440" cy="91839"/>
          </a:xfrm>
          <a:prstGeom prst="ellipse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6116" name="Straight Arrow Connector 67"/>
          <p:cNvCxnSpPr>
            <a:cxnSpLocks noChangeShapeType="1"/>
          </p:cNvCxnSpPr>
          <p:nvPr/>
        </p:nvCxnSpPr>
        <p:spPr bwMode="auto">
          <a:xfrm rot="16200000" flipV="1">
            <a:off x="3146992" y="5063582"/>
            <a:ext cx="367358" cy="275440"/>
          </a:xfrm>
          <a:prstGeom prst="straightConnector1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arrow" w="med" len="med"/>
          </a:ln>
        </p:spPr>
      </p:cxnSp>
      <p:sp>
        <p:nvSpPr>
          <p:cNvPr id="46117" name="Oval 68"/>
          <p:cNvSpPr>
            <a:spLocks noChangeArrowheads="1"/>
          </p:cNvSpPr>
          <p:nvPr/>
        </p:nvSpPr>
        <p:spPr bwMode="auto">
          <a:xfrm>
            <a:off x="2533863" y="5021211"/>
            <a:ext cx="275440" cy="180091"/>
          </a:xfrm>
          <a:prstGeom prst="ellipse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6118" name="Straight Arrow Connector 69"/>
          <p:cNvCxnSpPr>
            <a:cxnSpLocks noChangeShapeType="1"/>
          </p:cNvCxnSpPr>
          <p:nvPr/>
        </p:nvCxnSpPr>
        <p:spPr bwMode="auto">
          <a:xfrm rot="16200000" flipV="1">
            <a:off x="2194843" y="4424293"/>
            <a:ext cx="367358" cy="275440"/>
          </a:xfrm>
          <a:prstGeom prst="straightConnector1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arrow" w="med" len="med"/>
          </a:ln>
        </p:spPr>
      </p:cxnSp>
      <p:sp>
        <p:nvSpPr>
          <p:cNvPr id="46119" name="TextBox 70"/>
          <p:cNvSpPr txBox="1">
            <a:spLocks noChangeArrowheads="1"/>
          </p:cNvSpPr>
          <p:nvPr/>
        </p:nvSpPr>
        <p:spPr bwMode="auto">
          <a:xfrm>
            <a:off x="1662100" y="5320251"/>
            <a:ext cx="507590" cy="37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C1</a:t>
            </a:r>
          </a:p>
        </p:txBody>
      </p:sp>
      <p:sp>
        <p:nvSpPr>
          <p:cNvPr id="46120" name="TextBox 71"/>
          <p:cNvSpPr txBox="1">
            <a:spLocks noChangeArrowheads="1"/>
          </p:cNvSpPr>
          <p:nvPr/>
        </p:nvSpPr>
        <p:spPr bwMode="auto">
          <a:xfrm>
            <a:off x="3222926" y="5320251"/>
            <a:ext cx="507590" cy="37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C2</a:t>
            </a:r>
          </a:p>
        </p:txBody>
      </p:sp>
      <p:sp>
        <p:nvSpPr>
          <p:cNvPr id="46121" name="TextBox 72"/>
          <p:cNvSpPr txBox="1">
            <a:spLocks noChangeArrowheads="1"/>
          </p:cNvSpPr>
          <p:nvPr/>
        </p:nvSpPr>
        <p:spPr bwMode="auto">
          <a:xfrm>
            <a:off x="2052160" y="4556131"/>
            <a:ext cx="507590" cy="37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C3</a:t>
            </a:r>
          </a:p>
        </p:txBody>
      </p:sp>
      <p:sp>
        <p:nvSpPr>
          <p:cNvPr id="46122" name="TextBox 73"/>
          <p:cNvSpPr txBox="1">
            <a:spLocks noChangeArrowheads="1"/>
          </p:cNvSpPr>
          <p:nvPr/>
        </p:nvSpPr>
        <p:spPr bwMode="auto">
          <a:xfrm>
            <a:off x="1302685" y="4303765"/>
            <a:ext cx="507590" cy="37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E2</a:t>
            </a:r>
          </a:p>
        </p:txBody>
      </p:sp>
      <p:sp>
        <p:nvSpPr>
          <p:cNvPr id="46123" name="TextBox 74"/>
          <p:cNvSpPr txBox="1">
            <a:spLocks noChangeArrowheads="1"/>
          </p:cNvSpPr>
          <p:nvPr/>
        </p:nvSpPr>
        <p:spPr bwMode="auto">
          <a:xfrm>
            <a:off x="2708990" y="3978275"/>
            <a:ext cx="507590" cy="37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E1</a:t>
            </a:r>
          </a:p>
        </p:txBody>
      </p:sp>
      <p:sp>
        <p:nvSpPr>
          <p:cNvPr id="46124" name="TextBox 75"/>
          <p:cNvSpPr txBox="1">
            <a:spLocks noChangeArrowheads="1"/>
          </p:cNvSpPr>
          <p:nvPr/>
        </p:nvSpPr>
        <p:spPr bwMode="auto">
          <a:xfrm>
            <a:off x="2415155" y="5137237"/>
            <a:ext cx="507590" cy="37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E3</a:t>
            </a:r>
          </a:p>
        </p:txBody>
      </p:sp>
      <p:sp>
        <p:nvSpPr>
          <p:cNvPr id="46111" name="TextBox 80"/>
          <p:cNvSpPr txBox="1">
            <a:spLocks noChangeArrowheads="1"/>
          </p:cNvSpPr>
          <p:nvPr/>
        </p:nvSpPr>
        <p:spPr bwMode="auto">
          <a:xfrm>
            <a:off x="4343400" y="4193315"/>
            <a:ext cx="4724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dirty="0"/>
              <a:t>Voltage at an electrode at time </a:t>
            </a:r>
            <a:r>
              <a:rPr lang="en-US" i="1" dirty="0" err="1"/>
              <a:t>t</a:t>
            </a:r>
            <a:r>
              <a:rPr lang="en-US" dirty="0"/>
              <a:t> is a weighted sum of all components that are active at time </a:t>
            </a:r>
            <a:r>
              <a:rPr lang="en-US" i="1" dirty="0" err="1" smtClean="0"/>
              <a:t>t</a:t>
            </a:r>
            <a:endParaRPr lang="en-US" dirty="0" smtClean="0"/>
          </a:p>
          <a:p>
            <a:pPr algn="l">
              <a:spcAft>
                <a:spcPts val="1200"/>
              </a:spcAft>
            </a:pPr>
            <a:r>
              <a:rPr lang="en-US" dirty="0" smtClean="0"/>
              <a:t>Forward Problem: Given sources, what are scalp waveforms?</a:t>
            </a:r>
          </a:p>
          <a:p>
            <a:pPr algn="l">
              <a:spcAft>
                <a:spcPts val="1200"/>
              </a:spcAft>
            </a:pPr>
            <a:r>
              <a:rPr lang="en-US" dirty="0" smtClean="0"/>
              <a:t>Inverse Problem: Given scalp waveforms, what are sources?</a:t>
            </a:r>
            <a:endParaRPr lang="en-US" dirty="0"/>
          </a:p>
        </p:txBody>
      </p:sp>
      <p:sp>
        <p:nvSpPr>
          <p:cNvPr id="54" name="TextBox 43"/>
          <p:cNvSpPr txBox="1">
            <a:spLocks noChangeArrowheads="1"/>
          </p:cNvSpPr>
          <p:nvPr/>
        </p:nvSpPr>
        <p:spPr bwMode="auto">
          <a:xfrm>
            <a:off x="7239000" y="2438400"/>
            <a:ext cx="503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ts val="6600"/>
              </a:spcAft>
            </a:pPr>
            <a:r>
              <a:rPr lang="en-US" dirty="0" smtClean="0"/>
              <a:t>E2</a:t>
            </a:r>
            <a:endParaRPr lang="en-US" dirty="0"/>
          </a:p>
        </p:txBody>
      </p:sp>
      <p:sp>
        <p:nvSpPr>
          <p:cNvPr id="55" name="TextBox 43"/>
          <p:cNvSpPr txBox="1">
            <a:spLocks noChangeArrowheads="1"/>
          </p:cNvSpPr>
          <p:nvPr/>
        </p:nvSpPr>
        <p:spPr bwMode="auto">
          <a:xfrm>
            <a:off x="7239000" y="3505200"/>
            <a:ext cx="503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ts val="6600"/>
              </a:spcAft>
            </a:pPr>
            <a:r>
              <a:rPr lang="en-US" dirty="0" smtClean="0"/>
              <a:t>E3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85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#2</a:t>
            </a:r>
            <a:endParaRPr lang="en-US" dirty="0"/>
          </a:p>
        </p:txBody>
      </p:sp>
      <p:sp>
        <p:nvSpPr>
          <p:cNvPr id="13885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31914"/>
            <a:ext cx="8432800" cy="2974542"/>
          </a:xfrm>
        </p:spPr>
        <p:txBody>
          <a:bodyPr/>
          <a:lstStyle/>
          <a:p>
            <a:r>
              <a:rPr lang="en-US" dirty="0" smtClean="0"/>
              <a:t>You can also use source localization to ask whether the observed data are </a:t>
            </a:r>
            <a:r>
              <a:rPr lang="en-US" u="sng" dirty="0" smtClean="0"/>
              <a:t>consistent</a:t>
            </a:r>
            <a:r>
              <a:rPr lang="en-US" dirty="0" smtClean="0"/>
              <a:t> with a generator in a specific, hypothesized region</a:t>
            </a:r>
          </a:p>
          <a:p>
            <a:pPr lvl="1"/>
            <a:r>
              <a:rPr lang="en-US" dirty="0" smtClean="0"/>
              <a:t>Miller</a:t>
            </a:r>
            <a:r>
              <a:rPr lang="en-US" dirty="0"/>
              <a:t>, C.E., Luck, S.J., &amp; Shapiro, K.L. (2015). Electrophysiological measurement of the effect of inter-stimulus competition on early cortical stages of human vision. </a:t>
            </a:r>
            <a:r>
              <a:rPr lang="en-US" dirty="0" err="1"/>
              <a:t>Neuroimage</a:t>
            </a:r>
            <a:r>
              <a:rPr lang="en-US" dirty="0"/>
              <a:t>, 105, 229-237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91" y="4762060"/>
            <a:ext cx="1719072" cy="16489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629" y="4762060"/>
            <a:ext cx="1621536" cy="15880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9254" y="4673438"/>
            <a:ext cx="1742566" cy="2003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987" y="4673437"/>
            <a:ext cx="1762979" cy="20031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0092" y="4171214"/>
            <a:ext cx="17190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C1 Scalp Distribution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559254" y="4171214"/>
            <a:ext cx="17190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sLORETA</a:t>
            </a:r>
            <a:r>
              <a:rPr lang="en-US" sz="1600" dirty="0" smtClean="0"/>
              <a:t> Estimate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019736" y="4171214"/>
            <a:ext cx="17190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</a:t>
            </a:r>
            <a:r>
              <a:rPr lang="en-US" sz="1600" dirty="0" smtClean="0"/>
              <a:t>1 Scalp Distribution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888898" y="4171214"/>
            <a:ext cx="17190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sLORETA</a:t>
            </a:r>
            <a:r>
              <a:rPr lang="en-US" sz="1600" dirty="0" smtClean="0"/>
              <a:t> Estimate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77630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Line 2"/>
          <p:cNvSpPr>
            <a:spLocks noChangeShapeType="1"/>
          </p:cNvSpPr>
          <p:nvPr/>
        </p:nvSpPr>
        <p:spPr bwMode="auto">
          <a:xfrm rot="5400000">
            <a:off x="4572000" y="-2844800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85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357"/>
            <a:ext cx="8229600" cy="1143000"/>
          </a:xfrm>
        </p:spPr>
        <p:txBody>
          <a:bodyPr/>
          <a:lstStyle/>
          <a:p>
            <a:r>
              <a:rPr lang="en-US" dirty="0" smtClean="0"/>
              <a:t>New Directions</a:t>
            </a:r>
            <a:endParaRPr lang="en-US" dirty="0"/>
          </a:p>
        </p:txBody>
      </p:sp>
      <p:sp>
        <p:nvSpPr>
          <p:cNvPr id="13885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71613"/>
            <a:ext cx="8432800" cy="5195887"/>
          </a:xfrm>
        </p:spPr>
        <p:txBody>
          <a:bodyPr/>
          <a:lstStyle/>
          <a:p>
            <a:r>
              <a:rPr lang="en-US" dirty="0" smtClean="0"/>
              <a:t>Spatial filter approaches (e.g., </a:t>
            </a:r>
            <a:r>
              <a:rPr lang="en-US" dirty="0" err="1" smtClean="0"/>
              <a:t>beamformers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Goal: Estimate the activity over time in one specific region</a:t>
            </a:r>
          </a:p>
          <a:p>
            <a:pPr lvl="1"/>
            <a:r>
              <a:rPr lang="en-US" dirty="0" smtClean="0"/>
              <a:t>Advantage: Tests a specific hypothesis</a:t>
            </a:r>
          </a:p>
          <a:p>
            <a:pPr lvl="1"/>
            <a:r>
              <a:rPr lang="en-US" dirty="0" smtClean="0"/>
              <a:t>But: Still requires inverting an </a:t>
            </a:r>
            <a:r>
              <a:rPr lang="en-US" dirty="0" err="1" smtClean="0"/>
              <a:t>uninvertable</a:t>
            </a:r>
            <a:r>
              <a:rPr lang="en-US" dirty="0" smtClean="0"/>
              <a:t> matrix</a:t>
            </a:r>
          </a:p>
          <a:p>
            <a:r>
              <a:rPr lang="en-US" dirty="0" smtClean="0"/>
              <a:t>Bayesian approaches</a:t>
            </a:r>
          </a:p>
          <a:p>
            <a:pPr lvl="1"/>
            <a:r>
              <a:rPr lang="en-US" dirty="0" smtClean="0"/>
              <a:t>Approach: Combine all the uncertainties to assess probability of activity in each patch of cortex</a:t>
            </a:r>
          </a:p>
          <a:p>
            <a:pPr lvl="1"/>
            <a:r>
              <a:rPr lang="en-US" dirty="0" smtClean="0"/>
              <a:t>But: The general problem with Bayesian approaches is that they can give very wrong results if the priors are wrong</a:t>
            </a:r>
          </a:p>
          <a:p>
            <a:r>
              <a:rPr lang="en-US" dirty="0" smtClean="0"/>
              <a:t>Simultaneous EEG/fMRI</a:t>
            </a:r>
          </a:p>
          <a:p>
            <a:pPr lvl="1"/>
            <a:r>
              <a:rPr lang="en-US" dirty="0" smtClean="0"/>
              <a:t>Approach 1: Use one signal to sort trials for other signal</a:t>
            </a:r>
          </a:p>
          <a:p>
            <a:pPr lvl="1"/>
            <a:r>
              <a:rPr lang="en-US" dirty="0" smtClean="0"/>
              <a:t>Approach 2: Use trial-by-trial correlations to assess relationships between the two signals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8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8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8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8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85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85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85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8548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85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13885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71613"/>
            <a:ext cx="8432800" cy="5195887"/>
          </a:xfrm>
        </p:spPr>
        <p:txBody>
          <a:bodyPr/>
          <a:lstStyle/>
          <a:p>
            <a:r>
              <a:rPr lang="en-US" dirty="0" smtClean="0"/>
              <a:t>Source localization should be left to people who have the expertise, money, and equipment to do it well</a:t>
            </a:r>
          </a:p>
          <a:p>
            <a:r>
              <a:rPr lang="en-US" dirty="0" smtClean="0"/>
              <a:t>If you attempt localization, take the general scientific approach of hypothesis testing</a:t>
            </a:r>
          </a:p>
          <a:p>
            <a:r>
              <a:rPr lang="en-US" dirty="0" smtClean="0"/>
              <a:t>Feel free to play around with localization in the “context of discovery”</a:t>
            </a:r>
          </a:p>
          <a:p>
            <a:pPr lvl="1"/>
            <a:r>
              <a:rPr lang="en-US" dirty="0" smtClean="0"/>
              <a:t>But remember that source localization techniques typically lead to a hypothesis about the generator location, not a conclusion</a:t>
            </a:r>
          </a:p>
          <a:p>
            <a:pPr lvl="1"/>
            <a:r>
              <a:rPr lang="en-US" dirty="0" smtClean="0"/>
              <a:t>Don’t fool yourself into thinking that you have “measured” the activity arising from a specific area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373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The Forward Problem</a:t>
            </a:r>
          </a:p>
        </p:txBody>
      </p:sp>
      <p:sp>
        <p:nvSpPr>
          <p:cNvPr id="13537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38700"/>
          </a:xfrm>
        </p:spPr>
        <p:txBody>
          <a:bodyPr/>
          <a:lstStyle/>
          <a:p>
            <a:r>
              <a:rPr lang="en-US" dirty="0" smtClean="0"/>
              <a:t>Trivial </a:t>
            </a:r>
            <a:r>
              <a:rPr lang="en-US" dirty="0"/>
              <a:t>to solve if we assume head is a sphere</a:t>
            </a:r>
          </a:p>
          <a:p>
            <a:r>
              <a:rPr lang="en-US" dirty="0"/>
              <a:t>Still tractable with realistic model of the shape and conductivity of the head</a:t>
            </a:r>
            <a:endParaRPr lang="en-US" dirty="0" smtClean="0"/>
          </a:p>
          <a:p>
            <a:pPr lvl="1"/>
            <a:r>
              <a:rPr lang="en-US" dirty="0" smtClean="0"/>
              <a:t>Finite element model- Divide volume of head into large number of small homogeneous cubes</a:t>
            </a:r>
          </a:p>
          <a:p>
            <a:pPr lvl="1"/>
            <a:r>
              <a:rPr lang="en-US" dirty="0"/>
              <a:t>Boundary element model- Assume homogeneity within</a:t>
            </a:r>
            <a:r>
              <a:rPr lang="en-US" dirty="0" smtClean="0"/>
              <a:t> large regions </a:t>
            </a:r>
            <a:r>
              <a:rPr lang="en-US" dirty="0"/>
              <a:t>and create detailed model of boundaries between regions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32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1" y="1772419"/>
            <a:ext cx="1694815" cy="1770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920" y="1368344"/>
            <a:ext cx="2586990" cy="25641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284" y="1776229"/>
            <a:ext cx="1694815" cy="17703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lum/>
          </a:blip>
          <a:stretch>
            <a:fillRect/>
          </a:stretch>
        </p:blipFill>
        <p:spPr>
          <a:xfrm>
            <a:off x="6567974" y="1372154"/>
            <a:ext cx="2529840" cy="25603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2455" y="3989184"/>
            <a:ext cx="863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Single superficial dipole</a:t>
            </a:r>
            <a:r>
              <a:rPr lang="en-US" dirty="0" smtClean="0"/>
              <a:t> creates relatively focused scalp distribution</a:t>
            </a:r>
          </a:p>
          <a:p>
            <a:r>
              <a:rPr lang="en-US" dirty="0" smtClean="0"/>
              <a:t>Distribution changes quite a bit as dipole is rotated or shifted</a:t>
            </a:r>
          </a:p>
          <a:p>
            <a:r>
              <a:rPr lang="en-US" dirty="0" smtClean="0"/>
              <a:t>Easy to localize with reasonable precision</a:t>
            </a:r>
          </a:p>
          <a:p>
            <a:endParaRPr lang="en-US" dirty="0" smtClean="0"/>
          </a:p>
          <a:p>
            <a:r>
              <a:rPr lang="en-US" u="sng" dirty="0" smtClean="0"/>
              <a:t>Deeper dipole</a:t>
            </a:r>
            <a:r>
              <a:rPr lang="en-US" dirty="0" smtClean="0"/>
              <a:t> creates broader scalp distribution</a:t>
            </a:r>
          </a:p>
          <a:p>
            <a:r>
              <a:rPr lang="en-US" dirty="0" smtClean="0"/>
              <a:t>Changes in dipole location have smaller impact on scalp distribution</a:t>
            </a:r>
          </a:p>
          <a:p>
            <a:r>
              <a:rPr lang="en-US" dirty="0" smtClean="0"/>
              <a:t>Harder to localize with precision (especially if data are noisy)</a:t>
            </a:r>
          </a:p>
          <a:p>
            <a:r>
              <a:rPr lang="en-US" dirty="0" smtClean="0"/>
              <a:t>Hard to distinguish from broadly distributed superficial activity</a:t>
            </a:r>
          </a:p>
          <a:p>
            <a:r>
              <a:rPr lang="en-US" dirty="0" smtClean="0"/>
              <a:t>Example: ERN and ACC</a:t>
            </a: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Scalp Distribution Examples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73503" y="6523189"/>
            <a:ext cx="2870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Courtesy of Jesse </a:t>
            </a:r>
            <a:r>
              <a:rPr lang="en-US" sz="1600" dirty="0" err="1" smtClean="0"/>
              <a:t>Bengson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284" y="1764471"/>
            <a:ext cx="1694815" cy="17703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8460" y="1363878"/>
            <a:ext cx="2499360" cy="2548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21" y="1764471"/>
            <a:ext cx="1694815" cy="1770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7920" y="1360396"/>
            <a:ext cx="2586990" cy="25641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2455" y="4153370"/>
            <a:ext cx="863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still localize reasonably well with 2 dipoles, as long as they are reasonably far apart and superficial</a:t>
            </a:r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Scalp Distribution Examples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3503" y="6523189"/>
            <a:ext cx="2870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Courtesy of Jesse </a:t>
            </a:r>
            <a:r>
              <a:rPr lang="en-US" sz="1600" dirty="0" err="1" smtClean="0"/>
              <a:t>Bengson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1" y="1758265"/>
            <a:ext cx="1694815" cy="1770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920" y="1354190"/>
            <a:ext cx="2586990" cy="25641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2455" y="4153370"/>
            <a:ext cx="863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pairs of dipoles make localization difficult</a:t>
            </a:r>
          </a:p>
          <a:p>
            <a:r>
              <a:rPr lang="en-US" dirty="0" smtClean="0"/>
              <a:t>Example: 2 </a:t>
            </a:r>
            <a:r>
              <a:rPr lang="en-US" dirty="0" err="1" smtClean="0"/>
              <a:t>colinear</a:t>
            </a:r>
            <a:r>
              <a:rPr lang="en-US" dirty="0" smtClean="0"/>
              <a:t> dipoles</a:t>
            </a:r>
          </a:p>
          <a:p>
            <a:endParaRPr lang="en-US" dirty="0" smtClean="0"/>
          </a:p>
          <a:p>
            <a:r>
              <a:rPr lang="en-US" dirty="0" smtClean="0"/>
              <a:t>As the number of dipoles increases, the likelihood of a difficult-to-localize situation becomes greater</a:t>
            </a:r>
          </a:p>
          <a:p>
            <a:endParaRPr lang="en-US" dirty="0"/>
          </a:p>
          <a:p>
            <a:r>
              <a:rPr lang="en-US" dirty="0" smtClean="0"/>
              <a:t>Bottom line: ERP </a:t>
            </a:r>
            <a:r>
              <a:rPr lang="en-US" dirty="0"/>
              <a:t>spatial resolution is not really “poor” — it is complex and hard to </a:t>
            </a:r>
            <a:r>
              <a:rPr lang="en-US" dirty="0" smtClean="0"/>
              <a:t>define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5705" y="1369430"/>
            <a:ext cx="2533650" cy="25031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284" y="1758265"/>
            <a:ext cx="1694815" cy="1781175"/>
          </a:xfrm>
          <a:prstGeom prst="rect">
            <a:avLst/>
          </a:prstGeom>
        </p:spPr>
      </p:pic>
      <p:sp>
        <p:nvSpPr>
          <p:cNvPr id="16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Scalp Distribution Examples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73503" y="6523189"/>
            <a:ext cx="2870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Courtesy of Jesse </a:t>
            </a:r>
            <a:r>
              <a:rPr lang="en-US" sz="1600" dirty="0" err="1" smtClean="0"/>
              <a:t>Bengson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778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57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The Inverse Problem</a:t>
            </a:r>
          </a:p>
        </p:txBody>
      </p:sp>
      <p:sp>
        <p:nvSpPr>
          <p:cNvPr id="13557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71613"/>
            <a:ext cx="8686800" cy="5259387"/>
          </a:xfrm>
        </p:spPr>
        <p:txBody>
          <a:bodyPr/>
          <a:lstStyle/>
          <a:p>
            <a:r>
              <a:rPr lang="en-US" dirty="0" smtClean="0"/>
              <a:t>Ill-posed problem- No unique solution</a:t>
            </a:r>
          </a:p>
          <a:p>
            <a:r>
              <a:rPr lang="en-US" dirty="0" smtClean="0"/>
              <a:t>Infinite number of solutions for any observed voltage distribution</a:t>
            </a:r>
          </a:p>
          <a:p>
            <a:r>
              <a:rPr lang="en-US" dirty="0" smtClean="0"/>
              <a:t>Given </a:t>
            </a:r>
            <a:r>
              <a:rPr lang="en-US" dirty="0"/>
              <a:t>noise, the correct solution may differ substantially from the solution with the best </a:t>
            </a:r>
            <a:r>
              <a:rPr lang="en-US" dirty="0" smtClean="0"/>
              <a:t>fit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5780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46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4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Equivalent Current Dipole Approach</a:t>
            </a:r>
          </a:p>
        </p:txBody>
      </p:sp>
      <p:sp>
        <p:nvSpPr>
          <p:cNvPr id="1414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71613"/>
            <a:ext cx="8686800" cy="5259387"/>
          </a:xfrm>
        </p:spPr>
        <p:txBody>
          <a:bodyPr/>
          <a:lstStyle/>
          <a:p>
            <a:r>
              <a:rPr lang="en-US" dirty="0"/>
              <a:t>Example: Brain Electrical Source Analysis (BESA)</a:t>
            </a:r>
          </a:p>
          <a:p>
            <a:r>
              <a:rPr lang="en-US" dirty="0"/>
              <a:t>Assume a small number of equivalent dipoles (&lt; 10)</a:t>
            </a:r>
          </a:p>
          <a:p>
            <a:pPr lvl="1"/>
            <a:r>
              <a:rPr lang="en-US" dirty="0"/>
              <a:t>Locations and orientations remain fixed over time and conditions, but magnitudes vary</a:t>
            </a:r>
          </a:p>
          <a:p>
            <a:pPr lvl="1"/>
            <a:r>
              <a:rPr lang="en-US" dirty="0"/>
              <a:t>Compare forward solution with observed scalp distributions over a range of time points</a:t>
            </a:r>
          </a:p>
          <a:p>
            <a:pPr lvl="1"/>
            <a:r>
              <a:rPr lang="en-US" dirty="0"/>
              <a:t>Find locations and orientations that, together, provide the best fit over the time range (iterative error minimization)</a:t>
            </a:r>
          </a:p>
          <a:p>
            <a:r>
              <a:rPr lang="en-US" dirty="0"/>
              <a:t>Each dipole has 5 parameters plus magnitude</a:t>
            </a:r>
          </a:p>
          <a:p>
            <a:pPr lvl="1"/>
            <a:r>
              <a:rPr lang="en-US" dirty="0"/>
              <a:t>Location (3 parameters)</a:t>
            </a:r>
          </a:p>
          <a:p>
            <a:pPr lvl="1"/>
            <a:r>
              <a:rPr lang="en-US" dirty="0"/>
              <a:t>Orientation (2 parameters)</a:t>
            </a:r>
          </a:p>
          <a:p>
            <a:pPr lvl="1"/>
            <a:r>
              <a:rPr lang="en-US" dirty="0"/>
              <a:t>Magnitude (1 parameter — treated differently, because it is estimated separately at each time point)</a:t>
            </a:r>
          </a:p>
          <a:p>
            <a:pPr lvl="1"/>
            <a:r>
              <a:rPr lang="en-US"/>
              <a:t>That’s a lot of free parameters!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alance">
  <a:themeElements>
    <a:clrScheme name="Balance 10">
      <a:dk1>
        <a:srgbClr val="000000"/>
      </a:dk1>
      <a:lt1>
        <a:srgbClr val="FFFFFF"/>
      </a:lt1>
      <a:dk2>
        <a:srgbClr val="000000"/>
      </a:dk2>
      <a:lt2>
        <a:srgbClr val="B8B8B8"/>
      </a:lt2>
      <a:accent1>
        <a:srgbClr val="E5E5FF"/>
      </a:accent1>
      <a:accent2>
        <a:srgbClr val="79CD6B"/>
      </a:accent2>
      <a:accent3>
        <a:srgbClr val="FFFFFF"/>
      </a:accent3>
      <a:accent4>
        <a:srgbClr val="000000"/>
      </a:accent4>
      <a:accent5>
        <a:srgbClr val="F0F0FF"/>
      </a:accent5>
      <a:accent6>
        <a:srgbClr val="6DBA60"/>
      </a:accent6>
      <a:hlink>
        <a:srgbClr val="4477DE"/>
      </a:hlink>
      <a:folHlink>
        <a:srgbClr val="65498F"/>
      </a:folHlink>
    </a:clrScheme>
    <a:fontScheme name="Balance">
      <a:majorFont>
        <a:latin typeface="Geneva"/>
        <a:ea typeface=""/>
        <a:cs typeface=""/>
      </a:majorFont>
      <a:minorFont>
        <a:latin typeface="Gene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nev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neva" pitchFamily="-112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3C28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AFACAA"/>
        </a:accent5>
        <a:accent6>
          <a:srgbClr val="737300"/>
        </a:accent6>
        <a:hlink>
          <a:srgbClr val="FF9900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4000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AFAA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00403E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AAFAF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10">
        <a:dk1>
          <a:srgbClr val="000000"/>
        </a:dk1>
        <a:lt1>
          <a:srgbClr val="FFFFFF"/>
        </a:lt1>
        <a:dk2>
          <a:srgbClr val="000000"/>
        </a:dk2>
        <a:lt2>
          <a:srgbClr val="B8B8B8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X:Templates:Presentations:Designs:Balance</Template>
  <TotalTime>54874</TotalTime>
  <Words>3769</Words>
  <Application>Microsoft Macintosh PowerPoint</Application>
  <PresentationFormat>On-screen Show (4:3)</PresentationFormat>
  <Paragraphs>311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Balance</vt:lpstr>
      <vt:lpstr>The ERP Boot Camp</vt:lpstr>
      <vt:lpstr>Why Are We Here?</vt:lpstr>
      <vt:lpstr>From Source to Scalp</vt:lpstr>
      <vt:lpstr>The Forward Problem</vt:lpstr>
      <vt:lpstr>Scalp Distribution Examples</vt:lpstr>
      <vt:lpstr>Scalp Distribution Examples</vt:lpstr>
      <vt:lpstr>Scalp Distribution Examples</vt:lpstr>
      <vt:lpstr>The Inverse Problem</vt:lpstr>
      <vt:lpstr>Equivalent Current Dipole Approach</vt:lpstr>
      <vt:lpstr>PowerPoint Presentation</vt:lpstr>
      <vt:lpstr>BESA</vt:lpstr>
      <vt:lpstr>Main Shortcomings of BESA</vt:lpstr>
      <vt:lpstr>BESA- Conclusions</vt:lpstr>
      <vt:lpstr>Distributed Source Approaches</vt:lpstr>
      <vt:lpstr>Distributed Source Approaches</vt:lpstr>
      <vt:lpstr>Distributed Source Approaches</vt:lpstr>
      <vt:lpstr>Distributed Source Approaches</vt:lpstr>
      <vt:lpstr>Distributed Source Approaches</vt:lpstr>
      <vt:lpstr>Added Value of MEG</vt:lpstr>
      <vt:lpstr>Added Value of MEG</vt:lpstr>
      <vt:lpstr>Added Value of MEG</vt:lpstr>
      <vt:lpstr>Measures vs. Models</vt:lpstr>
      <vt:lpstr>Testing Hypotheses</vt:lpstr>
      <vt:lpstr>Testing Hypotheses: Example</vt:lpstr>
      <vt:lpstr>Source Density Estimates (Individual Subject)</vt:lpstr>
      <vt:lpstr>Source Density Estimates (Grand Average, N=10)</vt:lpstr>
      <vt:lpstr>Statistical Analysis</vt:lpstr>
      <vt:lpstr>Validation with fMRI (N=6)</vt:lpstr>
      <vt:lpstr>Validation with fMRI (N=6)</vt:lpstr>
      <vt:lpstr>Example #2</vt:lpstr>
      <vt:lpstr>New Directions</vt:lpstr>
      <vt:lpstr>Recommendations</vt:lpstr>
    </vt:vector>
  </TitlesOfParts>
  <Company>University of Iowa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Steve Luck</dc:creator>
  <cp:lastModifiedBy>Steve Luck</cp:lastModifiedBy>
  <cp:revision>4954</cp:revision>
  <cp:lastPrinted>2002-03-19T20:39:10Z</cp:lastPrinted>
  <dcterms:created xsi:type="dcterms:W3CDTF">2011-11-10T19:50:12Z</dcterms:created>
  <dcterms:modified xsi:type="dcterms:W3CDTF">2015-07-23T17:35:31Z</dcterms:modified>
</cp:coreProperties>
</file>