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73" r:id="rId1"/>
  </p:sldMasterIdLst>
  <p:notesMasterIdLst>
    <p:notesMasterId r:id="rId45"/>
  </p:notesMasterIdLst>
  <p:handoutMasterIdLst>
    <p:handoutMasterId r:id="rId46"/>
  </p:handoutMasterIdLst>
  <p:sldIdLst>
    <p:sldId id="256" r:id="rId2"/>
    <p:sldId id="677" r:id="rId3"/>
    <p:sldId id="655" r:id="rId4"/>
    <p:sldId id="656" r:id="rId5"/>
    <p:sldId id="654" r:id="rId6"/>
    <p:sldId id="666" r:id="rId7"/>
    <p:sldId id="644" r:id="rId8"/>
    <p:sldId id="645" r:id="rId9"/>
    <p:sldId id="648" r:id="rId10"/>
    <p:sldId id="649" r:id="rId11"/>
    <p:sldId id="650" r:id="rId12"/>
    <p:sldId id="651" r:id="rId13"/>
    <p:sldId id="652" r:id="rId14"/>
    <p:sldId id="653" r:id="rId15"/>
    <p:sldId id="716" r:id="rId16"/>
    <p:sldId id="585" r:id="rId17"/>
    <p:sldId id="586" r:id="rId18"/>
    <p:sldId id="620" r:id="rId19"/>
    <p:sldId id="628" r:id="rId20"/>
    <p:sldId id="629" r:id="rId21"/>
    <p:sldId id="669" r:id="rId22"/>
    <p:sldId id="670" r:id="rId23"/>
    <p:sldId id="671" r:id="rId24"/>
    <p:sldId id="672" r:id="rId25"/>
    <p:sldId id="673" r:id="rId26"/>
    <p:sldId id="674" r:id="rId27"/>
    <p:sldId id="675" r:id="rId28"/>
    <p:sldId id="676" r:id="rId29"/>
    <p:sldId id="679" r:id="rId30"/>
    <p:sldId id="698" r:id="rId31"/>
    <p:sldId id="699" r:id="rId32"/>
    <p:sldId id="704" r:id="rId33"/>
    <p:sldId id="682" r:id="rId34"/>
    <p:sldId id="687" r:id="rId35"/>
    <p:sldId id="705" r:id="rId36"/>
    <p:sldId id="667" r:id="rId37"/>
    <p:sldId id="717" r:id="rId38"/>
    <p:sldId id="718" r:id="rId39"/>
    <p:sldId id="719" r:id="rId40"/>
    <p:sldId id="720" r:id="rId41"/>
    <p:sldId id="721" r:id="rId42"/>
    <p:sldId id="722" r:id="rId43"/>
    <p:sldId id="723" r:id="rId4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7C80"/>
    <a:srgbClr val="323232"/>
    <a:srgbClr val="787878"/>
    <a:srgbClr val="B4B4B4"/>
    <a:srgbClr val="DCDCDC"/>
    <a:srgbClr val="FF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29" autoAdjust="0"/>
    <p:restoredTop sz="85649" autoAdjust="0"/>
  </p:normalViewPr>
  <p:slideViewPr>
    <p:cSldViewPr snapToGrid="0" snapToObjects="1">
      <p:cViewPr varScale="1">
        <p:scale>
          <a:sx n="131" d="100"/>
          <a:sy n="131" d="100"/>
        </p:scale>
        <p:origin x="120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9" d="100"/>
          <a:sy n="109" d="100"/>
        </p:scale>
        <p:origin x="-2144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uck:Documents:Research:Boot%20Camp:Lectures:Figs:Electrode%20Interactions%20and%20Normalizati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uck:Documents:Research:Boot%20Camp:Lectures:Figs:Electrode%20Interactions%20and%20Normalizatio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uck:Documents:Research:Boot%20Camp:Lectures:Figs:Electrode%20Interactions%20and%20Normaliza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Fz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Sheet1!$B$1:$D$1</c:f>
              <c:strCache>
                <c:ptCount val="3"/>
                <c:pt idx="0">
                  <c:v>Condition A</c:v>
                </c:pt>
                <c:pt idx="1">
                  <c:v>Condition B</c:v>
                </c:pt>
                <c:pt idx="2">
                  <c:v>Condition C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</c:v>
                </c:pt>
                <c:pt idx="1">
                  <c:v>1.5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61-8347-A981-A350B6C336A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Cz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Sheet1!$B$1:$D$1</c:f>
              <c:strCache>
                <c:ptCount val="3"/>
                <c:pt idx="0">
                  <c:v>Condition A</c:v>
                </c:pt>
                <c:pt idx="1">
                  <c:v>Condition B</c:v>
                </c:pt>
                <c:pt idx="2">
                  <c:v>Condition C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1.5</c:v>
                </c:pt>
                <c:pt idx="1">
                  <c:v>2.25</c:v>
                </c:pt>
                <c:pt idx="2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61-8347-A981-A350B6C336AB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Pz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Sheet1!$B$1:$D$1</c:f>
              <c:strCache>
                <c:ptCount val="3"/>
                <c:pt idx="0">
                  <c:v>Condition A</c:v>
                </c:pt>
                <c:pt idx="1">
                  <c:v>Condition B</c:v>
                </c:pt>
                <c:pt idx="2">
                  <c:v>Condition C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  <c:pt idx="0">
                  <c:v>2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61-8347-A981-A350B6C33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9892376"/>
        <c:axId val="-2099675400"/>
      </c:barChart>
      <c:catAx>
        <c:axId val="-2099892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-2099675400"/>
        <c:crossesAt val="-0.5"/>
        <c:auto val="1"/>
        <c:lblAlgn val="ctr"/>
        <c:lblOffset val="100"/>
        <c:noMultiLvlLbl val="0"/>
      </c:catAx>
      <c:valAx>
        <c:axId val="-2099675400"/>
        <c:scaling>
          <c:orientation val="minMax"/>
          <c:max val="3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-209989237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Fz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Sheet1!$B$1:$D$1</c:f>
              <c:strCache>
                <c:ptCount val="3"/>
                <c:pt idx="0">
                  <c:v>Condition A</c:v>
                </c:pt>
                <c:pt idx="1">
                  <c:v>Condition B</c:v>
                </c:pt>
                <c:pt idx="2">
                  <c:v>Condition C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</c:v>
                </c:pt>
                <c:pt idx="1">
                  <c:v>1.5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20-844D-A073-39FF3AA7064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Cz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Sheet1!$B$1:$D$1</c:f>
              <c:strCache>
                <c:ptCount val="3"/>
                <c:pt idx="0">
                  <c:v>Condition A</c:v>
                </c:pt>
                <c:pt idx="1">
                  <c:v>Condition B</c:v>
                </c:pt>
                <c:pt idx="2">
                  <c:v>Condition C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1.5</c:v>
                </c:pt>
                <c:pt idx="1">
                  <c:v>2.25</c:v>
                </c:pt>
                <c:pt idx="2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20-844D-A073-39FF3AA7064A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Pz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Sheet1!$B$1:$D$1</c:f>
              <c:strCache>
                <c:ptCount val="3"/>
                <c:pt idx="0">
                  <c:v>Condition A</c:v>
                </c:pt>
                <c:pt idx="1">
                  <c:v>Condition B</c:v>
                </c:pt>
                <c:pt idx="2">
                  <c:v>Condition C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  <c:pt idx="0">
                  <c:v>2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A20-844D-A073-39FF3AA706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6777032"/>
        <c:axId val="-2116534520"/>
      </c:barChart>
      <c:catAx>
        <c:axId val="-2116777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-2116534520"/>
        <c:crossesAt val="-0.5"/>
        <c:auto val="1"/>
        <c:lblAlgn val="ctr"/>
        <c:lblOffset val="100"/>
        <c:noMultiLvlLbl val="0"/>
      </c:catAx>
      <c:valAx>
        <c:axId val="-2116534520"/>
        <c:scaling>
          <c:orientation val="minMax"/>
          <c:max val="3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-211677703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Sheet1!$A$11</c:f>
              <c:strCache>
                <c:ptCount val="1"/>
                <c:pt idx="0">
                  <c:v>Fz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Sheet1!$B$10:$D$10</c:f>
              <c:strCache>
                <c:ptCount val="3"/>
                <c:pt idx="0">
                  <c:v>Condition A</c:v>
                </c:pt>
                <c:pt idx="1">
                  <c:v>Condition B</c:v>
                </c:pt>
                <c:pt idx="2">
                  <c:v>Condition C</c:v>
                </c:pt>
              </c:strCache>
            </c:strRef>
          </c:cat>
          <c:val>
            <c:numRef>
              <c:f>Sheet1!$B$11:$D$11</c:f>
              <c:numCache>
                <c:formatCode>General</c:formatCode>
                <c:ptCount val="3"/>
                <c:pt idx="0">
                  <c:v>0.371390676354104</c:v>
                </c:pt>
                <c:pt idx="1">
                  <c:v>0.371390676354104</c:v>
                </c:pt>
                <c:pt idx="2">
                  <c:v>0.45584230583855201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E5-074B-AEB1-FF72A5CCCF73}"/>
            </c:ext>
          </c:extLst>
        </c:ser>
        <c:ser>
          <c:idx val="1"/>
          <c:order val="1"/>
          <c:tx>
            <c:strRef>
              <c:f>Sheet1!$A$12</c:f>
              <c:strCache>
                <c:ptCount val="1"/>
                <c:pt idx="0">
                  <c:v>Cz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Sheet1!$B$10:$D$10</c:f>
              <c:strCache>
                <c:ptCount val="3"/>
                <c:pt idx="0">
                  <c:v>Condition A</c:v>
                </c:pt>
                <c:pt idx="1">
                  <c:v>Condition B</c:v>
                </c:pt>
                <c:pt idx="2">
                  <c:v>Condition C</c:v>
                </c:pt>
              </c:strCache>
            </c:strRef>
          </c:cat>
          <c:val>
            <c:numRef>
              <c:f>Sheet1!$B$12:$D$12</c:f>
              <c:numCache>
                <c:formatCode>General</c:formatCode>
                <c:ptCount val="3"/>
                <c:pt idx="0">
                  <c:v>0.55708601453115603</c:v>
                </c:pt>
                <c:pt idx="1">
                  <c:v>0.55708601453115603</c:v>
                </c:pt>
                <c:pt idx="2">
                  <c:v>0.56980288229818998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E5-074B-AEB1-FF72A5CCCF73}"/>
            </c:ext>
          </c:extLst>
        </c:ser>
        <c:ser>
          <c:idx val="2"/>
          <c:order val="2"/>
          <c:tx>
            <c:strRef>
              <c:f>Sheet1!$A$13</c:f>
              <c:strCache>
                <c:ptCount val="1"/>
                <c:pt idx="0">
                  <c:v>Pz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Sheet1!$B$10:$D$10</c:f>
              <c:strCache>
                <c:ptCount val="3"/>
                <c:pt idx="0">
                  <c:v>Condition A</c:v>
                </c:pt>
                <c:pt idx="1">
                  <c:v>Condition B</c:v>
                </c:pt>
                <c:pt idx="2">
                  <c:v>Condition C</c:v>
                </c:pt>
              </c:strCache>
            </c:strRef>
          </c:cat>
          <c:val>
            <c:numRef>
              <c:f>Sheet1!$B$13:$D$13</c:f>
              <c:numCache>
                <c:formatCode>General</c:formatCode>
                <c:ptCount val="3"/>
                <c:pt idx="0">
                  <c:v>0.742781352708207</c:v>
                </c:pt>
                <c:pt idx="1">
                  <c:v>0.742781352708207</c:v>
                </c:pt>
                <c:pt idx="2">
                  <c:v>0.68376345875782796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EE5-074B-AEB1-FF72A5CCCF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6251560"/>
        <c:axId val="2111376776"/>
      </c:barChart>
      <c:catAx>
        <c:axId val="-2116251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2111376776"/>
        <c:crossesAt val="-0.5"/>
        <c:auto val="1"/>
        <c:lblAlgn val="ctr"/>
        <c:lblOffset val="100"/>
        <c:noMultiLvlLbl val="0"/>
      </c:catAx>
      <c:valAx>
        <c:axId val="2111376776"/>
        <c:scaling>
          <c:orientation val="minMax"/>
          <c:max val="1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-2116251560"/>
        <c:crosses val="autoZero"/>
        <c:crossBetween val="between"/>
        <c:majorUnit val="0.1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Times" pitchFamily="-112" charset="0"/>
              </a:defRPr>
            </a:lvl1pPr>
          </a:lstStyle>
          <a:p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2" charset="0"/>
              </a:defRPr>
            </a:lvl1pPr>
          </a:lstStyle>
          <a:p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Times" pitchFamily="-112" charset="0"/>
              </a:defRPr>
            </a:lvl1pPr>
          </a:lstStyle>
          <a:p>
            <a:fld id="{8B08CB3D-1900-9C48-852A-858E54A9063C}" type="slidenum">
              <a:rPr lang="en-US"/>
              <a:pPr/>
              <a:t>‹#›</a:t>
            </a:fld>
            <a:endParaRPr lang="en-US" sz="1200"/>
          </a:p>
        </p:txBody>
      </p:sp>
      <p:sp>
        <p:nvSpPr>
          <p:cNvPr id="36870" name="Rectangle 6"/>
          <p:cNvSpPr>
            <a:spLocks noGrp="1" noChangeArrowheads="1"/>
          </p:cNvSpPr>
          <p:nvPr/>
        </p:nvSpPr>
        <p:spPr bwMode="auto">
          <a:xfrm>
            <a:off x="0" y="8683625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1000"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ERP Boot Camp</a:t>
            </a:r>
          </a:p>
          <a:p>
            <a:r>
              <a:rPr lang="en-US" sz="1000"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© S. J. Luck, All rights reserved</a:t>
            </a:r>
            <a:endParaRPr lang="en-US" sz="1200"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8022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2" charset="0"/>
              </a:defRPr>
            </a:lvl1pPr>
          </a:lstStyle>
          <a:p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2" charset="0"/>
              </a:defRPr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2" charset="0"/>
              </a:defRPr>
            </a:lvl1pPr>
          </a:lstStyle>
          <a:p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2" charset="0"/>
              </a:defRPr>
            </a:lvl1pPr>
          </a:lstStyle>
          <a:p>
            <a:fld id="{024BAED4-1DBC-C043-ADCE-E0CB05D72F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323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4502DD-011E-F347-B31F-5BB36EC188A8}" type="slidenum">
              <a:rPr lang="en-US"/>
              <a:pPr/>
              <a:t>1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AE88EC-01ED-DE49-8341-8B52440F9F9D}" type="slidenum">
              <a:rPr lang="en-US"/>
              <a:pPr/>
              <a:t>10</a:t>
            </a:fld>
            <a:endParaRPr lang="en-US"/>
          </a:p>
        </p:txBody>
      </p:sp>
      <p:sp>
        <p:nvSpPr>
          <p:cNvPr id="13834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rtl="0"/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6562C2-9758-0D4D-9AE7-0FF14DCC0967}" type="slidenum">
              <a:rPr lang="en-US"/>
              <a:pPr/>
              <a:t>11</a:t>
            </a:fld>
            <a:endParaRPr lang="en-US"/>
          </a:p>
        </p:txBody>
      </p:sp>
      <p:sp>
        <p:nvSpPr>
          <p:cNvPr id="12810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8D0E85-CADC-284D-AB8A-119A0E133515}" type="slidenum">
              <a:rPr lang="en-US"/>
              <a:pPr/>
              <a:t>12</a:t>
            </a:fld>
            <a:endParaRPr lang="en-US"/>
          </a:p>
        </p:txBody>
      </p:sp>
      <p:sp>
        <p:nvSpPr>
          <p:cNvPr id="12728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72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8D0E85-CADC-284D-AB8A-119A0E133515}" type="slidenum">
              <a:rPr lang="en-US"/>
              <a:pPr/>
              <a:t>13</a:t>
            </a:fld>
            <a:endParaRPr lang="en-US"/>
          </a:p>
        </p:txBody>
      </p:sp>
      <p:sp>
        <p:nvSpPr>
          <p:cNvPr id="12728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72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224000-31F2-D145-974A-97B45BA95F70}" type="slidenum">
              <a:rPr lang="en-US"/>
              <a:pPr/>
              <a:t>14</a:t>
            </a:fld>
            <a:endParaRPr lang="en-US"/>
          </a:p>
        </p:txBody>
      </p:sp>
      <p:sp>
        <p:nvSpPr>
          <p:cNvPr id="1274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74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FC73AF-2537-564E-8BD7-048A9813C4C6}" type="slidenum">
              <a:rPr lang="en-US"/>
              <a:pPr/>
              <a:t>15</a:t>
            </a:fld>
            <a:endParaRPr lang="en-US"/>
          </a:p>
        </p:txBody>
      </p:sp>
      <p:sp>
        <p:nvSpPr>
          <p:cNvPr id="12605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0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933FB3-94D6-8046-808D-9CB02C0B3DF0}" type="slidenum">
              <a:rPr lang="en-US"/>
              <a:pPr/>
              <a:t>16</a:t>
            </a:fld>
            <a:endParaRPr lang="en-US"/>
          </a:p>
        </p:txBody>
      </p:sp>
      <p:sp>
        <p:nvSpPr>
          <p:cNvPr id="13148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7E3CBD-FD41-6B40-985E-84FECCFBB8DF}" type="slidenum">
              <a:rPr lang="en-US"/>
              <a:pPr/>
              <a:t>17</a:t>
            </a:fld>
            <a:endParaRPr lang="en-US"/>
          </a:p>
        </p:txBody>
      </p:sp>
      <p:sp>
        <p:nvSpPr>
          <p:cNvPr id="1316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7E3CBD-FD41-6B40-985E-84FECCFBB8DF}" type="slidenum">
              <a:rPr lang="en-US"/>
              <a:pPr/>
              <a:t>18</a:t>
            </a:fld>
            <a:endParaRPr lang="en-US"/>
          </a:p>
        </p:txBody>
      </p:sp>
      <p:sp>
        <p:nvSpPr>
          <p:cNvPr id="1316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7E3CBD-FD41-6B40-985E-84FECCFBB8DF}" type="slidenum">
              <a:rPr lang="en-US"/>
              <a:pPr/>
              <a:t>19</a:t>
            </a:fld>
            <a:endParaRPr lang="en-US"/>
          </a:p>
        </p:txBody>
      </p:sp>
      <p:sp>
        <p:nvSpPr>
          <p:cNvPr id="1316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8D0E85-CADC-284D-AB8A-119A0E133515}" type="slidenum">
              <a:rPr lang="en-US"/>
              <a:pPr/>
              <a:t>2</a:t>
            </a:fld>
            <a:endParaRPr lang="en-US"/>
          </a:p>
        </p:txBody>
      </p:sp>
      <p:sp>
        <p:nvSpPr>
          <p:cNvPr id="12728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72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7E3CBD-FD41-6B40-985E-84FECCFBB8DF}" type="slidenum">
              <a:rPr lang="en-US"/>
              <a:pPr/>
              <a:t>20</a:t>
            </a:fld>
            <a:endParaRPr lang="en-US"/>
          </a:p>
        </p:txBody>
      </p:sp>
      <p:sp>
        <p:nvSpPr>
          <p:cNvPr id="1316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85E576-C4F7-B745-9BEC-C60C19FF0F8E}" type="slidenum">
              <a:rPr lang="en-US"/>
              <a:pPr/>
              <a:t>21</a:t>
            </a:fld>
            <a:endParaRPr lang="en-US"/>
          </a:p>
        </p:txBody>
      </p:sp>
      <p:sp>
        <p:nvSpPr>
          <p:cNvPr id="1254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4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Photo: https://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commons.wikimedia.org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/wiki/File:Guangzhou_Starbucks_01b.jpg (public domain)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latin typeface="Times New Roman" pitchFamily="-112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All other material: © S. J. Luck. All Rights Reserved. May be used for nonprofit educational purposes if this copyright notice is included. Permission must be obtained from the copyright holder(s)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85E576-C4F7-B745-9BEC-C60C19FF0F8E}" type="slidenum">
              <a:rPr lang="en-US"/>
              <a:pPr/>
              <a:t>22</a:t>
            </a:fld>
            <a:endParaRPr lang="en-US"/>
          </a:p>
        </p:txBody>
      </p:sp>
      <p:sp>
        <p:nvSpPr>
          <p:cNvPr id="1254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4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85E576-C4F7-B745-9BEC-C60C19FF0F8E}" type="slidenum">
              <a:rPr lang="en-US"/>
              <a:pPr/>
              <a:t>23</a:t>
            </a:fld>
            <a:endParaRPr lang="en-US"/>
          </a:p>
        </p:txBody>
      </p:sp>
      <p:sp>
        <p:nvSpPr>
          <p:cNvPr id="1254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4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85E576-C4F7-B745-9BEC-C60C19FF0F8E}" type="slidenum">
              <a:rPr lang="en-US"/>
              <a:pPr/>
              <a:t>24</a:t>
            </a:fld>
            <a:endParaRPr lang="en-US"/>
          </a:p>
        </p:txBody>
      </p:sp>
      <p:sp>
        <p:nvSpPr>
          <p:cNvPr id="1254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4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85E576-C4F7-B745-9BEC-C60C19FF0F8E}" type="slidenum">
              <a:rPr lang="en-US"/>
              <a:pPr/>
              <a:t>25</a:t>
            </a:fld>
            <a:endParaRPr lang="en-US"/>
          </a:p>
        </p:txBody>
      </p:sp>
      <p:sp>
        <p:nvSpPr>
          <p:cNvPr id="1254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4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itchFamily="18" charset="0"/>
              </a:rPr>
              <a:t>Adapted from Figure 10.1 in </a:t>
            </a:r>
            <a:r>
              <a:rPr lang="en-US" sz="1200" kern="120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Luck, S.J. (2014). An Introduction to the Event-Related Potential Technique, Second Edition. Cambridge, MA: MIT Press</a:t>
            </a:r>
            <a:r>
              <a:rPr lang="en-US" dirty="0">
                <a:latin typeface="Arial" pitchFamily="18" charset="0"/>
              </a:rPr>
              <a:t>. © MIT Press.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85E576-C4F7-B745-9BEC-C60C19FF0F8E}" type="slidenum">
              <a:rPr lang="en-US"/>
              <a:pPr/>
              <a:t>26</a:t>
            </a:fld>
            <a:endParaRPr lang="en-US"/>
          </a:p>
        </p:txBody>
      </p:sp>
      <p:sp>
        <p:nvSpPr>
          <p:cNvPr id="1254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4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itchFamily="18" charset="0"/>
              </a:rPr>
              <a:t>Adapted from Figure 10.1 in </a:t>
            </a:r>
            <a:r>
              <a:rPr lang="en-US" sz="1200" kern="120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Luck, S.J. (2014). An Introduction to the Event-Related Potential Technique, Second Edition. Cambridge, MA: MIT Press</a:t>
            </a:r>
            <a:r>
              <a:rPr lang="en-US" dirty="0">
                <a:latin typeface="Arial" pitchFamily="18" charset="0"/>
              </a:rPr>
              <a:t>. © MIT Press.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85E576-C4F7-B745-9BEC-C60C19FF0F8E}" type="slidenum">
              <a:rPr lang="en-US"/>
              <a:pPr/>
              <a:t>27</a:t>
            </a:fld>
            <a:endParaRPr lang="en-US"/>
          </a:p>
        </p:txBody>
      </p:sp>
      <p:sp>
        <p:nvSpPr>
          <p:cNvPr id="1254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4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itchFamily="18" charset="0"/>
              </a:rPr>
              <a:t>Adapted from Figure 10.1 in </a:t>
            </a:r>
            <a:r>
              <a:rPr lang="en-US" sz="1200" kern="120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Luck, S.J. (2014). An Introduction to the Event-Related Potential Technique, Second Edition. Cambridge, MA: MIT Press</a:t>
            </a:r>
            <a:r>
              <a:rPr lang="en-US" dirty="0">
                <a:latin typeface="Arial" pitchFamily="18" charset="0"/>
              </a:rPr>
              <a:t>. © MIT Press.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85E576-C4F7-B745-9BEC-C60C19FF0F8E}" type="slidenum">
              <a:rPr lang="en-US"/>
              <a:pPr/>
              <a:t>28</a:t>
            </a:fld>
            <a:endParaRPr lang="en-US"/>
          </a:p>
        </p:txBody>
      </p:sp>
      <p:sp>
        <p:nvSpPr>
          <p:cNvPr id="1254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4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itchFamily="18" charset="0"/>
              </a:rPr>
              <a:t>Adapted from Figure 10.1 in </a:t>
            </a:r>
            <a:r>
              <a:rPr lang="en-US" sz="1200" kern="120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Luck, S.J. (2014). An Introduction to the Event-Related Potential Technique, Second Edition. Cambridge, MA: MIT Press</a:t>
            </a:r>
            <a:r>
              <a:rPr lang="en-US" dirty="0">
                <a:latin typeface="Arial" pitchFamily="18" charset="0"/>
              </a:rPr>
              <a:t>. © MIT Press.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53EE82-BE39-814E-A033-CBD7A6B50100}" type="slidenum">
              <a:rPr lang="en-US"/>
              <a:pPr/>
              <a:t>29</a:t>
            </a:fld>
            <a:endParaRPr lang="en-US"/>
          </a:p>
        </p:txBody>
      </p:sp>
      <p:sp>
        <p:nvSpPr>
          <p:cNvPr id="1334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85E576-C4F7-B745-9BEC-C60C19FF0F8E}" type="slidenum">
              <a:rPr lang="en-US"/>
              <a:pPr/>
              <a:t>3</a:t>
            </a:fld>
            <a:endParaRPr lang="en-US"/>
          </a:p>
        </p:txBody>
      </p:sp>
      <p:sp>
        <p:nvSpPr>
          <p:cNvPr id="1254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4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2845DC-CF81-2B40-86C5-C055150F6267}" type="slidenum">
              <a:rPr lang="en-US"/>
              <a:pPr/>
              <a:t>30</a:t>
            </a:fld>
            <a:endParaRPr lang="en-US"/>
          </a:p>
        </p:txBody>
      </p:sp>
      <p:sp>
        <p:nvSpPr>
          <p:cNvPr id="13465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rtl="0"/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2845DC-CF81-2B40-86C5-C055150F6267}" type="slidenum">
              <a:rPr lang="en-US"/>
              <a:pPr/>
              <a:t>31</a:t>
            </a:fld>
            <a:endParaRPr lang="en-US"/>
          </a:p>
        </p:txBody>
      </p:sp>
      <p:sp>
        <p:nvSpPr>
          <p:cNvPr id="13465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rtl="0"/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53EE82-BE39-814E-A033-CBD7A6B50100}" type="slidenum">
              <a:rPr lang="en-US"/>
              <a:pPr/>
              <a:t>32</a:t>
            </a:fld>
            <a:endParaRPr lang="en-US"/>
          </a:p>
        </p:txBody>
      </p:sp>
      <p:sp>
        <p:nvSpPr>
          <p:cNvPr id="1334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AE88EC-01ED-DE49-8341-8B52440F9F9D}" type="slidenum">
              <a:rPr lang="en-US"/>
              <a:pPr/>
              <a:t>33</a:t>
            </a:fld>
            <a:endParaRPr lang="en-US"/>
          </a:p>
        </p:txBody>
      </p:sp>
      <p:sp>
        <p:nvSpPr>
          <p:cNvPr id="13834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Adapted with permission from Figure 1 from Gamble, M. L., &amp; Luck, S. J. (2011). N2ac: An ERP component associated with the focusing of attention within an auditory scene. Psychophysiology, 48. </a:t>
            </a:r>
            <a:r>
              <a:rPr lang="en-US" dirty="0">
                <a:latin typeface="Geneva" pitchFamily="21" charset="0"/>
              </a:rPr>
              <a:t>This material may be used for nonprofit research and education purposes only, and it may not be reprinted or distributed in any form including print and electronic forms.</a:t>
            </a:r>
            <a:endParaRPr lang="en-US" dirty="0">
              <a:latin typeface="Times New Roman" pitchFamily="21" charset="0"/>
            </a:endParaRPr>
          </a:p>
          <a:p>
            <a:endParaRPr lang="en-US" dirty="0"/>
          </a:p>
          <a:p>
            <a:pPr rtl="0"/>
            <a:endParaRPr lang="en-US" sz="1200" kern="1200" baseline="0" dirty="0">
              <a:solidFill>
                <a:schemeClr val="tx1"/>
              </a:solidFill>
              <a:latin typeface="Times New Roman" pitchFamily="-112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AE88EC-01ED-DE49-8341-8B52440F9F9D}" type="slidenum">
              <a:rPr lang="en-US"/>
              <a:pPr/>
              <a:t>34</a:t>
            </a:fld>
            <a:endParaRPr lang="en-US"/>
          </a:p>
        </p:txBody>
      </p:sp>
      <p:sp>
        <p:nvSpPr>
          <p:cNvPr id="13834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Adapted with permission from Figure 1 from Gamble, M. L., &amp; Luck, S. J. (2011). N2ac: An ERP component associated with the focusing of attention within an auditory scene. Psychophysiology, 48. </a:t>
            </a:r>
            <a:r>
              <a:rPr lang="en-US" dirty="0">
                <a:latin typeface="Geneva" pitchFamily="21" charset="0"/>
              </a:rPr>
              <a:t>This material may be used for nonprofit research and education purposes only, and it may not be reprinted or distributed in any form including print and electronic forms.</a:t>
            </a:r>
            <a:endParaRPr lang="en-US" dirty="0">
              <a:latin typeface="Times New Roman" pitchFamily="21" charset="0"/>
            </a:endParaRPr>
          </a:p>
          <a:p>
            <a:endParaRPr lang="en-US" dirty="0"/>
          </a:p>
          <a:p>
            <a:pPr rtl="0"/>
            <a:endParaRPr lang="en-US" sz="1200" kern="1200" baseline="0" dirty="0">
              <a:solidFill>
                <a:schemeClr val="tx1"/>
              </a:solidFill>
              <a:latin typeface="Times New Roman" pitchFamily="-112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53EE82-BE39-814E-A033-CBD7A6B50100}" type="slidenum">
              <a:rPr lang="en-US"/>
              <a:pPr/>
              <a:t>35</a:t>
            </a:fld>
            <a:endParaRPr lang="en-US"/>
          </a:p>
        </p:txBody>
      </p:sp>
      <p:sp>
        <p:nvSpPr>
          <p:cNvPr id="1334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53EE82-BE39-814E-A033-CBD7A6B50100}" type="slidenum">
              <a:rPr lang="en-US"/>
              <a:pPr/>
              <a:t>36</a:t>
            </a:fld>
            <a:endParaRPr lang="en-US"/>
          </a:p>
        </p:txBody>
      </p:sp>
      <p:sp>
        <p:nvSpPr>
          <p:cNvPr id="1334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53EE82-BE39-814E-A033-CBD7A6B50100}" type="slidenum">
              <a:rPr lang="en-US"/>
              <a:pPr/>
              <a:t>37</a:t>
            </a:fld>
            <a:endParaRPr lang="en-US"/>
          </a:p>
        </p:txBody>
      </p:sp>
      <p:sp>
        <p:nvSpPr>
          <p:cNvPr id="1334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53EE82-BE39-814E-A033-CBD7A6B50100}" type="slidenum">
              <a:rPr lang="en-US"/>
              <a:pPr/>
              <a:t>38</a:t>
            </a:fld>
            <a:endParaRPr lang="en-US"/>
          </a:p>
        </p:txBody>
      </p:sp>
      <p:sp>
        <p:nvSpPr>
          <p:cNvPr id="1334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itchFamily="18" charset="0"/>
              </a:rPr>
              <a:t>Adapted from Figure 13.1</a:t>
            </a:r>
            <a:r>
              <a:rPr lang="en-US" baseline="0" dirty="0">
                <a:latin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</a:rPr>
              <a:t>in </a:t>
            </a:r>
            <a:r>
              <a:rPr lang="en-US" sz="1200" kern="120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Luck, S.J. (2014). An Introduction to the Event-Related Potential Technique, Second Edition. Cambridge, MA: MIT Press</a:t>
            </a:r>
            <a:r>
              <a:rPr lang="en-US" dirty="0">
                <a:latin typeface="Arial" pitchFamily="18" charset="0"/>
              </a:rPr>
              <a:t>. © MIT Press.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53EE82-BE39-814E-A033-CBD7A6B50100}" type="slidenum">
              <a:rPr lang="en-US"/>
              <a:pPr/>
              <a:t>39</a:t>
            </a:fld>
            <a:endParaRPr lang="en-US"/>
          </a:p>
        </p:txBody>
      </p:sp>
      <p:sp>
        <p:nvSpPr>
          <p:cNvPr id="1334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itchFamily="18" charset="0"/>
              </a:rPr>
              <a:t>Adapted from Figure 13.2</a:t>
            </a:r>
            <a:r>
              <a:rPr lang="en-US" baseline="0" dirty="0">
                <a:latin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</a:rPr>
              <a:t>in </a:t>
            </a:r>
            <a:r>
              <a:rPr lang="en-US" sz="1200" kern="120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Luck, S.J. (2014). An Introduction to the Event-Related Potential Technique, Second Edition. Cambridge, MA: MIT Press</a:t>
            </a:r>
            <a:r>
              <a:rPr lang="en-US" dirty="0">
                <a:latin typeface="Arial" pitchFamily="18" charset="0"/>
              </a:rPr>
              <a:t>. © MIT Press.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85E576-C4F7-B745-9BEC-C60C19FF0F8E}" type="slidenum">
              <a:rPr lang="en-US"/>
              <a:pPr/>
              <a:t>4</a:t>
            </a:fld>
            <a:endParaRPr lang="en-US"/>
          </a:p>
        </p:txBody>
      </p:sp>
      <p:sp>
        <p:nvSpPr>
          <p:cNvPr id="1254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4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53EE82-BE39-814E-A033-CBD7A6B50100}" type="slidenum">
              <a:rPr lang="en-US"/>
              <a:pPr/>
              <a:t>40</a:t>
            </a:fld>
            <a:endParaRPr lang="en-US"/>
          </a:p>
        </p:txBody>
      </p:sp>
      <p:sp>
        <p:nvSpPr>
          <p:cNvPr id="1334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itchFamily="18" charset="0"/>
              </a:rPr>
              <a:t>Adapted from Figure 13.2</a:t>
            </a:r>
            <a:r>
              <a:rPr lang="en-US" baseline="0" dirty="0">
                <a:latin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</a:rPr>
              <a:t>in </a:t>
            </a:r>
            <a:r>
              <a:rPr lang="en-US" sz="1200" kern="120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Luck, S.J. (2014). An Introduction to the Event-Related Potential Technique, Second Edition. Cambridge, MA: MIT Press</a:t>
            </a:r>
            <a:r>
              <a:rPr lang="en-US" dirty="0">
                <a:latin typeface="Arial" pitchFamily="18" charset="0"/>
              </a:rPr>
              <a:t>. © MIT Press.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53EE82-BE39-814E-A033-CBD7A6B50100}" type="slidenum">
              <a:rPr lang="en-US"/>
              <a:pPr/>
              <a:t>41</a:t>
            </a:fld>
            <a:endParaRPr lang="en-US"/>
          </a:p>
        </p:txBody>
      </p:sp>
      <p:sp>
        <p:nvSpPr>
          <p:cNvPr id="1334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itchFamily="18" charset="0"/>
              </a:rPr>
              <a:t>Adapted from Figure 13.2</a:t>
            </a:r>
            <a:r>
              <a:rPr lang="en-US" baseline="0" dirty="0">
                <a:latin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</a:rPr>
              <a:t>in </a:t>
            </a:r>
            <a:r>
              <a:rPr lang="en-US" sz="1200" kern="120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Luck, S.J. (2014). An Introduction to the Event-Related Potential Technique, Second Edition. Cambridge, MA: MIT Press</a:t>
            </a:r>
            <a:r>
              <a:rPr lang="en-US" dirty="0">
                <a:latin typeface="Arial" pitchFamily="18" charset="0"/>
              </a:rPr>
              <a:t>. © MIT Press.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53EE82-BE39-814E-A033-CBD7A6B50100}" type="slidenum">
              <a:rPr lang="en-US"/>
              <a:pPr/>
              <a:t>42</a:t>
            </a:fld>
            <a:endParaRPr lang="en-US"/>
          </a:p>
        </p:txBody>
      </p:sp>
      <p:sp>
        <p:nvSpPr>
          <p:cNvPr id="1334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itchFamily="18" charset="0"/>
              </a:rPr>
              <a:t>Adapted from Figure 13.2</a:t>
            </a:r>
            <a:r>
              <a:rPr lang="en-US" baseline="0" dirty="0">
                <a:latin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</a:rPr>
              <a:t>in </a:t>
            </a:r>
            <a:r>
              <a:rPr lang="en-US" sz="1200" kern="120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Luck, S.J. (2014). An Introduction to the Event-Related Potential Technique, Second Edition. Cambridge, MA: MIT Press</a:t>
            </a:r>
            <a:r>
              <a:rPr lang="en-US" dirty="0">
                <a:latin typeface="Arial" pitchFamily="18" charset="0"/>
              </a:rPr>
              <a:t>. © MIT Press.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53EE82-BE39-814E-A033-CBD7A6B50100}" type="slidenum">
              <a:rPr lang="en-US"/>
              <a:pPr/>
              <a:t>43</a:t>
            </a:fld>
            <a:endParaRPr lang="en-US"/>
          </a:p>
        </p:txBody>
      </p:sp>
      <p:sp>
        <p:nvSpPr>
          <p:cNvPr id="1334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itchFamily="18" charset="0"/>
              </a:rPr>
              <a:t>Adapted from Figure 13.5</a:t>
            </a:r>
            <a:r>
              <a:rPr lang="en-US" baseline="0" dirty="0">
                <a:latin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</a:rPr>
              <a:t>in </a:t>
            </a:r>
            <a:r>
              <a:rPr lang="en-US" sz="1200" kern="120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Luck, S.J. (2014). An Introduction to the Event-Related Potential Technique, Second Edition. Cambridge, MA: MIT Press</a:t>
            </a:r>
            <a:r>
              <a:rPr lang="en-US" dirty="0">
                <a:latin typeface="Arial" pitchFamily="18" charset="0"/>
              </a:rPr>
              <a:t>. © MIT Press.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85E576-C4F7-B745-9BEC-C60C19FF0F8E}" type="slidenum">
              <a:rPr lang="en-US"/>
              <a:pPr/>
              <a:t>5</a:t>
            </a:fld>
            <a:endParaRPr lang="en-US"/>
          </a:p>
        </p:txBody>
      </p:sp>
      <p:sp>
        <p:nvSpPr>
          <p:cNvPr id="1254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4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85E576-C4F7-B745-9BEC-C60C19FF0F8E}" type="slidenum">
              <a:rPr lang="en-US"/>
              <a:pPr/>
              <a:t>6</a:t>
            </a:fld>
            <a:endParaRPr lang="en-US"/>
          </a:p>
        </p:txBody>
      </p:sp>
      <p:sp>
        <p:nvSpPr>
          <p:cNvPr id="1254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4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755C99-EB92-4340-A74A-FE9829B7D893}" type="slidenum">
              <a:rPr lang="en-US"/>
              <a:pPr/>
              <a:t>7</a:t>
            </a:fld>
            <a:endParaRPr lang="en-US"/>
          </a:p>
        </p:txBody>
      </p:sp>
      <p:sp>
        <p:nvSpPr>
          <p:cNvPr id="12666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6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A6243C-33C1-3E42-8025-7D4FCF09E1C4}" type="slidenum">
              <a:rPr lang="en-US"/>
              <a:pPr/>
              <a:t>8</a:t>
            </a:fld>
            <a:endParaRPr lang="en-US"/>
          </a:p>
        </p:txBody>
      </p:sp>
      <p:sp>
        <p:nvSpPr>
          <p:cNvPr id="12687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8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AE88EC-01ED-DE49-8341-8B52440F9F9D}" type="slidenum">
              <a:rPr lang="en-US"/>
              <a:pPr/>
              <a:t>9</a:t>
            </a:fld>
            <a:endParaRPr lang="en-US"/>
          </a:p>
        </p:txBody>
      </p:sp>
      <p:sp>
        <p:nvSpPr>
          <p:cNvPr id="13834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rtl="0"/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91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pitchFamily="-112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0792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Box 42"/>
          <p:cNvSpPr txBox="1">
            <a:spLocks noChangeArrowheads="1"/>
          </p:cNvSpPr>
          <p:nvPr userDrawn="1"/>
        </p:nvSpPr>
        <p:spPr bwMode="auto">
          <a:xfrm>
            <a:off x="990600" y="6248400"/>
            <a:ext cx="7356915" cy="57708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/>
              <a:t>All slides © S. J. Luck, except as indicated in the notes sections of individual slides</a:t>
            </a:r>
          </a:p>
          <a:p>
            <a:pPr algn="ctr"/>
            <a:r>
              <a:rPr lang="en-US" sz="1050" dirty="0"/>
              <a:t>Slides may be used for</a:t>
            </a:r>
            <a:r>
              <a:rPr lang="en-US" sz="1050" baseline="0" dirty="0"/>
              <a:t> nonprofit educational purposes</a:t>
            </a:r>
            <a:r>
              <a:rPr lang="en-US" sz="1050" dirty="0"/>
              <a:t> if this copyright notice is included, except as noted</a:t>
            </a:r>
            <a:endParaRPr lang="en-US" sz="1050" baseline="0" dirty="0"/>
          </a:p>
          <a:p>
            <a:pPr algn="ctr"/>
            <a:r>
              <a:rPr lang="en-US" sz="1050" baseline="0" dirty="0"/>
              <a:t>Permission must be obtained from the copyright </a:t>
            </a:r>
            <a:r>
              <a:rPr lang="en-US" sz="1050" baseline="0" dirty="0" err="1"/>
              <a:t>holder(s</a:t>
            </a:r>
            <a:r>
              <a:rPr lang="en-US" sz="1050" baseline="0" dirty="0"/>
              <a:t>) for any other use</a:t>
            </a:r>
            <a:endParaRPr lang="en-US" sz="105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BE5FA3-6C50-4145-A433-7B239789AF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3D0A2C3-DFCF-6244-97FD-D84256E42F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BAC87E7-4D20-6F4C-919D-D63048E439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F918800-CBA3-C14B-8E94-AF530A3832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4FFC520-1921-9C44-B196-7C13C90465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6EBCC00-516F-264C-90D4-38C7143D0F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DF74EAB-56EF-C544-8554-8605C67080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F7C573-0F25-374B-A360-16875A832E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6DF42BD-EDC4-7F46-A611-833F6504F81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5CDA178-7A32-7E4F-BED2-37560997E7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65" name="Rectangle 37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66" name="Rectangle 38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67" name="Rectangle 39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12" charset="0"/>
              </a:defRPr>
            </a:lvl1pPr>
          </a:lstStyle>
          <a:p>
            <a:endParaRPr lang="en-US"/>
          </a:p>
        </p:txBody>
      </p:sp>
      <p:sp>
        <p:nvSpPr>
          <p:cNvPr id="329768" name="Rectangle 40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itchFamily="-112" charset="0"/>
              </a:defRPr>
            </a:lvl1pPr>
          </a:lstStyle>
          <a:p>
            <a:endParaRPr lang="en-US"/>
          </a:p>
        </p:txBody>
      </p:sp>
      <p:sp>
        <p:nvSpPr>
          <p:cNvPr id="329769" name="Rectangle 41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-112" charset="0"/>
              </a:defRPr>
            </a:lvl1pPr>
          </a:lstStyle>
          <a:p>
            <a:fld id="{F560EC92-9342-EC41-8824-369D0174CA5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125000"/>
        <a:buFont typeface="Times" pitchFamily="-112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-"/>
        <a:defRPr sz="2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65000"/>
        <a:buFont typeface="Times" pitchFamily="-112" charset="0"/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-11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924800" cy="2286000"/>
          </a:xfrm>
        </p:spPr>
        <p:txBody>
          <a:bodyPr anchor="ctr"/>
          <a:lstStyle/>
          <a:p>
            <a:r>
              <a:rPr lang="en-US" b="1"/>
              <a:t>The ERP Boot Camp</a:t>
            </a:r>
          </a:p>
        </p:txBody>
      </p:sp>
      <p:sp>
        <p:nvSpPr>
          <p:cNvPr id="8214" name="Rectangle 22"/>
          <p:cNvSpPr>
            <a:spLocks noChangeArrowheads="1"/>
          </p:cNvSpPr>
          <p:nvPr/>
        </p:nvSpPr>
        <p:spPr bwMode="black">
          <a:xfrm>
            <a:off x="1358900" y="3962400"/>
            <a:ext cx="6426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Statistical Analysis of </a:t>
            </a:r>
            <a:r>
              <a:rPr lang="en-US" sz="40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ERP Data</a:t>
            </a:r>
            <a:endParaRPr 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8215" name="Line 23"/>
          <p:cNvSpPr>
            <a:spLocks noChangeShapeType="1"/>
          </p:cNvSpPr>
          <p:nvPr/>
        </p:nvSpPr>
        <p:spPr bwMode="auto">
          <a:xfrm rot="5400000">
            <a:off x="4533900" y="457200"/>
            <a:ext cx="0" cy="65532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2" descr="Positive Up Logo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86193" y="0"/>
            <a:ext cx="242840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95250"/>
            <a:ext cx="6248400" cy="971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02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24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Electrode Interactions</a:t>
            </a:r>
          </a:p>
        </p:txBody>
      </p:sp>
      <p:sp>
        <p:nvSpPr>
          <p:cNvPr id="1382405" name="Rectangle 5"/>
          <p:cNvSpPr>
            <a:spLocks noChangeArrowheads="1"/>
          </p:cNvSpPr>
          <p:nvPr/>
        </p:nvSpPr>
        <p:spPr bwMode="black">
          <a:xfrm>
            <a:off x="457200" y="1143000"/>
            <a:ext cx="86868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SzPct val="125000"/>
              <a:buFont typeface="Times" pitchFamily="-108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McCarthy &amp; Wood (1985): Normalize the Data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-"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08" charset="-128"/>
              </a:rPr>
              <a:t>Divide by vector length</a:t>
            </a:r>
          </a:p>
        </p:txBody>
      </p:sp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2702088022"/>
              </p:ext>
            </p:extLst>
          </p:nvPr>
        </p:nvGraphicFramePr>
        <p:xfrm>
          <a:off x="2289175" y="254158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3266693102"/>
              </p:ext>
            </p:extLst>
          </p:nvPr>
        </p:nvGraphicFramePr>
        <p:xfrm>
          <a:off x="2286000" y="254158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4"/>
          <p:cNvSpPr txBox="1">
            <a:spLocks noChangeArrowheads="1"/>
          </p:cNvSpPr>
          <p:nvPr/>
        </p:nvSpPr>
        <p:spPr bwMode="black">
          <a:xfrm>
            <a:off x="457200" y="5296332"/>
            <a:ext cx="8458200" cy="115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25000"/>
              <a:buFont typeface="Times" pitchFamily="-112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Now the conditions have the same overall amplitude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Tx/>
              <a:buChar char="-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+mn-lt"/>
                <a:ea typeface="ＭＳ Ｐゴシック" pitchFamily="-112" charset="-128"/>
              </a:rPr>
              <a:t>Main effects are eliminated; they are assessed prior to normalization</a:t>
            </a:r>
          </a:p>
        </p:txBody>
      </p:sp>
    </p:spTree>
    <p:extLst>
      <p:ext uri="{BB962C8B-B14F-4D97-AF65-F5344CB8AC3E}">
        <p14:creationId xmlns:p14="http://schemas.microsoft.com/office/powerpoint/2010/main" val="3563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P spid="7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02" name="Line 2"/>
          <p:cNvSpPr>
            <a:spLocks noChangeShapeType="1"/>
          </p:cNvSpPr>
          <p:nvPr/>
        </p:nvSpPr>
        <p:spPr bwMode="auto">
          <a:xfrm rot="5400000">
            <a:off x="4572000" y="-2917826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0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6987"/>
            <a:ext cx="8229600" cy="1143000"/>
          </a:xfrm>
        </p:spPr>
        <p:txBody>
          <a:bodyPr/>
          <a:lstStyle/>
          <a:p>
            <a:r>
              <a:rPr lang="en-US"/>
              <a:t>Electrode Interactions</a:t>
            </a:r>
          </a:p>
        </p:txBody>
      </p:sp>
      <p:sp>
        <p:nvSpPr>
          <p:cNvPr id="12800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349374"/>
            <a:ext cx="8458200" cy="4978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Technical Problem: Urbach &amp; Kutas (2002) demonstrated that normalization does not actually work under many realistic conditions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Many of these problems disappear if you measure from difference waves</a:t>
            </a:r>
          </a:p>
          <a:p>
            <a:pPr>
              <a:lnSpc>
                <a:spcPct val="90000"/>
              </a:lnSpc>
            </a:pPr>
            <a:r>
              <a:rPr lang="en-US" dirty="0"/>
              <a:t>Conceptual problem: The conclusions that can be drawn from an electrode site interaction are extremely weak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Could be same generators, but change in relative amplitudes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Could be same generators, but a change in relative latencies</a:t>
            </a:r>
          </a:p>
          <a:p>
            <a:pPr>
              <a:lnSpc>
                <a:spcPct val="90000"/>
              </a:lnSpc>
            </a:pPr>
            <a:r>
              <a:rPr lang="en-US" dirty="0"/>
              <a:t>General advice: Don’t worry about electrode interactions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You can’t draw very strong conclusions from them, so just report them</a:t>
            </a:r>
          </a:p>
        </p:txBody>
      </p:sp>
    </p:spTree>
    <p:extLst>
      <p:ext uri="{BB962C8B-B14F-4D97-AF65-F5344CB8AC3E}">
        <p14:creationId xmlns:p14="http://schemas.microsoft.com/office/powerpoint/2010/main" val="419629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0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810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18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Heterogeneity of Covariance</a:t>
            </a:r>
          </a:p>
        </p:txBody>
      </p:sp>
      <p:sp>
        <p:nvSpPr>
          <p:cNvPr id="12718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322387"/>
            <a:ext cx="8458200" cy="4978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Within-subjects ANOVA assumes homogeneity of variance and covariance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Modest heterogeneity of variance not a big problem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Heterogeneity of covariance inflates Type I error rate</a:t>
            </a:r>
          </a:p>
          <a:p>
            <a:pPr>
              <a:lnSpc>
                <a:spcPct val="90000"/>
              </a:lnSpc>
            </a:pPr>
            <a:r>
              <a:rPr lang="en-US" dirty="0"/>
              <a:t>What is homogeneity of covariance?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3 or more levels of a within-subjects factor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Each level must be equally correlated with the other levels</a:t>
            </a:r>
          </a:p>
        </p:txBody>
      </p:sp>
    </p:spTree>
    <p:extLst>
      <p:ext uri="{BB962C8B-B14F-4D97-AF65-F5344CB8AC3E}">
        <p14:creationId xmlns:p14="http://schemas.microsoft.com/office/powerpoint/2010/main" val="318055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18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18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18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1812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810" name="Line 2"/>
          <p:cNvSpPr>
            <a:spLocks noChangeShapeType="1"/>
          </p:cNvSpPr>
          <p:nvPr/>
        </p:nvSpPr>
        <p:spPr bwMode="auto">
          <a:xfrm rot="5400000">
            <a:off x="4572000" y="-290830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18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6513"/>
            <a:ext cx="8229600" cy="1143000"/>
          </a:xfrm>
        </p:spPr>
        <p:txBody>
          <a:bodyPr/>
          <a:lstStyle/>
          <a:p>
            <a:r>
              <a:rPr lang="en-US"/>
              <a:t>Heterogeneity of Covariance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975987" y="1632184"/>
            <a:ext cx="4538928" cy="3868464"/>
          </a:xfrm>
          <a:prstGeom prst="rect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269959" y="4113175"/>
            <a:ext cx="764327" cy="1387473"/>
          </a:xfrm>
          <a:prstGeom prst="rect">
            <a:avLst/>
          </a:prstGeom>
          <a:solidFill>
            <a:srgbClr val="79CD6B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863287" y="2949109"/>
            <a:ext cx="764327" cy="2551540"/>
          </a:xfrm>
          <a:prstGeom prst="rect">
            <a:avLst/>
          </a:prstGeom>
          <a:solidFill>
            <a:srgbClr val="79CD6B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456616" y="4113175"/>
            <a:ext cx="764327" cy="1387473"/>
          </a:xfrm>
          <a:prstGeom prst="rect">
            <a:avLst/>
          </a:prstGeom>
          <a:solidFill>
            <a:srgbClr val="79CD6B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528654" y="5124384"/>
            <a:ext cx="233781" cy="233781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127862" y="3949252"/>
            <a:ext cx="233781" cy="233781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740226" y="5124384"/>
            <a:ext cx="233781" cy="233781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1528654" y="3879394"/>
            <a:ext cx="233781" cy="233781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127862" y="2704262"/>
            <a:ext cx="233781" cy="233781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4740226" y="3879394"/>
            <a:ext cx="233781" cy="233781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528654" y="2832218"/>
            <a:ext cx="233781" cy="233781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127862" y="1657086"/>
            <a:ext cx="233781" cy="233781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4740226" y="2832218"/>
            <a:ext cx="233781" cy="233781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flipV="1">
            <a:off x="1644895" y="1775599"/>
            <a:ext cx="1598083" cy="1173512"/>
          </a:xfrm>
          <a:prstGeom prst="line">
            <a:avLst/>
          </a:prstGeom>
          <a:solidFill>
            <a:schemeClr val="accent1"/>
          </a:solidFill>
          <a:ln w="254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1644895" y="2832218"/>
            <a:ext cx="1598083" cy="1173512"/>
          </a:xfrm>
          <a:prstGeom prst="line">
            <a:avLst/>
          </a:prstGeom>
          <a:solidFill>
            <a:schemeClr val="accent1"/>
          </a:solidFill>
          <a:ln w="254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1644895" y="4066143"/>
            <a:ext cx="1598083" cy="1173512"/>
          </a:xfrm>
          <a:prstGeom prst="line">
            <a:avLst/>
          </a:prstGeom>
          <a:solidFill>
            <a:schemeClr val="accent1"/>
          </a:solidFill>
          <a:ln w="254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H="1" flipV="1">
            <a:off x="3242978" y="1764531"/>
            <a:ext cx="1598083" cy="1173512"/>
          </a:xfrm>
          <a:prstGeom prst="line">
            <a:avLst/>
          </a:prstGeom>
          <a:solidFill>
            <a:schemeClr val="accent1"/>
          </a:solidFill>
          <a:ln w="254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H="1" flipV="1">
            <a:off x="3242978" y="2832218"/>
            <a:ext cx="1598083" cy="1173512"/>
          </a:xfrm>
          <a:prstGeom prst="line">
            <a:avLst/>
          </a:prstGeom>
          <a:solidFill>
            <a:schemeClr val="accent1"/>
          </a:solidFill>
          <a:ln w="254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H="1" flipV="1">
            <a:off x="3242978" y="4066143"/>
            <a:ext cx="1598083" cy="1173512"/>
          </a:xfrm>
          <a:prstGeom prst="line">
            <a:avLst/>
          </a:prstGeom>
          <a:solidFill>
            <a:schemeClr val="accent1"/>
          </a:solidFill>
          <a:ln w="254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211330" y="2748126"/>
            <a:ext cx="1374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Subject 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11330" y="3791608"/>
            <a:ext cx="1374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Subject 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11330" y="5039600"/>
            <a:ext cx="1374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Subject 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76633" y="5500648"/>
            <a:ext cx="9365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Cond</a:t>
            </a:r>
            <a:endParaRPr lang="en-US" sz="2400" dirty="0"/>
          </a:p>
          <a:p>
            <a:pPr algn="ctr"/>
            <a:r>
              <a:rPr lang="en-US" sz="2400" dirty="0"/>
              <a:t>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74716" y="5500648"/>
            <a:ext cx="9365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Cond</a:t>
            </a:r>
            <a:endParaRPr lang="en-US" sz="2400" dirty="0"/>
          </a:p>
          <a:p>
            <a:pPr algn="ctr"/>
            <a:r>
              <a:rPr lang="en-US" sz="2400" dirty="0"/>
              <a:t>B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72799" y="5500648"/>
            <a:ext cx="9365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Cond</a:t>
            </a:r>
            <a:endParaRPr lang="en-US" sz="2400" dirty="0"/>
          </a:p>
          <a:p>
            <a:pPr algn="ctr"/>
            <a:r>
              <a:rPr lang="en-US" sz="2400" dirty="0"/>
              <a:t>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57997" y="2621956"/>
            <a:ext cx="30934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Within-Subjects</a:t>
            </a:r>
            <a:r>
              <a:rPr lang="en-US" sz="2400" u="sng" dirty="0"/>
              <a:t> ANOVA assumes:</a:t>
            </a:r>
          </a:p>
          <a:p>
            <a:r>
              <a:rPr lang="en-US" sz="2400" dirty="0" err="1"/>
              <a:t>Covariance(A</a:t>
            </a:r>
            <a:r>
              <a:rPr lang="en-US" sz="2400" dirty="0"/>
              <a:t>, B) =</a:t>
            </a:r>
          </a:p>
          <a:p>
            <a:r>
              <a:rPr lang="en-US" sz="2400" dirty="0" err="1"/>
              <a:t>Covariance(B</a:t>
            </a:r>
            <a:r>
              <a:rPr lang="en-US" sz="2400" dirty="0"/>
              <a:t>, C) =</a:t>
            </a:r>
          </a:p>
          <a:p>
            <a:r>
              <a:rPr lang="en-US" sz="2400" dirty="0" err="1"/>
              <a:t>Covariance(A</a:t>
            </a:r>
            <a:r>
              <a:rPr lang="en-US" sz="2400" dirty="0"/>
              <a:t>, C) </a:t>
            </a:r>
          </a:p>
        </p:txBody>
      </p:sp>
    </p:spTree>
    <p:extLst>
      <p:ext uri="{BB962C8B-B14F-4D97-AF65-F5344CB8AC3E}">
        <p14:creationId xmlns:p14="http://schemas.microsoft.com/office/powerpoint/2010/main" val="3214168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858" name="Line 2"/>
          <p:cNvSpPr>
            <a:spLocks noChangeShapeType="1"/>
          </p:cNvSpPr>
          <p:nvPr/>
        </p:nvSpPr>
        <p:spPr bwMode="auto">
          <a:xfrm rot="5400000">
            <a:off x="4572000" y="-293370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38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/>
              <a:t>Heterogeneity of Covariance</a:t>
            </a:r>
          </a:p>
        </p:txBody>
      </p:sp>
      <p:sp>
        <p:nvSpPr>
          <p:cNvPr id="12738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154113"/>
            <a:ext cx="8458200" cy="54371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Why is this a special problem for ERPs?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Covariance is lower for more distant electrode pairs than for nearby electrode pairs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Whenever 3 or more electrodes are used, heterogeneity of covariance is likely</a:t>
            </a:r>
          </a:p>
          <a:p>
            <a:pPr>
              <a:lnSpc>
                <a:spcPct val="90000"/>
              </a:lnSpc>
            </a:pPr>
            <a:r>
              <a:rPr lang="en-US" dirty="0"/>
              <a:t>SPR mandates that papers deal with this problem</a:t>
            </a:r>
          </a:p>
          <a:p>
            <a:pPr>
              <a:lnSpc>
                <a:spcPct val="90000"/>
              </a:lnSpc>
            </a:pPr>
            <a:r>
              <a:rPr lang="en-US" dirty="0"/>
              <a:t>Greenhouse-</a:t>
            </a:r>
            <a:r>
              <a:rPr lang="en-US" dirty="0" err="1"/>
              <a:t>Geisser</a:t>
            </a:r>
            <a:r>
              <a:rPr lang="en-US" dirty="0"/>
              <a:t> epsilon adjustment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Degree of </a:t>
            </a:r>
            <a:r>
              <a:rPr lang="en-US" dirty="0" err="1"/>
              <a:t>nonsphericity</a:t>
            </a:r>
            <a:r>
              <a:rPr lang="en-US" dirty="0"/>
              <a:t> is computed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An adjustment factor, epsilon, is computed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New </a:t>
            </a:r>
            <a:r>
              <a:rPr lang="en-US" dirty="0" err="1"/>
              <a:t>df</a:t>
            </a:r>
            <a:r>
              <a:rPr lang="en-US" dirty="0"/>
              <a:t> computed </a:t>
            </a:r>
            <a:r>
              <a:rPr lang="en-US"/>
              <a:t>by multiplying </a:t>
            </a:r>
            <a:r>
              <a:rPr lang="en-US" dirty="0"/>
              <a:t>epsilon by original </a:t>
            </a:r>
            <a:r>
              <a:rPr lang="en-US" dirty="0" err="1"/>
              <a:t>df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New </a:t>
            </a:r>
            <a:r>
              <a:rPr lang="en-US" dirty="0" err="1"/>
              <a:t>df</a:t>
            </a:r>
            <a:r>
              <a:rPr lang="en-US" dirty="0"/>
              <a:t> used for computing </a:t>
            </a:r>
            <a:r>
              <a:rPr lang="en-US" dirty="0" err="1"/>
              <a:t>p</a:t>
            </a:r>
            <a:r>
              <a:rPr lang="en-US" dirty="0"/>
              <a:t>-values</a:t>
            </a:r>
          </a:p>
          <a:p>
            <a:pPr>
              <a:lnSpc>
                <a:spcPct val="90000"/>
              </a:lnSpc>
            </a:pPr>
            <a:r>
              <a:rPr lang="en-US" dirty="0" err="1"/>
              <a:t>Greehouse-Geisser</a:t>
            </a:r>
            <a:r>
              <a:rPr lang="en-US" dirty="0"/>
              <a:t> epsilon is overly conservative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Can use Huynh-</a:t>
            </a:r>
            <a:r>
              <a:rPr lang="en-US" dirty="0" err="1"/>
              <a:t>Feldt</a:t>
            </a:r>
            <a:r>
              <a:rPr lang="en-US" dirty="0"/>
              <a:t> epsilon instead</a:t>
            </a:r>
          </a:p>
          <a:p>
            <a:pPr>
              <a:lnSpc>
                <a:spcPct val="90000"/>
              </a:lnSpc>
            </a:pPr>
            <a:r>
              <a:rPr lang="en-US" dirty="0"/>
              <a:t>Everyone should use epsilon adjustment for all studies, not just ERP studies</a:t>
            </a:r>
          </a:p>
        </p:txBody>
      </p:sp>
    </p:spTree>
    <p:extLst>
      <p:ext uri="{BB962C8B-B14F-4D97-AF65-F5344CB8AC3E}">
        <p14:creationId xmlns:p14="http://schemas.microsoft.com/office/powerpoint/2010/main" val="109847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38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38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38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38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38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38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38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38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38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3860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952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Jackknife Approach</a:t>
            </a:r>
          </a:p>
        </p:txBody>
      </p:sp>
      <p:sp>
        <p:nvSpPr>
          <p:cNvPr id="12595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322387"/>
            <a:ext cx="8229600" cy="5080000"/>
          </a:xfrm>
        </p:spPr>
        <p:txBody>
          <a:bodyPr/>
          <a:lstStyle/>
          <a:p>
            <a:r>
              <a:rPr lang="en-US" dirty="0"/>
              <a:t>Miller, Patterson, &amp; Ulrich (1998)</a:t>
            </a:r>
          </a:p>
          <a:p>
            <a:pPr lvl="1"/>
            <a:r>
              <a:rPr lang="en-US" dirty="0"/>
              <a:t>Hard to measure onset latency (and other nonlinear parameters) from noisy single-subject waveforms</a:t>
            </a:r>
          </a:p>
          <a:p>
            <a:pPr lvl="1"/>
            <a:r>
              <a:rPr lang="en-US" dirty="0"/>
              <a:t>Much easier to measure from grand average</a:t>
            </a:r>
          </a:p>
          <a:p>
            <a:r>
              <a:rPr lang="en-US" dirty="0"/>
              <a:t>Measure from grand average of N-1 subjects N times (once excluding each subject)</a:t>
            </a:r>
          </a:p>
          <a:p>
            <a:r>
              <a:rPr lang="en-US" dirty="0"/>
              <a:t>Variance will be artificially low but can be corrected</a:t>
            </a:r>
          </a:p>
          <a:p>
            <a:pPr lvl="1"/>
            <a:r>
              <a:rPr lang="en-US" dirty="0" err="1"/>
              <a:t>F</a:t>
            </a:r>
            <a:r>
              <a:rPr lang="en-US" baseline="-25000" dirty="0" err="1"/>
              <a:t>corrected</a:t>
            </a:r>
            <a:r>
              <a:rPr lang="en-US" dirty="0"/>
              <a:t> = </a:t>
            </a:r>
            <a:r>
              <a:rPr lang="en-US" dirty="0" err="1"/>
              <a:t>F</a:t>
            </a:r>
            <a:r>
              <a:rPr lang="en-US" baseline="-25000" dirty="0" err="1"/>
              <a:t>uncorrected</a:t>
            </a:r>
            <a:r>
              <a:rPr lang="en-US" dirty="0"/>
              <a:t> ÷ (N-1)</a:t>
            </a:r>
            <a:r>
              <a:rPr lang="en-US" baseline="30000" dirty="0"/>
              <a:t>2</a:t>
            </a:r>
            <a:r>
              <a:rPr lang="en-US" dirty="0"/>
              <a:t> [N per condition]</a:t>
            </a:r>
          </a:p>
          <a:p>
            <a:pPr lvl="1"/>
            <a:r>
              <a:rPr lang="en-US" dirty="0"/>
              <a:t>Between, within, main effects, interactions</a:t>
            </a:r>
          </a:p>
          <a:p>
            <a:pPr lvl="1"/>
            <a:r>
              <a:rPr lang="en-US" dirty="0"/>
              <a:t>Jackknife can also be used with Pearson </a:t>
            </a:r>
            <a:r>
              <a:rPr lang="en-US" dirty="0" err="1"/>
              <a:t>r</a:t>
            </a:r>
            <a:endParaRPr lang="en-US" dirty="0"/>
          </a:p>
          <a:p>
            <a:r>
              <a:rPr lang="en-US" dirty="0"/>
              <a:t>So precise that you may need to use interpolation to measure latencies between sample points</a:t>
            </a:r>
          </a:p>
        </p:txBody>
      </p:sp>
    </p:spTree>
    <p:extLst>
      <p:ext uri="{BB962C8B-B14F-4D97-AF65-F5344CB8AC3E}">
        <p14:creationId xmlns:p14="http://schemas.microsoft.com/office/powerpoint/2010/main" val="390098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24" grpId="0" build="p" bldLvl="2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/>
              <a:t>Jackknife Approach</a:t>
            </a:r>
          </a:p>
        </p:txBody>
      </p:sp>
      <p:sp>
        <p:nvSpPr>
          <p:cNvPr id="1313795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137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5363" y="1554162"/>
            <a:ext cx="3479800" cy="40767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131379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2900" y="1554162"/>
            <a:ext cx="3467100" cy="40767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313798" name="Text Box 6"/>
          <p:cNvSpPr txBox="1">
            <a:spLocks noChangeArrowheads="1"/>
          </p:cNvSpPr>
          <p:nvPr/>
        </p:nvSpPr>
        <p:spPr bwMode="auto">
          <a:xfrm>
            <a:off x="303213" y="1660525"/>
            <a:ext cx="136207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Subject 1</a:t>
            </a:r>
          </a:p>
        </p:txBody>
      </p:sp>
      <p:sp>
        <p:nvSpPr>
          <p:cNvPr id="1313799" name="Text Box 7"/>
          <p:cNvSpPr txBox="1">
            <a:spLocks noChangeArrowheads="1"/>
          </p:cNvSpPr>
          <p:nvPr/>
        </p:nvSpPr>
        <p:spPr bwMode="auto">
          <a:xfrm>
            <a:off x="303213" y="3001962"/>
            <a:ext cx="136207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Subject 2</a:t>
            </a:r>
          </a:p>
        </p:txBody>
      </p:sp>
      <p:sp>
        <p:nvSpPr>
          <p:cNvPr id="1313800" name="Text Box 8"/>
          <p:cNvSpPr txBox="1">
            <a:spLocks noChangeArrowheads="1"/>
          </p:cNvSpPr>
          <p:nvPr/>
        </p:nvSpPr>
        <p:spPr bwMode="auto">
          <a:xfrm>
            <a:off x="303213" y="4386262"/>
            <a:ext cx="136207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Subject 3</a:t>
            </a:r>
          </a:p>
        </p:txBody>
      </p:sp>
      <p:sp>
        <p:nvSpPr>
          <p:cNvPr id="1313801" name="Text Box 9"/>
          <p:cNvSpPr txBox="1">
            <a:spLocks noChangeArrowheads="1"/>
          </p:cNvSpPr>
          <p:nvPr/>
        </p:nvSpPr>
        <p:spPr bwMode="auto">
          <a:xfrm>
            <a:off x="4605338" y="1516062"/>
            <a:ext cx="1468437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Grand w/o</a:t>
            </a:r>
          </a:p>
          <a:p>
            <a:pPr algn="ctr"/>
            <a:r>
              <a:rPr lang="en-US"/>
              <a:t>Subject 1</a:t>
            </a:r>
          </a:p>
        </p:txBody>
      </p:sp>
      <p:sp>
        <p:nvSpPr>
          <p:cNvPr id="1313802" name="Text Box 10"/>
          <p:cNvSpPr txBox="1">
            <a:spLocks noChangeArrowheads="1"/>
          </p:cNvSpPr>
          <p:nvPr/>
        </p:nvSpPr>
        <p:spPr bwMode="auto">
          <a:xfrm>
            <a:off x="4605338" y="2908300"/>
            <a:ext cx="1468437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Grand w/o</a:t>
            </a:r>
          </a:p>
          <a:p>
            <a:pPr algn="ctr"/>
            <a:r>
              <a:rPr lang="en-US"/>
              <a:t>Subject 2</a:t>
            </a:r>
          </a:p>
        </p:txBody>
      </p:sp>
      <p:sp>
        <p:nvSpPr>
          <p:cNvPr id="1313803" name="Text Box 11"/>
          <p:cNvSpPr txBox="1">
            <a:spLocks noChangeArrowheads="1"/>
          </p:cNvSpPr>
          <p:nvPr/>
        </p:nvSpPr>
        <p:spPr bwMode="auto">
          <a:xfrm>
            <a:off x="4605338" y="4270375"/>
            <a:ext cx="1468437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Grand w/o</a:t>
            </a:r>
          </a:p>
          <a:p>
            <a:pPr algn="ctr"/>
            <a:r>
              <a:rPr lang="en-US"/>
              <a:t>Subject 3</a:t>
            </a:r>
          </a:p>
        </p:txBody>
      </p:sp>
      <p:sp>
        <p:nvSpPr>
          <p:cNvPr id="1313805" name="Text Box 13"/>
          <p:cNvSpPr txBox="1">
            <a:spLocks noChangeArrowheads="1"/>
          </p:cNvSpPr>
          <p:nvPr/>
        </p:nvSpPr>
        <p:spPr bwMode="auto">
          <a:xfrm>
            <a:off x="2371725" y="1397000"/>
            <a:ext cx="2033588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50% fractional peak latency</a:t>
            </a:r>
          </a:p>
        </p:txBody>
      </p:sp>
      <p:grpSp>
        <p:nvGrpSpPr>
          <p:cNvPr id="1313806" name="Group 14"/>
          <p:cNvGrpSpPr>
            <a:grpSpLocks/>
          </p:cNvGrpSpPr>
          <p:nvPr/>
        </p:nvGrpSpPr>
        <p:grpSpPr bwMode="auto">
          <a:xfrm>
            <a:off x="1130300" y="1905000"/>
            <a:ext cx="3340100" cy="862012"/>
            <a:chOff x="756" y="1209"/>
            <a:chExt cx="2104" cy="543"/>
          </a:xfrm>
        </p:grpSpPr>
        <p:pic>
          <p:nvPicPr>
            <p:cNvPr id="1313807" name="Picture 1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56" y="1336"/>
              <a:ext cx="2104" cy="416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</p:pic>
        <p:pic>
          <p:nvPicPr>
            <p:cNvPr id="1313808" name="Picture 1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56" y="1209"/>
              <a:ext cx="16" cy="376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3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38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3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38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3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3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3801" grpId="0" build="p" autoUpdateAnimBg="0"/>
      <p:bldP spid="1313802" grpId="0" build="p" autoUpdateAnimBg="0"/>
      <p:bldP spid="1313803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/>
              <a:t>Jackknife Approach</a:t>
            </a:r>
          </a:p>
        </p:txBody>
      </p:sp>
      <p:sp>
        <p:nvSpPr>
          <p:cNvPr id="1315843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158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5700" y="1091752"/>
            <a:ext cx="6881813" cy="2120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3158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3269579"/>
            <a:ext cx="8496300" cy="3292472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Conventional ANOVA on LRP onset latency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F(1, 20) = 1.315, </a:t>
            </a:r>
            <a:r>
              <a:rPr lang="en-US" dirty="0" err="1"/>
              <a:t>p</a:t>
            </a:r>
            <a:r>
              <a:rPr lang="en-US" dirty="0"/>
              <a:t> = 0.258</a:t>
            </a:r>
          </a:p>
          <a:p>
            <a:pPr>
              <a:lnSpc>
                <a:spcPct val="90000"/>
              </a:lnSpc>
            </a:pPr>
            <a:r>
              <a:rPr lang="en-US" dirty="0"/>
              <a:t>Jackknife ANOVA on LRP onset latency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F(1, 20) = 5221.625, </a:t>
            </a:r>
            <a:r>
              <a:rPr lang="en-US" dirty="0" err="1"/>
              <a:t>Fc</a:t>
            </a:r>
            <a:r>
              <a:rPr lang="en-US" dirty="0"/>
              <a:t> = 13.05, </a:t>
            </a:r>
            <a:r>
              <a:rPr lang="en-US" dirty="0" err="1"/>
              <a:t>p</a:t>
            </a:r>
            <a:r>
              <a:rPr lang="en-US" dirty="0"/>
              <a:t> = .0017</a:t>
            </a:r>
          </a:p>
          <a:p>
            <a:pPr>
              <a:lnSpc>
                <a:spcPct val="90000"/>
              </a:lnSpc>
            </a:pPr>
            <a:r>
              <a:rPr lang="en-US" dirty="0"/>
              <a:t>Limitations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Doesn’t help with linear measures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Easier to have equal Ns for between-subjects ANOVAs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Is sometimes worse than conventional approach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Testing a slightly different null hypothesis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5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58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58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58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58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58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58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5845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513"/>
            <a:ext cx="9144000" cy="1143000"/>
          </a:xfrm>
        </p:spPr>
        <p:txBody>
          <a:bodyPr/>
          <a:lstStyle/>
          <a:p>
            <a:r>
              <a:rPr lang="en-US"/>
              <a:t>Jackknife Approach</a:t>
            </a:r>
          </a:p>
        </p:txBody>
      </p:sp>
      <p:sp>
        <p:nvSpPr>
          <p:cNvPr id="1315843" name="Line 3"/>
          <p:cNvSpPr>
            <a:spLocks noChangeShapeType="1"/>
          </p:cNvSpPr>
          <p:nvPr/>
        </p:nvSpPr>
        <p:spPr bwMode="auto">
          <a:xfrm rot="5400000">
            <a:off x="4572000" y="-290830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58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179514"/>
            <a:ext cx="8496300" cy="5150284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Conventional null hypothesis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If you measure from every individual in the population, the average of these measures does not differ across conditions</a:t>
            </a:r>
          </a:p>
          <a:p>
            <a:pPr>
              <a:lnSpc>
                <a:spcPct val="90000"/>
              </a:lnSpc>
            </a:pPr>
            <a:r>
              <a:rPr lang="en-US" dirty="0"/>
              <a:t>Jackknife null hypothesis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If you make grand averages across every individual in the population, and measure from these grand averages, these measures do not differ across conditions</a:t>
            </a:r>
          </a:p>
          <a:p>
            <a:pPr>
              <a:lnSpc>
                <a:spcPct val="90000"/>
              </a:lnSpc>
            </a:pPr>
            <a:r>
              <a:rPr lang="en-US" dirty="0"/>
              <a:t>Making a grand average leads to the same problems as averaging across trials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Greater latency variability across subjects in one group will lead to lower peak amplitude in this group’s grand average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The onset time in the grand average will reflect the onset times of the subjects with the earliest onset times</a:t>
            </a:r>
          </a:p>
          <a:p>
            <a:pPr>
              <a:lnSpc>
                <a:spcPct val="90000"/>
              </a:lnSpc>
            </a:pPr>
            <a:r>
              <a:rPr lang="en-US" dirty="0"/>
              <a:t>Think about it, and make sure you get the same general pattern with conventional statistics</a:t>
            </a:r>
          </a:p>
        </p:txBody>
      </p:sp>
    </p:spTree>
    <p:extLst>
      <p:ext uri="{BB962C8B-B14F-4D97-AF65-F5344CB8AC3E}">
        <p14:creationId xmlns:p14="http://schemas.microsoft.com/office/powerpoint/2010/main" val="417421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8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8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8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8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584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/>
              <a:t>Jackknife Approach</a:t>
            </a:r>
          </a:p>
        </p:txBody>
      </p:sp>
      <p:sp>
        <p:nvSpPr>
          <p:cNvPr id="1315843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918247" y="1143000"/>
            <a:ext cx="1633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Condition 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81973" y="1516096"/>
            <a:ext cx="69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Sub1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33142" y="1516096"/>
            <a:ext cx="69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Sub2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92061" y="1516096"/>
            <a:ext cx="69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Sub3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38999" y="1516096"/>
            <a:ext cx="69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Sub4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79332" y="1833380"/>
            <a:ext cx="69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Sub1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69946" y="1516096"/>
            <a:ext cx="69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Sub2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97085" y="1516096"/>
            <a:ext cx="69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Sub3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44023" y="1852500"/>
            <a:ext cx="69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Sub4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0" y="3399370"/>
            <a:ext cx="9045162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50" y="1884073"/>
            <a:ext cx="8125670" cy="3183038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>
            <a:off x="1441434" y="3399370"/>
            <a:ext cx="0" cy="1667741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1998793" y="3399370"/>
            <a:ext cx="0" cy="1667741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2573684" y="3399370"/>
            <a:ext cx="0" cy="1667741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3159221" y="3399370"/>
            <a:ext cx="0" cy="1667741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5966006" y="3399370"/>
            <a:ext cx="0" cy="1667741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6235928" y="3399370"/>
            <a:ext cx="0" cy="1667741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6523363" y="3399370"/>
            <a:ext cx="0" cy="1667741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6828366" y="3399370"/>
            <a:ext cx="0" cy="1667741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706850" y="5067111"/>
            <a:ext cx="0" cy="442207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4887991" y="5067111"/>
            <a:ext cx="0" cy="442207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391048" y="5505987"/>
            <a:ext cx="631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Stim</a:t>
            </a:r>
            <a:endParaRPr lang="en-US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4572189" y="5505987"/>
            <a:ext cx="631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Stim</a:t>
            </a:r>
            <a:endParaRPr lang="en-US" sz="1600" dirty="0"/>
          </a:p>
        </p:txBody>
      </p:sp>
      <p:cxnSp>
        <p:nvCxnSpPr>
          <p:cNvPr id="38" name="Straight Arrow Connector 37"/>
          <p:cNvCxnSpPr/>
          <p:nvPr/>
        </p:nvCxnSpPr>
        <p:spPr bwMode="auto">
          <a:xfrm flipV="1">
            <a:off x="2288256" y="5067112"/>
            <a:ext cx="0" cy="438875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V="1">
            <a:off x="6385535" y="5067111"/>
            <a:ext cx="0" cy="442207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1410150" y="5505987"/>
            <a:ext cx="17414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Mean of single-subject values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514808" y="5505987"/>
            <a:ext cx="17414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Mean of single-subject values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801273" y="1143000"/>
            <a:ext cx="1633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Condition A</a:t>
            </a:r>
          </a:p>
        </p:txBody>
      </p:sp>
    </p:spTree>
    <p:extLst>
      <p:ext uri="{BB962C8B-B14F-4D97-AF65-F5344CB8AC3E}">
        <p14:creationId xmlns:p14="http://schemas.microsoft.com/office/powerpoint/2010/main" val="2701321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810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18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Lecture Overview</a:t>
            </a:r>
          </a:p>
        </p:txBody>
      </p:sp>
      <p:sp>
        <p:nvSpPr>
          <p:cNvPr id="12718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231900"/>
            <a:ext cx="8458200" cy="4978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Review of basic stats terminology</a:t>
            </a:r>
          </a:p>
          <a:p>
            <a:pPr>
              <a:lnSpc>
                <a:spcPct val="90000"/>
              </a:lnSpc>
            </a:pPr>
            <a:r>
              <a:rPr lang="en-US" dirty="0"/>
              <a:t>Truth vs. statistical significance</a:t>
            </a:r>
          </a:p>
          <a:p>
            <a:pPr>
              <a:lnSpc>
                <a:spcPct val="90000"/>
              </a:lnSpc>
            </a:pPr>
            <a:r>
              <a:rPr lang="en-US" dirty="0"/>
              <a:t>The world’s best statistic</a:t>
            </a:r>
          </a:p>
          <a:p>
            <a:pPr>
              <a:lnSpc>
                <a:spcPct val="90000"/>
              </a:lnSpc>
            </a:pPr>
            <a:r>
              <a:rPr lang="en-US" dirty="0"/>
              <a:t>The standard approach to ERP analysis</a:t>
            </a:r>
          </a:p>
          <a:p>
            <a:pPr>
              <a:lnSpc>
                <a:spcPct val="90000"/>
              </a:lnSpc>
            </a:pPr>
            <a:r>
              <a:rPr lang="en-US" dirty="0"/>
              <a:t>The million dollar statistical approach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How to go from p = .258 to p = .0017 (ethically)</a:t>
            </a:r>
          </a:p>
          <a:p>
            <a:pPr>
              <a:lnSpc>
                <a:spcPct val="90000"/>
              </a:lnSpc>
            </a:pPr>
            <a:r>
              <a:rPr lang="en-US" dirty="0"/>
              <a:t>The problem of multiple comparisons in ERP research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How flexibility in choosing time windows and electrode sites leads to bogus findings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Appropriate methods for choosing time windows and electrodes sites</a:t>
            </a:r>
          </a:p>
        </p:txBody>
      </p:sp>
    </p:spTree>
    <p:extLst>
      <p:ext uri="{BB962C8B-B14F-4D97-AF65-F5344CB8AC3E}">
        <p14:creationId xmlns:p14="http://schemas.microsoft.com/office/powerpoint/2010/main" val="259266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8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8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8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8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8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8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8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8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181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513"/>
            <a:ext cx="9144000" cy="1143000"/>
          </a:xfrm>
        </p:spPr>
        <p:txBody>
          <a:bodyPr/>
          <a:lstStyle/>
          <a:p>
            <a:r>
              <a:rPr lang="en-US"/>
              <a:t>Jackknife Approach</a:t>
            </a:r>
          </a:p>
        </p:txBody>
      </p:sp>
      <p:sp>
        <p:nvSpPr>
          <p:cNvPr id="1315843" name="Line 3"/>
          <p:cNvSpPr>
            <a:spLocks noChangeShapeType="1"/>
          </p:cNvSpPr>
          <p:nvPr/>
        </p:nvSpPr>
        <p:spPr bwMode="auto">
          <a:xfrm rot="5400000">
            <a:off x="4572000" y="-290830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01273" y="1179513"/>
            <a:ext cx="1633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Condition 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18247" y="1179513"/>
            <a:ext cx="1633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Condition 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81973" y="1540627"/>
            <a:ext cx="69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Sub1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33142" y="1540627"/>
            <a:ext cx="69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Sub2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92061" y="1540627"/>
            <a:ext cx="69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Sub3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38999" y="1540627"/>
            <a:ext cx="69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Sub4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79332" y="1857911"/>
            <a:ext cx="69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Sub1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69946" y="1540627"/>
            <a:ext cx="69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Sub2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97085" y="1540627"/>
            <a:ext cx="69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Sub3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44023" y="1877031"/>
            <a:ext cx="69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Sub4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31777" y="4466305"/>
            <a:ext cx="4440412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50" y="1908604"/>
            <a:ext cx="8125670" cy="3183038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>
            <a:off x="1537274" y="3423901"/>
            <a:ext cx="0" cy="1667741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6157686" y="3423901"/>
            <a:ext cx="0" cy="1667741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706850" y="5091642"/>
            <a:ext cx="0" cy="442207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4887991" y="5091642"/>
            <a:ext cx="0" cy="442207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391048" y="5530518"/>
            <a:ext cx="631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Stim</a:t>
            </a:r>
            <a:endParaRPr lang="en-US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4572189" y="5530518"/>
            <a:ext cx="631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Stim</a:t>
            </a:r>
            <a:endParaRPr lang="en-US" sz="1600" dirty="0"/>
          </a:p>
        </p:txBody>
      </p:sp>
      <p:cxnSp>
        <p:nvCxnSpPr>
          <p:cNvPr id="38" name="Straight Arrow Connector 37"/>
          <p:cNvCxnSpPr/>
          <p:nvPr/>
        </p:nvCxnSpPr>
        <p:spPr bwMode="auto">
          <a:xfrm flipV="1">
            <a:off x="2288256" y="5091643"/>
            <a:ext cx="0" cy="438875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V="1">
            <a:off x="6385535" y="5091642"/>
            <a:ext cx="0" cy="442207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1410150" y="5530518"/>
            <a:ext cx="17414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Mean of single-subject values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514808" y="5530518"/>
            <a:ext cx="17414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Mean of single-subject values</a:t>
            </a:r>
          </a:p>
        </p:txBody>
      </p:sp>
      <p:cxnSp>
        <p:nvCxnSpPr>
          <p:cNvPr id="32" name="Straight Connector 31"/>
          <p:cNvCxnSpPr/>
          <p:nvPr/>
        </p:nvCxnSpPr>
        <p:spPr bwMode="auto">
          <a:xfrm>
            <a:off x="5295313" y="3987042"/>
            <a:ext cx="3749849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47920" y="2592904"/>
            <a:ext cx="1381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Value from grand average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604326" y="2592904"/>
            <a:ext cx="1381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Value from grand average</a:t>
            </a:r>
          </a:p>
        </p:txBody>
      </p:sp>
      <p:cxnSp>
        <p:nvCxnSpPr>
          <p:cNvPr id="44" name="Straight Arrow Connector 43"/>
          <p:cNvCxnSpPr/>
          <p:nvPr/>
        </p:nvCxnSpPr>
        <p:spPr bwMode="auto">
          <a:xfrm>
            <a:off x="1070571" y="3017702"/>
            <a:ext cx="403908" cy="369077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>
            <a:off x="5582391" y="3017702"/>
            <a:ext cx="551335" cy="369077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0" y="6200533"/>
            <a:ext cx="914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/>
              <a:t>A difference in timing variability is misconstrued as a difference in mean onset time</a:t>
            </a:r>
          </a:p>
        </p:txBody>
      </p:sp>
    </p:spTree>
    <p:extLst>
      <p:ext uri="{BB962C8B-B14F-4D97-AF65-F5344CB8AC3E}">
        <p14:creationId xmlns:p14="http://schemas.microsoft.com/office/powerpoint/2010/main" val="984020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378" name="Line 2"/>
          <p:cNvSpPr>
            <a:spLocks noChangeShapeType="1"/>
          </p:cNvSpPr>
          <p:nvPr/>
        </p:nvSpPr>
        <p:spPr bwMode="auto">
          <a:xfrm rot="5400000">
            <a:off x="4572000" y="-3148106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337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14294"/>
          </a:xfrm>
        </p:spPr>
        <p:txBody>
          <a:bodyPr/>
          <a:lstStyle/>
          <a:p>
            <a:r>
              <a:rPr lang="en-US" dirty="0"/>
              <a:t>Problem of Multiple Comparisons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black">
          <a:xfrm>
            <a:off x="457200" y="1187824"/>
            <a:ext cx="8458200" cy="1901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SzPct val="125000"/>
              <a:buFont typeface="Times" pitchFamily="-112" charset="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-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SzPct val="65000"/>
              <a:buFont typeface="Times" pitchFamily="-112" charset="0"/>
              <a:buChar char="•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12" charset="2"/>
              <a:buChar char="n"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/>
              <a:t>If we do 10 independent statistical tests, and the null hypothesis is true for all 10, there is a 41% chance that </a:t>
            </a:r>
            <a:r>
              <a:rPr lang="en-US"/>
              <a:t>at least one </a:t>
            </a:r>
            <a:r>
              <a:rPr lang="en-US" dirty="0"/>
              <a:t>will be significant (false positive)</a:t>
            </a:r>
          </a:p>
          <a:p>
            <a:pPr>
              <a:lnSpc>
                <a:spcPct val="90000"/>
              </a:lnSpc>
            </a:pPr>
            <a:r>
              <a:rPr lang="en-US" dirty="0"/>
              <a:t>Example: Assessing side effects of </a:t>
            </a:r>
            <a:r>
              <a:rPr lang="en-US" dirty="0" err="1"/>
              <a:t>Starbukine</a:t>
            </a:r>
            <a:endParaRPr lang="en-US" dirty="0"/>
          </a:p>
        </p:txBody>
      </p:sp>
      <p:pic>
        <p:nvPicPr>
          <p:cNvPr id="2" name="Picture 1" descr="starbuck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88" y="2969595"/>
            <a:ext cx="5834770" cy="38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5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316"/>
          <a:stretch/>
        </p:blipFill>
        <p:spPr>
          <a:xfrm>
            <a:off x="0" y="263164"/>
            <a:ext cx="9144000" cy="639878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4283284" y="5578546"/>
            <a:ext cx="884050" cy="547893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986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316"/>
          <a:stretch/>
        </p:blipFill>
        <p:spPr>
          <a:xfrm>
            <a:off x="0" y="263164"/>
            <a:ext cx="9144000" cy="63987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765" y="946361"/>
            <a:ext cx="8342440" cy="1631216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Bonferroni Correction- 5% chance of even a single bogus p value in a family of tests (if the null is true for all tests)</a:t>
            </a:r>
          </a:p>
          <a:p>
            <a:endParaRPr lang="en-US" dirty="0"/>
          </a:p>
          <a:p>
            <a:r>
              <a:rPr lang="en-US" dirty="0"/>
              <a:t>If you find 100 significant values, there is only a 5% chance that even a single one of them will be bogus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2765" y="3623568"/>
            <a:ext cx="8342440" cy="1631216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False Discovery Rate (FDR) Correction- 5% of the significant tests would be expected to be bogus (if the null is true for all tests)</a:t>
            </a:r>
          </a:p>
          <a:p>
            <a:endParaRPr lang="en-US" dirty="0"/>
          </a:p>
          <a:p>
            <a:r>
              <a:rPr lang="en-US" dirty="0"/>
              <a:t>If you find 100 significant values, you would expect that ~5 would be false positives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4283284" y="5578546"/>
            <a:ext cx="884050" cy="547893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765" y="6238671"/>
            <a:ext cx="8342440" cy="40011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If the null hypothesis is true for all tests, FDR = Bonferroni</a:t>
            </a:r>
          </a:p>
        </p:txBody>
      </p:sp>
    </p:spTree>
    <p:extLst>
      <p:ext uri="{BB962C8B-B14F-4D97-AF65-F5344CB8AC3E}">
        <p14:creationId xmlns:p14="http://schemas.microsoft.com/office/powerpoint/2010/main" val="413423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378" name="Line 2"/>
          <p:cNvSpPr>
            <a:spLocks noChangeShapeType="1"/>
          </p:cNvSpPr>
          <p:nvPr/>
        </p:nvSpPr>
        <p:spPr bwMode="auto">
          <a:xfrm rot="5400000">
            <a:off x="4572000" y="-3148106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337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14294"/>
          </a:xfrm>
        </p:spPr>
        <p:txBody>
          <a:bodyPr/>
          <a:lstStyle/>
          <a:p>
            <a:r>
              <a:rPr lang="en-US" dirty="0"/>
              <a:t>Multiple Implicit Comparisons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black">
          <a:xfrm>
            <a:off x="457200" y="1187824"/>
            <a:ext cx="8458200" cy="567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SzPct val="125000"/>
              <a:buFont typeface="Times" pitchFamily="-112" charset="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-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SzPct val="65000"/>
              <a:buFont typeface="Times" pitchFamily="-112" charset="0"/>
              <a:buChar char="•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12" charset="2"/>
              <a:buChar char="n"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/>
              <a:t>In ERP research, we often have the “problem of multiple implicit comparisons”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By eye, we compare two conditions at multiple time points and at multiple electrode sites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Then we do our statistical analyses only for the time regions and electrode clusters where we see an effect</a:t>
            </a:r>
          </a:p>
          <a:p>
            <a:pPr>
              <a:lnSpc>
                <a:spcPct val="90000"/>
              </a:lnSpc>
            </a:pPr>
            <a:r>
              <a:rPr lang="en-US" dirty="0"/>
              <a:t>This can dramatically inflate the Type I error rate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Even if the null hypothesis is true, you will almost always be able to find a “significant” difference in some time periods at some electrode sites</a:t>
            </a:r>
          </a:p>
        </p:txBody>
      </p:sp>
    </p:spTree>
    <p:extLst>
      <p:ext uri="{BB962C8B-B14F-4D97-AF65-F5344CB8AC3E}">
        <p14:creationId xmlns:p14="http://schemas.microsoft.com/office/powerpoint/2010/main" val="78366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8430"/>
          <a:stretch/>
        </p:blipFill>
        <p:spPr>
          <a:xfrm>
            <a:off x="137292" y="1143971"/>
            <a:ext cx="6021944" cy="51948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53" y="6235700"/>
            <a:ext cx="4836960" cy="622299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 flipH="1" flipV="1">
            <a:off x="5424512" y="1409702"/>
            <a:ext cx="734724" cy="825498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9" name="Line 2"/>
          <p:cNvSpPr>
            <a:spLocks noChangeShapeType="1"/>
          </p:cNvSpPr>
          <p:nvPr/>
        </p:nvSpPr>
        <p:spPr bwMode="auto">
          <a:xfrm rot="5400000">
            <a:off x="4572000" y="-3148106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59236" y="2086808"/>
            <a:ext cx="2984764" cy="3975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Take 640 standards per subject from a real oddball experiment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Divide them randomly into 512 “Standards” and 128 “Targets”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Null hypothesis is true by definition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Any differences are a result of sampling error</a:t>
            </a:r>
          </a:p>
        </p:txBody>
      </p:sp>
      <p:sp>
        <p:nvSpPr>
          <p:cNvPr id="2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14294"/>
          </a:xfrm>
        </p:spPr>
        <p:txBody>
          <a:bodyPr/>
          <a:lstStyle/>
          <a:p>
            <a:pPr algn="l"/>
            <a:r>
              <a:rPr lang="en-US" dirty="0"/>
              <a:t>An Example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780168" y="52503"/>
            <a:ext cx="4572000" cy="7632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Goal: Simulate a null effect in an oddball experiment</a:t>
            </a:r>
          </a:p>
        </p:txBody>
      </p:sp>
    </p:spTree>
    <p:extLst>
      <p:ext uri="{BB962C8B-B14F-4D97-AF65-F5344CB8AC3E}">
        <p14:creationId xmlns:p14="http://schemas.microsoft.com/office/powerpoint/2010/main" val="286105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378" name="Line 2"/>
          <p:cNvSpPr>
            <a:spLocks noChangeShapeType="1"/>
          </p:cNvSpPr>
          <p:nvPr/>
        </p:nvSpPr>
        <p:spPr bwMode="auto">
          <a:xfrm rot="5400000">
            <a:off x="4572000" y="-3148106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337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14294"/>
          </a:xfrm>
        </p:spPr>
        <p:txBody>
          <a:bodyPr/>
          <a:lstStyle/>
          <a:p>
            <a:r>
              <a:rPr lang="en-US" dirty="0"/>
              <a:t>Simulated Standards &amp; Targets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9164"/>
          <a:stretch/>
        </p:blipFill>
        <p:spPr>
          <a:xfrm>
            <a:off x="137292" y="950186"/>
            <a:ext cx="6021944" cy="53199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48603"/>
          <a:stretch/>
        </p:blipFill>
        <p:spPr>
          <a:xfrm>
            <a:off x="5744590" y="889006"/>
            <a:ext cx="3299802" cy="2112979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008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41515"/>
          <a:stretch/>
        </p:blipFill>
        <p:spPr>
          <a:xfrm>
            <a:off x="5628093" y="3929765"/>
            <a:ext cx="3416299" cy="2107334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8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943601" y="3001985"/>
            <a:ext cx="31007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Broadly distributed across the right hemisphere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3601" y="6037099"/>
            <a:ext cx="3100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Limited to C3/C4/P3/P4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090" y="6270171"/>
            <a:ext cx="4553621" cy="6547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7293" y="1314661"/>
            <a:ext cx="3469507" cy="2246769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We know with 100% certainty that these effects are bogus because the simulated standards and targets were selected at random from a single population of trials</a:t>
            </a:r>
          </a:p>
        </p:txBody>
      </p:sp>
    </p:spTree>
    <p:extLst>
      <p:ext uri="{BB962C8B-B14F-4D97-AF65-F5344CB8AC3E}">
        <p14:creationId xmlns:p14="http://schemas.microsoft.com/office/powerpoint/2010/main" val="146191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378" name="Line 2"/>
          <p:cNvSpPr>
            <a:spLocks noChangeShapeType="1"/>
          </p:cNvSpPr>
          <p:nvPr/>
        </p:nvSpPr>
        <p:spPr bwMode="auto">
          <a:xfrm rot="5400000">
            <a:off x="4572000" y="-3148106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337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14294"/>
          </a:xfrm>
        </p:spPr>
        <p:txBody>
          <a:bodyPr/>
          <a:lstStyle/>
          <a:p>
            <a:r>
              <a:rPr lang="en-US" dirty="0"/>
              <a:t>Simulated Standards &amp; Targets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black">
          <a:xfrm>
            <a:off x="345137" y="1077212"/>
            <a:ext cx="5195738" cy="562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SzPct val="125000"/>
              <a:buFont typeface="Times" pitchFamily="-112" charset="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-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SzPct val="65000"/>
              <a:buFont typeface="Times" pitchFamily="-112" charset="0"/>
              <a:buChar char="•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12" charset="2"/>
              <a:buChar char="n"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/>
              <a:t>“P1 effect”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Measure mean amplitude from 50-150 ms at all electrodes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Main effect of condition: p = .051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Condition x hemisphere interaction: p = .011</a:t>
            </a:r>
          </a:p>
          <a:p>
            <a:pPr>
              <a:lnSpc>
                <a:spcPct val="90000"/>
              </a:lnSpc>
            </a:pPr>
            <a:r>
              <a:rPr lang="en-US" dirty="0"/>
              <a:t>“P2 effect”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Measure mean amplitude from 150-250 ms at C3/C4/P3/P4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Main effect of condition: p = .026</a:t>
            </a:r>
          </a:p>
          <a:p>
            <a:pPr>
              <a:lnSpc>
                <a:spcPct val="90000"/>
              </a:lnSpc>
            </a:pPr>
            <a:r>
              <a:rPr lang="en-US" dirty="0"/>
              <a:t>These effects are completely bogus and are significant only because we used the observed results to select the time periods and electrodes sites for the analysis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48603"/>
          <a:stretch/>
        </p:blipFill>
        <p:spPr>
          <a:xfrm>
            <a:off x="5744590" y="889006"/>
            <a:ext cx="3299802" cy="2112979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008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41515"/>
          <a:stretch/>
        </p:blipFill>
        <p:spPr>
          <a:xfrm>
            <a:off x="5628093" y="3929765"/>
            <a:ext cx="3416299" cy="2107334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8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943601" y="3001985"/>
            <a:ext cx="31007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Broadly distributed across the right hemisphere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43601" y="6037099"/>
            <a:ext cx="3100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Limited to C3/C4/P3/P4</a:t>
            </a:r>
          </a:p>
        </p:txBody>
      </p:sp>
    </p:spTree>
    <p:extLst>
      <p:ext uri="{BB962C8B-B14F-4D97-AF65-F5344CB8AC3E}">
        <p14:creationId xmlns:p14="http://schemas.microsoft.com/office/powerpoint/2010/main" val="281237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378" name="Line 2"/>
          <p:cNvSpPr>
            <a:spLocks noChangeShapeType="1"/>
          </p:cNvSpPr>
          <p:nvPr/>
        </p:nvSpPr>
        <p:spPr bwMode="auto">
          <a:xfrm rot="5400000">
            <a:off x="4572000" y="-3148106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337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14294"/>
          </a:xfrm>
        </p:spPr>
        <p:txBody>
          <a:bodyPr/>
          <a:lstStyle/>
          <a:p>
            <a:r>
              <a:rPr lang="en-US" dirty="0"/>
              <a:t>Hints for Detecting Bogus Effects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black">
          <a:xfrm>
            <a:off x="345137" y="988312"/>
            <a:ext cx="5195738" cy="578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SzPct val="125000"/>
              <a:buFont typeface="Times" pitchFamily="-112" charset="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-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SzPct val="65000"/>
              <a:buFont typeface="Times" pitchFamily="-112" charset="0"/>
              <a:buChar char="•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12" charset="2"/>
              <a:buChar char="n"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/>
              <a:t>Don’t believe effects that are implausibly early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Effects prior to 100 ms are almost certainly bogus unless they are stimulus effects or spatial attention effects</a:t>
            </a:r>
          </a:p>
          <a:p>
            <a:pPr>
              <a:lnSpc>
                <a:spcPct val="90000"/>
              </a:lnSpc>
            </a:pPr>
            <a:r>
              <a:rPr lang="en-US" dirty="0"/>
              <a:t>Don’t believe effects at unexpected electrode sites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P1 is not usually seen over front half of the head</a:t>
            </a:r>
          </a:p>
          <a:p>
            <a:pPr>
              <a:lnSpc>
                <a:spcPct val="90000"/>
              </a:lnSpc>
            </a:pPr>
            <a:r>
              <a:rPr lang="en-US" dirty="0"/>
              <a:t>Don’t believe effects that start near time zero and last a long time</a:t>
            </a:r>
          </a:p>
          <a:p>
            <a:pPr>
              <a:lnSpc>
                <a:spcPct val="90000"/>
              </a:lnSpc>
            </a:pPr>
            <a:r>
              <a:rPr lang="en-US" dirty="0"/>
              <a:t>Demand a replication before you believe</a:t>
            </a:r>
          </a:p>
          <a:p>
            <a:pPr>
              <a:lnSpc>
                <a:spcPct val="90000"/>
              </a:lnSpc>
            </a:pPr>
            <a:r>
              <a:rPr lang="en-US" dirty="0"/>
              <a:t>Apply these standards to your own data!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48603"/>
          <a:stretch/>
        </p:blipFill>
        <p:spPr>
          <a:xfrm>
            <a:off x="5744590" y="889006"/>
            <a:ext cx="3299802" cy="2112979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008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41515"/>
          <a:stretch/>
        </p:blipFill>
        <p:spPr>
          <a:xfrm>
            <a:off x="5628093" y="3929765"/>
            <a:ext cx="3416299" cy="2107334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8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943601" y="3001985"/>
            <a:ext cx="31007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Broadly distributed across the right hemisphere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43601" y="6037099"/>
            <a:ext cx="3100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Limited to C3/C4/P3/P4</a:t>
            </a:r>
          </a:p>
        </p:txBody>
      </p:sp>
    </p:spTree>
    <p:extLst>
      <p:ext uri="{BB962C8B-B14F-4D97-AF65-F5344CB8AC3E}">
        <p14:creationId xmlns:p14="http://schemas.microsoft.com/office/powerpoint/2010/main" val="151205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2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1296115"/>
            <a:ext cx="83566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Alternative 1: A priori window</a:t>
            </a:r>
          </a:p>
          <a:p>
            <a:pPr>
              <a:lnSpc>
                <a:spcPct val="90000"/>
              </a:lnSpc>
            </a:pPr>
            <a:r>
              <a:rPr lang="en-US" dirty="0"/>
              <a:t>Alternative 2: Average across conditions/groups to find appropriate window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2a: Peak ± 100 ms (or 200, or 300, etc.)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2b: In factorial design, look at difference wave for one factor collapsed across the other factor (e.g., rare-minus-frequent collapsed across patient/control)</a:t>
            </a:r>
          </a:p>
          <a:p>
            <a:pPr>
              <a:lnSpc>
                <a:spcPct val="90000"/>
              </a:lnSpc>
            </a:pPr>
            <a:r>
              <a:rPr lang="en-US" dirty="0"/>
              <a:t>Alternative 3: “Functional localizer” condition to find temporal “ROI”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Example: Faces vs. Cars to find N170 window (and then use this window for a more subtle comparison, such as Males </a:t>
            </a:r>
            <a:r>
              <a:rPr lang="en-US" dirty="0" err="1"/>
              <a:t>vs</a:t>
            </a:r>
            <a:r>
              <a:rPr lang="en-US" dirty="0"/>
              <a:t> Females)</a:t>
            </a:r>
          </a:p>
          <a:p>
            <a:pPr>
              <a:lnSpc>
                <a:spcPct val="90000"/>
              </a:lnSpc>
            </a:pPr>
            <a:r>
              <a:rPr lang="en-US" dirty="0"/>
              <a:t>Alternative 4: Use large window with “signed area” and permutation test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Choosing Time Windows</a:t>
            </a: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 rot="5400000">
            <a:off x="4572000" y="-2871697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0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252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378" name="Line 2"/>
          <p:cNvSpPr>
            <a:spLocks noChangeShapeType="1"/>
          </p:cNvSpPr>
          <p:nvPr/>
        </p:nvSpPr>
        <p:spPr bwMode="auto">
          <a:xfrm rot="5400000">
            <a:off x="4572000" y="-3148106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337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14294"/>
          </a:xfrm>
        </p:spPr>
        <p:txBody>
          <a:bodyPr/>
          <a:lstStyle/>
          <a:p>
            <a:r>
              <a:rPr lang="en-US" dirty="0"/>
              <a:t>Some Terminology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black">
          <a:xfrm>
            <a:off x="167725" y="839897"/>
            <a:ext cx="8976275" cy="6018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SzPct val="125000"/>
              <a:buFont typeface="Times" pitchFamily="-112" charset="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-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SzPct val="65000"/>
              <a:buFont typeface="Times" pitchFamily="-112" charset="0"/>
              <a:buChar char="•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12" charset="2"/>
              <a:buChar char="n"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/>
              <a:t>Null hypothesis vs. alternative hypothesis</a:t>
            </a:r>
          </a:p>
          <a:p>
            <a:pPr>
              <a:lnSpc>
                <a:spcPct val="90000"/>
              </a:lnSpc>
            </a:pPr>
            <a:r>
              <a:rPr lang="en-US" dirty="0"/>
              <a:t>Type I error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False positive: Rejecting the null hypothesis when it is true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“Bogus effect”</a:t>
            </a:r>
          </a:p>
          <a:p>
            <a:pPr>
              <a:lnSpc>
                <a:spcPct val="90000"/>
              </a:lnSpc>
            </a:pPr>
            <a:r>
              <a:rPr lang="en-US" dirty="0"/>
              <a:t>Type II error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False negative: Accepting the null hypothesis when it is false</a:t>
            </a:r>
          </a:p>
          <a:p>
            <a:pPr>
              <a:lnSpc>
                <a:spcPct val="90000"/>
              </a:lnSpc>
            </a:pPr>
            <a:r>
              <a:rPr lang="en-US" dirty="0"/>
              <a:t>Alpha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Nominal probability that a Type I error rate will occur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Usually .05</a:t>
            </a:r>
          </a:p>
          <a:p>
            <a:pPr>
              <a:lnSpc>
                <a:spcPct val="90000"/>
              </a:lnSpc>
            </a:pPr>
            <a:r>
              <a:rPr lang="en-US" dirty="0"/>
              <a:t>Statistical power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Probability that a real effect will be significant in a given effect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Depends on size of effect, amount of error variance, number of subjects</a:t>
            </a:r>
          </a:p>
          <a:p>
            <a:pPr>
              <a:lnSpc>
                <a:spcPct val="90000"/>
              </a:lnSpc>
            </a:pPr>
            <a:r>
              <a:rPr lang="en-US" dirty="0"/>
              <a:t>Experimentwise/Familywise error rate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Probability that at least one p value from a set of related analyses will be significant even if the null hypothesis is true for all effects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7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538" name="Line 2"/>
          <p:cNvSpPr>
            <a:spLocks noChangeShapeType="1"/>
          </p:cNvSpPr>
          <p:nvPr/>
        </p:nvSpPr>
        <p:spPr bwMode="auto">
          <a:xfrm rot="5400000">
            <a:off x="4572000" y="-280532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55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4077"/>
            <a:ext cx="9144000" cy="1143000"/>
          </a:xfrm>
        </p:spPr>
        <p:txBody>
          <a:bodyPr/>
          <a:lstStyle/>
          <a:p>
            <a:r>
              <a:rPr lang="en-US" dirty="0"/>
              <a:t>Signed Area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1408381"/>
            <a:ext cx="3883440" cy="27161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8600" y="4315625"/>
            <a:ext cx="884320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Question: Is Rare–Frequent difference &gt; 0?</a:t>
            </a:r>
          </a:p>
          <a:p>
            <a:endParaRPr lang="en-US" dirty="0"/>
          </a:p>
          <a:p>
            <a:r>
              <a:rPr lang="en-US" dirty="0"/>
              <a:t>Problem: Signed area is biased (always &gt;= 0) — what value would we expect if Rare and Frequent are identical except for noise?</a:t>
            </a:r>
          </a:p>
          <a:p>
            <a:endParaRPr lang="en-US" dirty="0"/>
          </a:p>
          <a:p>
            <a:r>
              <a:rPr lang="en-US" dirty="0"/>
              <a:t>Solution: Use permutation approach to determine null distribution (negative area value expected if Rare = Frequent)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16197" y="1710177"/>
            <a:ext cx="3916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can use a large a priori measurement window without suffering cancellation</a:t>
            </a:r>
          </a:p>
        </p:txBody>
      </p:sp>
      <p:cxnSp>
        <p:nvCxnSpPr>
          <p:cNvPr id="5" name="Straight Arrow Connector 4"/>
          <p:cNvCxnSpPr>
            <a:stCxn id="2" idx="1"/>
          </p:cNvCxnSpPr>
          <p:nvPr/>
        </p:nvCxnSpPr>
        <p:spPr bwMode="auto">
          <a:xfrm flipH="1">
            <a:off x="2917027" y="2218009"/>
            <a:ext cx="1999170" cy="507831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29325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538" name="Line 2"/>
          <p:cNvSpPr>
            <a:spLocks noChangeShapeType="1"/>
          </p:cNvSpPr>
          <p:nvPr/>
        </p:nvSpPr>
        <p:spPr bwMode="auto">
          <a:xfrm rot="5400000">
            <a:off x="4572000" y="-2880917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55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8891"/>
            <a:ext cx="9144000" cy="1143000"/>
          </a:xfrm>
        </p:spPr>
        <p:txBody>
          <a:bodyPr/>
          <a:lstStyle/>
          <a:p>
            <a:r>
              <a:rPr lang="en-US" dirty="0"/>
              <a:t>The Permutation Approach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2002336"/>
            <a:ext cx="2874321" cy="2010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709" y="2002336"/>
            <a:ext cx="2841092" cy="2010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795" y="2002336"/>
            <a:ext cx="2874321" cy="20103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0733" y="4191000"/>
            <a:ext cx="6333067" cy="252992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36201" y="6436520"/>
            <a:ext cx="29077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published example, see </a:t>
            </a:r>
          </a:p>
          <a:p>
            <a:r>
              <a:rPr lang="en-US" sz="1100" dirty="0"/>
              <a:t>Sawaki, Geng, &amp; Luck (2012, </a:t>
            </a:r>
            <a:r>
              <a:rPr lang="en-US" sz="1100" dirty="0" err="1"/>
              <a:t>JNeurosci</a:t>
            </a:r>
            <a:r>
              <a:rPr lang="en-US" sz="1100" dirty="0"/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" y="1182083"/>
            <a:ext cx="88432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General logic: To determine the value expected by random chance, randomly shuffle the data to see what value is produced by chance  </a:t>
            </a:r>
          </a:p>
        </p:txBody>
      </p:sp>
    </p:spTree>
    <p:extLst>
      <p:ext uri="{BB962C8B-B14F-4D97-AF65-F5344CB8AC3E}">
        <p14:creationId xmlns:p14="http://schemas.microsoft.com/office/powerpoint/2010/main" val="2709976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2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1372225"/>
            <a:ext cx="83566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Alternative 5: Measure mean amplitude from multiple sequential time periods and use time as a factor in the ANOVA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76110"/>
            <a:ext cx="9144000" cy="1143000"/>
          </a:xfrm>
        </p:spPr>
        <p:txBody>
          <a:bodyPr/>
          <a:lstStyle/>
          <a:p>
            <a:r>
              <a:rPr lang="en-US" dirty="0"/>
              <a:t>Choosing Time Windows</a:t>
            </a: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 rot="5400000">
            <a:off x="4572000" y="-2795587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560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02" name="Line 2"/>
          <p:cNvSpPr>
            <a:spLocks noChangeShapeType="1"/>
          </p:cNvSpPr>
          <p:nvPr/>
        </p:nvSpPr>
        <p:spPr bwMode="auto">
          <a:xfrm rot="5400000">
            <a:off x="4572000" y="-266700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24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/>
          <a:lstStyle/>
          <a:p>
            <a:r>
              <a:rPr lang="en-US" dirty="0"/>
              <a:t>Example: Consecutive Time windows for N2ac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16" y="1516780"/>
            <a:ext cx="2715343" cy="1551625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499" y="1473200"/>
            <a:ext cx="5184185" cy="2451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899" y="4114800"/>
            <a:ext cx="2374901" cy="10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10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02" name="Line 2"/>
          <p:cNvSpPr>
            <a:spLocks noChangeShapeType="1"/>
          </p:cNvSpPr>
          <p:nvPr/>
        </p:nvSpPr>
        <p:spPr bwMode="auto">
          <a:xfrm rot="5400000">
            <a:off x="4572000" y="-266700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24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/>
          <a:lstStyle/>
          <a:p>
            <a:r>
              <a:rPr lang="en-US" dirty="0"/>
              <a:t>Example: Consecutive Time windows for N2ac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499" y="1473200"/>
            <a:ext cx="5184185" cy="2451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899" y="4114800"/>
            <a:ext cx="2374901" cy="10555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8540" y="2893164"/>
            <a:ext cx="432955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u="sng" dirty="0"/>
              <a:t>Key Effects</a:t>
            </a:r>
          </a:p>
          <a:p>
            <a:pPr>
              <a:spcAft>
                <a:spcPts val="600"/>
              </a:spcAft>
            </a:pPr>
            <a:r>
              <a:rPr lang="en-US" dirty="0"/>
              <a:t>Difference from zero: Significant</a:t>
            </a:r>
          </a:p>
          <a:p>
            <a:pPr>
              <a:spcAft>
                <a:spcPts val="600"/>
              </a:spcAft>
            </a:pPr>
            <a:r>
              <a:rPr lang="en-US" dirty="0"/>
              <a:t>Time: Significant</a:t>
            </a:r>
          </a:p>
          <a:p>
            <a:pPr>
              <a:spcAft>
                <a:spcPts val="600"/>
              </a:spcAft>
            </a:pPr>
            <a:r>
              <a:rPr lang="en-US" dirty="0"/>
              <a:t>Electrode: 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8540" y="1464240"/>
            <a:ext cx="3633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u="sng" dirty="0"/>
              <a:t>Measure:</a:t>
            </a:r>
            <a:r>
              <a:rPr lang="en-US" dirty="0"/>
              <a:t> Difference wave from 200-300, 300-400, 400-500, 500-600 ms at each electrode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8540" y="4653347"/>
            <a:ext cx="4954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u="sng" dirty="0"/>
              <a:t>Contra/Ipsi Test @ Each Time Interval</a:t>
            </a:r>
          </a:p>
          <a:p>
            <a:pPr>
              <a:spcAft>
                <a:spcPts val="600"/>
              </a:spcAft>
            </a:pPr>
            <a:r>
              <a:rPr lang="en-US" dirty="0"/>
              <a:t>200-300: Significant</a:t>
            </a:r>
          </a:p>
          <a:p>
            <a:pPr>
              <a:spcAft>
                <a:spcPts val="600"/>
              </a:spcAft>
            </a:pPr>
            <a:r>
              <a:rPr lang="en-US" dirty="0"/>
              <a:t>300-400: Significant</a:t>
            </a:r>
          </a:p>
          <a:p>
            <a:pPr>
              <a:spcAft>
                <a:spcPts val="600"/>
              </a:spcAft>
            </a:pPr>
            <a:r>
              <a:rPr lang="en-US" dirty="0"/>
              <a:t>400-500: Significant</a:t>
            </a:r>
          </a:p>
          <a:p>
            <a:pPr>
              <a:spcAft>
                <a:spcPts val="600"/>
              </a:spcAft>
            </a:pPr>
            <a:r>
              <a:rPr lang="en-US" dirty="0"/>
              <a:t>500-600: ns</a:t>
            </a:r>
          </a:p>
        </p:txBody>
      </p:sp>
    </p:spTree>
    <p:extLst>
      <p:ext uri="{BB962C8B-B14F-4D97-AF65-F5344CB8AC3E}">
        <p14:creationId xmlns:p14="http://schemas.microsoft.com/office/powerpoint/2010/main" val="199022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2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1296115"/>
            <a:ext cx="83566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Alternative 1: A priori window</a:t>
            </a:r>
          </a:p>
          <a:p>
            <a:pPr>
              <a:lnSpc>
                <a:spcPct val="90000"/>
              </a:lnSpc>
            </a:pPr>
            <a:r>
              <a:rPr lang="en-US" dirty="0"/>
              <a:t>Alternative 2: Average across conditions/groups to find appropriate window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2a: Peak ± 100 ms (or 200, or 300, etc.)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2b: In factorial design, look at difference wave for one factor collapsed across the other factor (e.g., rare-minus-frequent collapsed across patient/control)</a:t>
            </a:r>
          </a:p>
          <a:p>
            <a:pPr>
              <a:lnSpc>
                <a:spcPct val="90000"/>
              </a:lnSpc>
            </a:pPr>
            <a:r>
              <a:rPr lang="en-US" dirty="0"/>
              <a:t>Alternative 3: “Functional localizer” condition to find temporal “ROI”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Example: Faces vs. Cars to find N170 window (and then use this window for a more subtle comparison, such as Males </a:t>
            </a:r>
            <a:r>
              <a:rPr lang="en-US" dirty="0" err="1"/>
              <a:t>vs</a:t>
            </a:r>
            <a:r>
              <a:rPr lang="en-US" dirty="0"/>
              <a:t> Females)</a:t>
            </a:r>
          </a:p>
          <a:p>
            <a:pPr>
              <a:lnSpc>
                <a:spcPct val="90000"/>
              </a:lnSpc>
            </a:pPr>
            <a:r>
              <a:rPr lang="en-US" dirty="0"/>
              <a:t>Alternative 4: Use large window with “signed area”</a:t>
            </a:r>
          </a:p>
          <a:p>
            <a:pPr>
              <a:lnSpc>
                <a:spcPct val="90000"/>
              </a:lnSpc>
            </a:pPr>
            <a:r>
              <a:rPr lang="en-US" dirty="0"/>
              <a:t>Alternative 5: Use time as a factor in the ANOVA</a:t>
            </a:r>
          </a:p>
          <a:p>
            <a:pPr>
              <a:lnSpc>
                <a:spcPct val="90000"/>
              </a:lnSpc>
            </a:pPr>
            <a:r>
              <a:rPr lang="en-US" dirty="0"/>
              <a:t>Alternative 6: Mass univariate approach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Choosing Time Windows</a:t>
            </a: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 rot="5400000">
            <a:off x="4572000" y="-2871697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560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250" name="Line 2"/>
          <p:cNvSpPr>
            <a:spLocks noChangeShapeType="1"/>
          </p:cNvSpPr>
          <p:nvPr/>
        </p:nvSpPr>
        <p:spPr bwMode="auto">
          <a:xfrm rot="5400000">
            <a:off x="4572000" y="-2795587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241300" y="-14287"/>
            <a:ext cx="8648700" cy="1143000"/>
          </a:xfrm>
        </p:spPr>
        <p:txBody>
          <a:bodyPr/>
          <a:lstStyle/>
          <a:p>
            <a:r>
              <a:rPr lang="en-US" dirty="0"/>
              <a:t>Choosing Electrode Sites</a:t>
            </a:r>
          </a:p>
        </p:txBody>
      </p:sp>
      <p:sp>
        <p:nvSpPr>
          <p:cNvPr id="13332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93700" y="1447800"/>
            <a:ext cx="868680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Alternative 1: A priori region of interest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May average across sites prior to measuring amplitude/latency</a:t>
            </a:r>
          </a:p>
          <a:p>
            <a:pPr>
              <a:lnSpc>
                <a:spcPct val="90000"/>
              </a:lnSpc>
            </a:pPr>
            <a:r>
              <a:rPr lang="en-US" dirty="0"/>
              <a:t>Alternative 2: All sites in an omnibus ANOVA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May collapse into a smaller number of clusters first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Usually involves looking for condition x electrode interaction (low power, especially with Greenhouse-Geisser correction)</a:t>
            </a:r>
          </a:p>
          <a:p>
            <a:pPr>
              <a:lnSpc>
                <a:spcPct val="90000"/>
              </a:lnSpc>
            </a:pPr>
            <a:r>
              <a:rPr lang="en-US" dirty="0"/>
              <a:t>Alternative 3: Use “functional localizer” condition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Example: Faces vs. Cars to find N170 ROI (and then use this ROI for a more subtle comparison, such as Males </a:t>
            </a:r>
            <a:r>
              <a:rPr lang="en-US" dirty="0" err="1"/>
              <a:t>vs</a:t>
            </a:r>
            <a:r>
              <a:rPr lang="en-US" dirty="0"/>
              <a:t> Females)</a:t>
            </a:r>
          </a:p>
          <a:p>
            <a:pPr>
              <a:lnSpc>
                <a:spcPct val="90000"/>
              </a:lnSpc>
            </a:pPr>
            <a:r>
              <a:rPr lang="en-US" dirty="0"/>
              <a:t>Alternative 4: t test at each electrode with </a:t>
            </a:r>
            <a:r>
              <a:rPr lang="en-US" dirty="0" err="1"/>
              <a:t>Bonferonni</a:t>
            </a:r>
            <a:r>
              <a:rPr lang="en-US" dirty="0"/>
              <a:t> correction for multiple comparisons (very low power)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Or false discovery rate correction (not quite as bad)</a:t>
            </a:r>
          </a:p>
          <a:p>
            <a:pPr>
              <a:lnSpc>
                <a:spcPct val="90000"/>
              </a:lnSpc>
            </a:pPr>
            <a:r>
              <a:rPr lang="en-US" dirty="0"/>
              <a:t>Alternative 5: Mass univariate approach</a:t>
            </a:r>
          </a:p>
        </p:txBody>
      </p:sp>
    </p:spTree>
    <p:extLst>
      <p:ext uri="{BB962C8B-B14F-4D97-AF65-F5344CB8AC3E}">
        <p14:creationId xmlns:p14="http://schemas.microsoft.com/office/powerpoint/2010/main" val="28005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25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250" name="Line 2"/>
          <p:cNvSpPr>
            <a:spLocks noChangeShapeType="1"/>
          </p:cNvSpPr>
          <p:nvPr/>
        </p:nvSpPr>
        <p:spPr bwMode="auto">
          <a:xfrm rot="5400000">
            <a:off x="4572000" y="-3150865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241300" y="-14287"/>
            <a:ext cx="8648700" cy="807993"/>
          </a:xfrm>
        </p:spPr>
        <p:txBody>
          <a:bodyPr/>
          <a:lstStyle/>
          <a:p>
            <a:r>
              <a:rPr lang="en-US" dirty="0"/>
              <a:t>The Mass Univariate Approach</a:t>
            </a:r>
          </a:p>
        </p:txBody>
      </p:sp>
      <p:sp>
        <p:nvSpPr>
          <p:cNvPr id="13332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93700" y="1254812"/>
            <a:ext cx="8686800" cy="56031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Goal: Avoid biases introduced by selecting time windows or electrode sites</a:t>
            </a:r>
          </a:p>
          <a:p>
            <a:pPr>
              <a:lnSpc>
                <a:spcPct val="90000"/>
              </a:lnSpc>
            </a:pPr>
            <a:r>
              <a:rPr lang="en-US" dirty="0"/>
              <a:t>General approach: Test all time points and all electrode sites, with an intelligent correction for multiple comparisons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May have thousands of t values (# of time points x # of electrode sites)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Several different approaches to correction are possible</a:t>
            </a:r>
          </a:p>
          <a:p>
            <a:pPr>
              <a:lnSpc>
                <a:spcPct val="90000"/>
              </a:lnSpc>
            </a:pPr>
            <a:r>
              <a:rPr lang="en-US" dirty="0"/>
              <a:t>Potential problem: low power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Power can be increased if have a priori information that can reduce the number of time points or electrode sites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For example, analyze 200-800 ms at posterior electrode sites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01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25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250" name="Line 2"/>
          <p:cNvSpPr>
            <a:spLocks noChangeShapeType="1"/>
          </p:cNvSpPr>
          <p:nvPr/>
        </p:nvSpPr>
        <p:spPr bwMode="auto">
          <a:xfrm rot="5400000">
            <a:off x="4572000" y="-3150865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241300" y="-14287"/>
            <a:ext cx="8648700" cy="807993"/>
          </a:xfrm>
        </p:spPr>
        <p:txBody>
          <a:bodyPr/>
          <a:lstStyle/>
          <a:p>
            <a:r>
              <a:rPr lang="en-US" dirty="0"/>
              <a:t>Example Experiment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8430"/>
          <a:stretch/>
        </p:blipFill>
        <p:spPr>
          <a:xfrm>
            <a:off x="137292" y="1143971"/>
            <a:ext cx="6021944" cy="51948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53" y="6235700"/>
            <a:ext cx="4836960" cy="6222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59236" y="1943186"/>
            <a:ext cx="2984764" cy="3421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12 subjects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300 time points (0-600 ms, 500 Hz)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10 electrode sites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3000 t tests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150 (5%) bogus effects expected without correction</a:t>
            </a:r>
          </a:p>
        </p:txBody>
      </p:sp>
    </p:spTree>
    <p:extLst>
      <p:ext uri="{BB962C8B-B14F-4D97-AF65-F5344CB8AC3E}">
        <p14:creationId xmlns:p14="http://schemas.microsoft.com/office/powerpoint/2010/main" val="41221345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250" name="Line 2"/>
          <p:cNvSpPr>
            <a:spLocks noChangeShapeType="1"/>
          </p:cNvSpPr>
          <p:nvPr/>
        </p:nvSpPr>
        <p:spPr bwMode="auto">
          <a:xfrm rot="5400000">
            <a:off x="4572000" y="-3150865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241300" y="-14287"/>
            <a:ext cx="8648700" cy="807993"/>
          </a:xfrm>
        </p:spPr>
        <p:txBody>
          <a:bodyPr/>
          <a:lstStyle/>
          <a:p>
            <a:r>
              <a:rPr lang="en-US" dirty="0"/>
              <a:t>Rare Minus Frequent t Values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52" y="1035598"/>
            <a:ext cx="6688789" cy="569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88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378" name="Line 2"/>
          <p:cNvSpPr>
            <a:spLocks noChangeShapeType="1"/>
          </p:cNvSpPr>
          <p:nvPr/>
        </p:nvSpPr>
        <p:spPr bwMode="auto">
          <a:xfrm rot="5400000">
            <a:off x="4572000" y="-3148106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337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14294"/>
          </a:xfrm>
        </p:spPr>
        <p:txBody>
          <a:bodyPr/>
          <a:lstStyle/>
          <a:p>
            <a:r>
              <a:rPr lang="en-US" dirty="0"/>
              <a:t>Some Terminology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black">
          <a:xfrm>
            <a:off x="457200" y="1187824"/>
            <a:ext cx="8458200" cy="5305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SzPct val="125000"/>
              <a:buFont typeface="Times" pitchFamily="-112" charset="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-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SzPct val="65000"/>
              <a:buFont typeface="Times" pitchFamily="-112" charset="0"/>
              <a:buChar char="•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12" charset="2"/>
              <a:buChar char="n"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/>
              <a:t>Example: Oddball experiment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Separate ANOVAs for P3 amplitude and P3 latency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3 Factors: Group, Target/Standard, Electrode Site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Each ANOVA has 7 p values: 3 main effects, 3 two-way interactions, 1 three-way interaction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14 total p values (7 for amplitude + 7 for latency)</a:t>
            </a:r>
          </a:p>
          <a:p>
            <a:pPr>
              <a:lnSpc>
                <a:spcPct val="90000"/>
              </a:lnSpc>
            </a:pPr>
            <a:r>
              <a:rPr lang="en-US" dirty="0"/>
              <a:t>If null is true for all 14 effects, what is the probability that at least one p-value is &lt; .05?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Approximately 50%!!!</a:t>
            </a:r>
          </a:p>
          <a:p>
            <a:pPr>
              <a:lnSpc>
                <a:spcPct val="90000"/>
              </a:lnSpc>
            </a:pPr>
            <a:r>
              <a:rPr lang="en-US" dirty="0"/>
              <a:t>All else being equal, you should try to reduce the number of ANOVAs per experiment and the number of factors per ANOVA</a:t>
            </a:r>
          </a:p>
        </p:txBody>
      </p:sp>
    </p:spTree>
    <p:extLst>
      <p:ext uri="{BB962C8B-B14F-4D97-AF65-F5344CB8AC3E}">
        <p14:creationId xmlns:p14="http://schemas.microsoft.com/office/powerpoint/2010/main" val="127078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bldLvl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250" name="Line 2"/>
          <p:cNvSpPr>
            <a:spLocks noChangeShapeType="1"/>
          </p:cNvSpPr>
          <p:nvPr/>
        </p:nvSpPr>
        <p:spPr bwMode="auto">
          <a:xfrm rot="5400000">
            <a:off x="4572000" y="-3150865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241300" y="-14287"/>
            <a:ext cx="8648700" cy="807993"/>
          </a:xfrm>
        </p:spPr>
        <p:txBody>
          <a:bodyPr/>
          <a:lstStyle/>
          <a:p>
            <a:r>
              <a:rPr lang="en-US" dirty="0"/>
              <a:t>Rare Minus Frequent t Values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52" y="1035598"/>
            <a:ext cx="6688789" cy="5699567"/>
          </a:xfrm>
          <a:prstGeom prst="rect">
            <a:avLst/>
          </a:prstGeom>
        </p:spPr>
      </p:pic>
      <p:sp>
        <p:nvSpPr>
          <p:cNvPr id="8" name="Line 2"/>
          <p:cNvSpPr>
            <a:spLocks noChangeShapeType="1"/>
          </p:cNvSpPr>
          <p:nvPr/>
        </p:nvSpPr>
        <p:spPr bwMode="auto">
          <a:xfrm rot="5400000">
            <a:off x="3977464" y="-1727196"/>
            <a:ext cx="0" cy="5999659"/>
          </a:xfrm>
          <a:prstGeom prst="line">
            <a:avLst/>
          </a:prstGeom>
          <a:noFill/>
          <a:ln w="12700" cap="sq" cmpd="sng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2"/>
          <p:cNvSpPr>
            <a:spLocks noChangeShapeType="1"/>
          </p:cNvSpPr>
          <p:nvPr/>
        </p:nvSpPr>
        <p:spPr bwMode="auto">
          <a:xfrm rot="5400000">
            <a:off x="3977465" y="-1468977"/>
            <a:ext cx="0" cy="5999660"/>
          </a:xfrm>
          <a:prstGeom prst="line">
            <a:avLst/>
          </a:prstGeom>
          <a:noFill/>
          <a:ln w="12700" cap="sq" cmpd="sng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2"/>
          <p:cNvSpPr>
            <a:spLocks noChangeShapeType="1"/>
          </p:cNvSpPr>
          <p:nvPr/>
        </p:nvSpPr>
        <p:spPr bwMode="auto">
          <a:xfrm rot="5400000">
            <a:off x="3977464" y="-514169"/>
            <a:ext cx="0" cy="5999659"/>
          </a:xfrm>
          <a:prstGeom prst="line">
            <a:avLst/>
          </a:prstGeom>
          <a:noFill/>
          <a:ln w="12700" cap="sq" cmpd="sng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 rot="5400000">
            <a:off x="3977465" y="-255950"/>
            <a:ext cx="0" cy="5999660"/>
          </a:xfrm>
          <a:prstGeom prst="line">
            <a:avLst/>
          </a:prstGeom>
          <a:noFill/>
          <a:ln w="12700" cap="sq" cmpd="sng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2"/>
          <p:cNvSpPr>
            <a:spLocks noChangeShapeType="1"/>
          </p:cNvSpPr>
          <p:nvPr/>
        </p:nvSpPr>
        <p:spPr bwMode="auto">
          <a:xfrm rot="5400000">
            <a:off x="3977465" y="752905"/>
            <a:ext cx="0" cy="5999659"/>
          </a:xfrm>
          <a:prstGeom prst="line">
            <a:avLst/>
          </a:prstGeom>
          <a:noFill/>
          <a:ln w="12700" cap="sq" cmpd="sng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2"/>
          <p:cNvSpPr>
            <a:spLocks noChangeShapeType="1"/>
          </p:cNvSpPr>
          <p:nvPr/>
        </p:nvSpPr>
        <p:spPr bwMode="auto">
          <a:xfrm rot="5400000">
            <a:off x="3977466" y="1011124"/>
            <a:ext cx="0" cy="5999660"/>
          </a:xfrm>
          <a:prstGeom prst="line">
            <a:avLst/>
          </a:prstGeom>
          <a:noFill/>
          <a:ln w="12700" cap="sq" cmpd="sng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2"/>
          <p:cNvSpPr>
            <a:spLocks noChangeShapeType="1"/>
          </p:cNvSpPr>
          <p:nvPr/>
        </p:nvSpPr>
        <p:spPr bwMode="auto">
          <a:xfrm rot="5400000">
            <a:off x="3977465" y="1971939"/>
            <a:ext cx="0" cy="5999659"/>
          </a:xfrm>
          <a:prstGeom prst="line">
            <a:avLst/>
          </a:prstGeom>
          <a:noFill/>
          <a:ln w="12700" cap="sq" cmpd="sng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2"/>
          <p:cNvSpPr>
            <a:spLocks noChangeShapeType="1"/>
          </p:cNvSpPr>
          <p:nvPr/>
        </p:nvSpPr>
        <p:spPr bwMode="auto">
          <a:xfrm rot="5400000">
            <a:off x="3977466" y="2230158"/>
            <a:ext cx="0" cy="5999660"/>
          </a:xfrm>
          <a:prstGeom prst="line">
            <a:avLst/>
          </a:prstGeom>
          <a:noFill/>
          <a:ln w="12700" cap="sq" cmpd="sng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2"/>
          <p:cNvSpPr>
            <a:spLocks noChangeShapeType="1"/>
          </p:cNvSpPr>
          <p:nvPr/>
        </p:nvSpPr>
        <p:spPr bwMode="auto">
          <a:xfrm rot="5400000">
            <a:off x="3977465" y="3221075"/>
            <a:ext cx="0" cy="5999659"/>
          </a:xfrm>
          <a:prstGeom prst="line">
            <a:avLst/>
          </a:prstGeom>
          <a:noFill/>
          <a:ln w="12700" cap="sq" cmpd="sng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2"/>
          <p:cNvSpPr>
            <a:spLocks noChangeShapeType="1"/>
          </p:cNvSpPr>
          <p:nvPr/>
        </p:nvSpPr>
        <p:spPr bwMode="auto">
          <a:xfrm rot="5400000">
            <a:off x="3977466" y="3479294"/>
            <a:ext cx="0" cy="5999660"/>
          </a:xfrm>
          <a:prstGeom prst="line">
            <a:avLst/>
          </a:prstGeom>
          <a:noFill/>
          <a:ln w="12700" cap="sq" cmpd="sng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928013" y="1103357"/>
            <a:ext cx="1398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</a:rPr>
              <a:t>Uncorrected</a:t>
            </a:r>
          </a:p>
        </p:txBody>
      </p:sp>
    </p:spTree>
    <p:extLst>
      <p:ext uri="{BB962C8B-B14F-4D97-AF65-F5344CB8AC3E}">
        <p14:creationId xmlns:p14="http://schemas.microsoft.com/office/powerpoint/2010/main" val="21374666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250" name="Line 2"/>
          <p:cNvSpPr>
            <a:spLocks noChangeShapeType="1"/>
          </p:cNvSpPr>
          <p:nvPr/>
        </p:nvSpPr>
        <p:spPr bwMode="auto">
          <a:xfrm rot="5400000">
            <a:off x="4572000" y="-3150865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241300" y="-14287"/>
            <a:ext cx="8648700" cy="807993"/>
          </a:xfrm>
        </p:spPr>
        <p:txBody>
          <a:bodyPr/>
          <a:lstStyle/>
          <a:p>
            <a:r>
              <a:rPr lang="en-US" dirty="0"/>
              <a:t>Rare Minus Frequent t Values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52" y="1035598"/>
            <a:ext cx="6688789" cy="5699567"/>
          </a:xfrm>
          <a:prstGeom prst="rect">
            <a:avLst/>
          </a:prstGeom>
        </p:spPr>
      </p:pic>
      <p:sp>
        <p:nvSpPr>
          <p:cNvPr id="8" name="Line 2"/>
          <p:cNvSpPr>
            <a:spLocks noChangeShapeType="1"/>
          </p:cNvSpPr>
          <p:nvPr/>
        </p:nvSpPr>
        <p:spPr bwMode="auto">
          <a:xfrm rot="5400000">
            <a:off x="3977466" y="1674402"/>
            <a:ext cx="0" cy="5999659"/>
          </a:xfrm>
          <a:prstGeom prst="line">
            <a:avLst/>
          </a:prstGeom>
          <a:noFill/>
          <a:ln w="12700" cap="sq" cmpd="sng">
            <a:solidFill>
              <a:srgbClr val="660066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2"/>
          <p:cNvSpPr>
            <a:spLocks noChangeShapeType="1"/>
          </p:cNvSpPr>
          <p:nvPr/>
        </p:nvSpPr>
        <p:spPr bwMode="auto">
          <a:xfrm rot="5400000">
            <a:off x="3977465" y="-1468977"/>
            <a:ext cx="0" cy="5999660"/>
          </a:xfrm>
          <a:prstGeom prst="line">
            <a:avLst/>
          </a:prstGeom>
          <a:noFill/>
          <a:ln w="12700" cap="sq" cmpd="sng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2"/>
          <p:cNvSpPr>
            <a:spLocks noChangeShapeType="1"/>
          </p:cNvSpPr>
          <p:nvPr/>
        </p:nvSpPr>
        <p:spPr bwMode="auto">
          <a:xfrm rot="5400000">
            <a:off x="3977464" y="-514169"/>
            <a:ext cx="0" cy="5999659"/>
          </a:xfrm>
          <a:prstGeom prst="line">
            <a:avLst/>
          </a:prstGeom>
          <a:noFill/>
          <a:ln w="12700" cap="sq" cmpd="sng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 rot="5400000">
            <a:off x="3977465" y="-255950"/>
            <a:ext cx="0" cy="5999660"/>
          </a:xfrm>
          <a:prstGeom prst="line">
            <a:avLst/>
          </a:prstGeom>
          <a:noFill/>
          <a:ln w="12700" cap="sq" cmpd="sng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2"/>
          <p:cNvSpPr>
            <a:spLocks noChangeShapeType="1"/>
          </p:cNvSpPr>
          <p:nvPr/>
        </p:nvSpPr>
        <p:spPr bwMode="auto">
          <a:xfrm rot="5400000">
            <a:off x="3977465" y="752905"/>
            <a:ext cx="0" cy="5999659"/>
          </a:xfrm>
          <a:prstGeom prst="line">
            <a:avLst/>
          </a:prstGeom>
          <a:noFill/>
          <a:ln w="12700" cap="sq" cmpd="sng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2"/>
          <p:cNvSpPr>
            <a:spLocks noChangeShapeType="1"/>
          </p:cNvSpPr>
          <p:nvPr/>
        </p:nvSpPr>
        <p:spPr bwMode="auto">
          <a:xfrm rot="5400000">
            <a:off x="3977466" y="1011124"/>
            <a:ext cx="0" cy="5999660"/>
          </a:xfrm>
          <a:prstGeom prst="line">
            <a:avLst/>
          </a:prstGeom>
          <a:noFill/>
          <a:ln w="12700" cap="sq" cmpd="sng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2"/>
          <p:cNvSpPr>
            <a:spLocks noChangeShapeType="1"/>
          </p:cNvSpPr>
          <p:nvPr/>
        </p:nvSpPr>
        <p:spPr bwMode="auto">
          <a:xfrm rot="5400000">
            <a:off x="3977465" y="1971939"/>
            <a:ext cx="0" cy="5999659"/>
          </a:xfrm>
          <a:prstGeom prst="line">
            <a:avLst/>
          </a:prstGeom>
          <a:noFill/>
          <a:ln w="12700" cap="sq" cmpd="sng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2"/>
          <p:cNvSpPr>
            <a:spLocks noChangeShapeType="1"/>
          </p:cNvSpPr>
          <p:nvPr/>
        </p:nvSpPr>
        <p:spPr bwMode="auto">
          <a:xfrm rot="5400000">
            <a:off x="3977466" y="2230158"/>
            <a:ext cx="0" cy="5999660"/>
          </a:xfrm>
          <a:prstGeom prst="line">
            <a:avLst/>
          </a:prstGeom>
          <a:noFill/>
          <a:ln w="12700" cap="sq" cmpd="sng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2"/>
          <p:cNvSpPr>
            <a:spLocks noChangeShapeType="1"/>
          </p:cNvSpPr>
          <p:nvPr/>
        </p:nvSpPr>
        <p:spPr bwMode="auto">
          <a:xfrm rot="5400000">
            <a:off x="3977465" y="3221075"/>
            <a:ext cx="0" cy="5999659"/>
          </a:xfrm>
          <a:prstGeom prst="line">
            <a:avLst/>
          </a:prstGeom>
          <a:noFill/>
          <a:ln w="12700" cap="sq" cmpd="sng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2"/>
          <p:cNvSpPr>
            <a:spLocks noChangeShapeType="1"/>
          </p:cNvSpPr>
          <p:nvPr/>
        </p:nvSpPr>
        <p:spPr bwMode="auto">
          <a:xfrm rot="5400000">
            <a:off x="3977466" y="3479294"/>
            <a:ext cx="0" cy="5999660"/>
          </a:xfrm>
          <a:prstGeom prst="line">
            <a:avLst/>
          </a:prstGeom>
          <a:noFill/>
          <a:ln w="12700" cap="sq" cmpd="sng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928013" y="1103357"/>
            <a:ext cx="1398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</a:rPr>
              <a:t>Uncorrected</a:t>
            </a:r>
          </a:p>
        </p:txBody>
      </p:sp>
      <p:sp>
        <p:nvSpPr>
          <p:cNvPr id="19" name="Line 2"/>
          <p:cNvSpPr>
            <a:spLocks noChangeShapeType="1"/>
          </p:cNvSpPr>
          <p:nvPr/>
        </p:nvSpPr>
        <p:spPr bwMode="auto">
          <a:xfrm rot="5400000">
            <a:off x="3977466" y="2521023"/>
            <a:ext cx="0" cy="5999659"/>
          </a:xfrm>
          <a:prstGeom prst="line">
            <a:avLst/>
          </a:prstGeom>
          <a:noFill/>
          <a:ln w="12700" cap="sq" cmpd="sng">
            <a:solidFill>
              <a:srgbClr val="660066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2"/>
          <p:cNvSpPr>
            <a:spLocks noChangeShapeType="1"/>
          </p:cNvSpPr>
          <p:nvPr/>
        </p:nvSpPr>
        <p:spPr bwMode="auto">
          <a:xfrm rot="5400000">
            <a:off x="3977466" y="472505"/>
            <a:ext cx="0" cy="5999659"/>
          </a:xfrm>
          <a:prstGeom prst="line">
            <a:avLst/>
          </a:prstGeom>
          <a:noFill/>
          <a:ln w="12700" cap="sq" cmpd="sng">
            <a:solidFill>
              <a:srgbClr val="660066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2"/>
          <p:cNvSpPr>
            <a:spLocks noChangeShapeType="1"/>
          </p:cNvSpPr>
          <p:nvPr/>
        </p:nvSpPr>
        <p:spPr bwMode="auto">
          <a:xfrm rot="5400000">
            <a:off x="3977466" y="1319126"/>
            <a:ext cx="0" cy="5999659"/>
          </a:xfrm>
          <a:prstGeom prst="line">
            <a:avLst/>
          </a:prstGeom>
          <a:noFill/>
          <a:ln w="12700" cap="sq" cmpd="sng">
            <a:solidFill>
              <a:srgbClr val="660066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2"/>
          <p:cNvSpPr>
            <a:spLocks noChangeShapeType="1"/>
          </p:cNvSpPr>
          <p:nvPr/>
        </p:nvSpPr>
        <p:spPr bwMode="auto">
          <a:xfrm rot="5400000">
            <a:off x="3977466" y="-812542"/>
            <a:ext cx="0" cy="5999659"/>
          </a:xfrm>
          <a:prstGeom prst="line">
            <a:avLst/>
          </a:prstGeom>
          <a:noFill/>
          <a:ln w="12700" cap="sq" cmpd="sng">
            <a:solidFill>
              <a:srgbClr val="660066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2"/>
          <p:cNvSpPr>
            <a:spLocks noChangeShapeType="1"/>
          </p:cNvSpPr>
          <p:nvPr/>
        </p:nvSpPr>
        <p:spPr bwMode="auto">
          <a:xfrm rot="5400000">
            <a:off x="3977466" y="34079"/>
            <a:ext cx="0" cy="5999659"/>
          </a:xfrm>
          <a:prstGeom prst="line">
            <a:avLst/>
          </a:prstGeom>
          <a:noFill/>
          <a:ln w="12700" cap="sq" cmpd="sng">
            <a:solidFill>
              <a:srgbClr val="660066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2"/>
          <p:cNvSpPr>
            <a:spLocks noChangeShapeType="1"/>
          </p:cNvSpPr>
          <p:nvPr/>
        </p:nvSpPr>
        <p:spPr bwMode="auto">
          <a:xfrm rot="5400000">
            <a:off x="3977467" y="-2029557"/>
            <a:ext cx="0" cy="5999659"/>
          </a:xfrm>
          <a:prstGeom prst="line">
            <a:avLst/>
          </a:prstGeom>
          <a:noFill/>
          <a:ln w="12700" cap="sq" cmpd="sng">
            <a:solidFill>
              <a:srgbClr val="660066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2"/>
          <p:cNvSpPr>
            <a:spLocks noChangeShapeType="1"/>
          </p:cNvSpPr>
          <p:nvPr/>
        </p:nvSpPr>
        <p:spPr bwMode="auto">
          <a:xfrm rot="5400000">
            <a:off x="3977467" y="-1182936"/>
            <a:ext cx="0" cy="5999659"/>
          </a:xfrm>
          <a:prstGeom prst="line">
            <a:avLst/>
          </a:prstGeom>
          <a:noFill/>
          <a:ln w="12700" cap="sq" cmpd="sng">
            <a:solidFill>
              <a:srgbClr val="660066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ine 2"/>
          <p:cNvSpPr>
            <a:spLocks noChangeShapeType="1"/>
          </p:cNvSpPr>
          <p:nvPr/>
        </p:nvSpPr>
        <p:spPr bwMode="auto">
          <a:xfrm rot="5400000">
            <a:off x="3977466" y="2929215"/>
            <a:ext cx="0" cy="5999659"/>
          </a:xfrm>
          <a:prstGeom prst="line">
            <a:avLst/>
          </a:prstGeom>
          <a:noFill/>
          <a:ln w="12700" cap="sq" cmpd="sng">
            <a:solidFill>
              <a:srgbClr val="660066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2"/>
          <p:cNvSpPr>
            <a:spLocks noChangeShapeType="1"/>
          </p:cNvSpPr>
          <p:nvPr/>
        </p:nvSpPr>
        <p:spPr bwMode="auto">
          <a:xfrm rot="5400000">
            <a:off x="3977466" y="3775836"/>
            <a:ext cx="0" cy="5999659"/>
          </a:xfrm>
          <a:prstGeom prst="line">
            <a:avLst/>
          </a:prstGeom>
          <a:noFill/>
          <a:ln w="12700" cap="sq" cmpd="sng">
            <a:solidFill>
              <a:srgbClr val="660066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2"/>
          <p:cNvSpPr>
            <a:spLocks noChangeShapeType="1"/>
          </p:cNvSpPr>
          <p:nvPr/>
        </p:nvSpPr>
        <p:spPr bwMode="auto">
          <a:xfrm rot="5400000">
            <a:off x="3977465" y="-1733546"/>
            <a:ext cx="0" cy="5999660"/>
          </a:xfrm>
          <a:prstGeom prst="line">
            <a:avLst/>
          </a:prstGeom>
          <a:noFill/>
          <a:ln w="12700" cap="sq" cmpd="sng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928013" y="1647616"/>
            <a:ext cx="1208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660066"/>
                </a:solidFill>
              </a:rPr>
              <a:t>Bonferroni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928013" y="2078485"/>
            <a:ext cx="2158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Nothing is significant after correction except the very end of the P3 wave at C3, C4, and P3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28013" y="3824639"/>
            <a:ext cx="21583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However, we can be very confident that every single one of the significant points is real</a:t>
            </a:r>
          </a:p>
          <a:p>
            <a:endParaRPr lang="en-US" sz="1600" dirty="0"/>
          </a:p>
          <a:p>
            <a:r>
              <a:rPr lang="en-US" sz="1600" dirty="0"/>
              <a:t>Only 5% chance that even one of the significant effects is bogus</a:t>
            </a:r>
          </a:p>
        </p:txBody>
      </p:sp>
    </p:spTree>
    <p:extLst>
      <p:ext uri="{BB962C8B-B14F-4D97-AF65-F5344CB8AC3E}">
        <p14:creationId xmlns:p14="http://schemas.microsoft.com/office/powerpoint/2010/main" val="39328437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250" name="Line 2"/>
          <p:cNvSpPr>
            <a:spLocks noChangeShapeType="1"/>
          </p:cNvSpPr>
          <p:nvPr/>
        </p:nvSpPr>
        <p:spPr bwMode="auto">
          <a:xfrm rot="5400000">
            <a:off x="4572000" y="-3150865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241300" y="-14287"/>
            <a:ext cx="8648700" cy="807993"/>
          </a:xfrm>
        </p:spPr>
        <p:txBody>
          <a:bodyPr/>
          <a:lstStyle/>
          <a:p>
            <a:r>
              <a:rPr lang="en-US" dirty="0"/>
              <a:t>Rare Minus Frequent t Values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52" y="1035598"/>
            <a:ext cx="6688789" cy="5699567"/>
          </a:xfrm>
          <a:prstGeom prst="rect">
            <a:avLst/>
          </a:prstGeom>
        </p:spPr>
      </p:pic>
      <p:sp>
        <p:nvSpPr>
          <p:cNvPr id="8" name="Line 2"/>
          <p:cNvSpPr>
            <a:spLocks noChangeShapeType="1"/>
          </p:cNvSpPr>
          <p:nvPr/>
        </p:nvSpPr>
        <p:spPr bwMode="auto">
          <a:xfrm rot="5400000">
            <a:off x="3977466" y="1674402"/>
            <a:ext cx="0" cy="5999659"/>
          </a:xfrm>
          <a:prstGeom prst="line">
            <a:avLst/>
          </a:prstGeom>
          <a:noFill/>
          <a:ln w="12700" cap="sq" cmpd="sng">
            <a:solidFill>
              <a:srgbClr val="660066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2"/>
          <p:cNvSpPr>
            <a:spLocks noChangeShapeType="1"/>
          </p:cNvSpPr>
          <p:nvPr/>
        </p:nvSpPr>
        <p:spPr bwMode="auto">
          <a:xfrm rot="5400000">
            <a:off x="3977465" y="-1468977"/>
            <a:ext cx="0" cy="5999660"/>
          </a:xfrm>
          <a:prstGeom prst="line">
            <a:avLst/>
          </a:prstGeom>
          <a:noFill/>
          <a:ln w="12700" cap="sq" cmpd="sng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2"/>
          <p:cNvSpPr>
            <a:spLocks noChangeShapeType="1"/>
          </p:cNvSpPr>
          <p:nvPr/>
        </p:nvSpPr>
        <p:spPr bwMode="auto">
          <a:xfrm rot="5400000">
            <a:off x="3977464" y="-514169"/>
            <a:ext cx="0" cy="5999659"/>
          </a:xfrm>
          <a:prstGeom prst="line">
            <a:avLst/>
          </a:prstGeom>
          <a:noFill/>
          <a:ln w="12700" cap="sq" cmpd="sng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 rot="5400000">
            <a:off x="3977465" y="-255950"/>
            <a:ext cx="0" cy="5999660"/>
          </a:xfrm>
          <a:prstGeom prst="line">
            <a:avLst/>
          </a:prstGeom>
          <a:noFill/>
          <a:ln w="12700" cap="sq" cmpd="sng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2"/>
          <p:cNvSpPr>
            <a:spLocks noChangeShapeType="1"/>
          </p:cNvSpPr>
          <p:nvPr/>
        </p:nvSpPr>
        <p:spPr bwMode="auto">
          <a:xfrm rot="5400000">
            <a:off x="3977465" y="752905"/>
            <a:ext cx="0" cy="5999659"/>
          </a:xfrm>
          <a:prstGeom prst="line">
            <a:avLst/>
          </a:prstGeom>
          <a:noFill/>
          <a:ln w="12700" cap="sq" cmpd="sng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2"/>
          <p:cNvSpPr>
            <a:spLocks noChangeShapeType="1"/>
          </p:cNvSpPr>
          <p:nvPr/>
        </p:nvSpPr>
        <p:spPr bwMode="auto">
          <a:xfrm rot="5400000">
            <a:off x="3977466" y="1011124"/>
            <a:ext cx="0" cy="5999660"/>
          </a:xfrm>
          <a:prstGeom prst="line">
            <a:avLst/>
          </a:prstGeom>
          <a:noFill/>
          <a:ln w="12700" cap="sq" cmpd="sng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2"/>
          <p:cNvSpPr>
            <a:spLocks noChangeShapeType="1"/>
          </p:cNvSpPr>
          <p:nvPr/>
        </p:nvSpPr>
        <p:spPr bwMode="auto">
          <a:xfrm rot="5400000">
            <a:off x="3977465" y="1971939"/>
            <a:ext cx="0" cy="5999659"/>
          </a:xfrm>
          <a:prstGeom prst="line">
            <a:avLst/>
          </a:prstGeom>
          <a:noFill/>
          <a:ln w="12700" cap="sq" cmpd="sng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2"/>
          <p:cNvSpPr>
            <a:spLocks noChangeShapeType="1"/>
          </p:cNvSpPr>
          <p:nvPr/>
        </p:nvSpPr>
        <p:spPr bwMode="auto">
          <a:xfrm rot="5400000">
            <a:off x="3977466" y="2230158"/>
            <a:ext cx="0" cy="5999660"/>
          </a:xfrm>
          <a:prstGeom prst="line">
            <a:avLst/>
          </a:prstGeom>
          <a:noFill/>
          <a:ln w="12700" cap="sq" cmpd="sng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2"/>
          <p:cNvSpPr>
            <a:spLocks noChangeShapeType="1"/>
          </p:cNvSpPr>
          <p:nvPr/>
        </p:nvSpPr>
        <p:spPr bwMode="auto">
          <a:xfrm rot="5400000">
            <a:off x="3977465" y="3221075"/>
            <a:ext cx="0" cy="5999659"/>
          </a:xfrm>
          <a:prstGeom prst="line">
            <a:avLst/>
          </a:prstGeom>
          <a:noFill/>
          <a:ln w="12700" cap="sq" cmpd="sng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2"/>
          <p:cNvSpPr>
            <a:spLocks noChangeShapeType="1"/>
          </p:cNvSpPr>
          <p:nvPr/>
        </p:nvSpPr>
        <p:spPr bwMode="auto">
          <a:xfrm rot="5400000">
            <a:off x="3977466" y="3479294"/>
            <a:ext cx="0" cy="5999660"/>
          </a:xfrm>
          <a:prstGeom prst="line">
            <a:avLst/>
          </a:prstGeom>
          <a:noFill/>
          <a:ln w="12700" cap="sq" cmpd="sng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928013" y="1103357"/>
            <a:ext cx="1398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</a:rPr>
              <a:t>Uncorrected</a:t>
            </a:r>
          </a:p>
        </p:txBody>
      </p:sp>
      <p:sp>
        <p:nvSpPr>
          <p:cNvPr id="19" name="Line 2"/>
          <p:cNvSpPr>
            <a:spLocks noChangeShapeType="1"/>
          </p:cNvSpPr>
          <p:nvPr/>
        </p:nvSpPr>
        <p:spPr bwMode="auto">
          <a:xfrm rot="5400000">
            <a:off x="3977466" y="2521023"/>
            <a:ext cx="0" cy="5999659"/>
          </a:xfrm>
          <a:prstGeom prst="line">
            <a:avLst/>
          </a:prstGeom>
          <a:noFill/>
          <a:ln w="12700" cap="sq" cmpd="sng">
            <a:solidFill>
              <a:srgbClr val="660066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2"/>
          <p:cNvSpPr>
            <a:spLocks noChangeShapeType="1"/>
          </p:cNvSpPr>
          <p:nvPr/>
        </p:nvSpPr>
        <p:spPr bwMode="auto">
          <a:xfrm rot="5400000">
            <a:off x="3977466" y="616129"/>
            <a:ext cx="0" cy="5999659"/>
          </a:xfrm>
          <a:prstGeom prst="line">
            <a:avLst/>
          </a:prstGeom>
          <a:noFill/>
          <a:ln w="12700" cap="sq" cmpd="sng">
            <a:solidFill>
              <a:srgbClr val="3366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2"/>
          <p:cNvSpPr>
            <a:spLocks noChangeShapeType="1"/>
          </p:cNvSpPr>
          <p:nvPr/>
        </p:nvSpPr>
        <p:spPr bwMode="auto">
          <a:xfrm rot="5400000">
            <a:off x="3977466" y="1319126"/>
            <a:ext cx="0" cy="5999659"/>
          </a:xfrm>
          <a:prstGeom prst="line">
            <a:avLst/>
          </a:prstGeom>
          <a:noFill/>
          <a:ln w="12700" cap="sq" cmpd="sng">
            <a:solidFill>
              <a:srgbClr val="660066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2"/>
          <p:cNvSpPr>
            <a:spLocks noChangeShapeType="1"/>
          </p:cNvSpPr>
          <p:nvPr/>
        </p:nvSpPr>
        <p:spPr bwMode="auto">
          <a:xfrm rot="5400000">
            <a:off x="3977466" y="-812542"/>
            <a:ext cx="0" cy="5999659"/>
          </a:xfrm>
          <a:prstGeom prst="line">
            <a:avLst/>
          </a:prstGeom>
          <a:noFill/>
          <a:ln w="12700" cap="sq" cmpd="sng">
            <a:solidFill>
              <a:srgbClr val="660066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2"/>
          <p:cNvSpPr>
            <a:spLocks noChangeShapeType="1"/>
          </p:cNvSpPr>
          <p:nvPr/>
        </p:nvSpPr>
        <p:spPr bwMode="auto">
          <a:xfrm rot="5400000">
            <a:off x="3977466" y="34079"/>
            <a:ext cx="0" cy="5999659"/>
          </a:xfrm>
          <a:prstGeom prst="line">
            <a:avLst/>
          </a:prstGeom>
          <a:noFill/>
          <a:ln w="12700" cap="sq" cmpd="sng">
            <a:solidFill>
              <a:srgbClr val="660066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2"/>
          <p:cNvSpPr>
            <a:spLocks noChangeShapeType="1"/>
          </p:cNvSpPr>
          <p:nvPr/>
        </p:nvSpPr>
        <p:spPr bwMode="auto">
          <a:xfrm rot="5400000">
            <a:off x="3977467" y="-2029557"/>
            <a:ext cx="0" cy="5999659"/>
          </a:xfrm>
          <a:prstGeom prst="line">
            <a:avLst/>
          </a:prstGeom>
          <a:noFill/>
          <a:ln w="12700" cap="sq" cmpd="sng">
            <a:solidFill>
              <a:srgbClr val="660066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2"/>
          <p:cNvSpPr>
            <a:spLocks noChangeShapeType="1"/>
          </p:cNvSpPr>
          <p:nvPr/>
        </p:nvSpPr>
        <p:spPr bwMode="auto">
          <a:xfrm rot="5400000">
            <a:off x="3977467" y="-1182936"/>
            <a:ext cx="0" cy="5999659"/>
          </a:xfrm>
          <a:prstGeom prst="line">
            <a:avLst/>
          </a:prstGeom>
          <a:noFill/>
          <a:ln w="12700" cap="sq" cmpd="sng">
            <a:solidFill>
              <a:srgbClr val="660066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ine 2"/>
          <p:cNvSpPr>
            <a:spLocks noChangeShapeType="1"/>
          </p:cNvSpPr>
          <p:nvPr/>
        </p:nvSpPr>
        <p:spPr bwMode="auto">
          <a:xfrm rot="5400000">
            <a:off x="3977466" y="2929215"/>
            <a:ext cx="0" cy="5999659"/>
          </a:xfrm>
          <a:prstGeom prst="line">
            <a:avLst/>
          </a:prstGeom>
          <a:noFill/>
          <a:ln w="12700" cap="sq" cmpd="sng">
            <a:solidFill>
              <a:srgbClr val="660066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2"/>
          <p:cNvSpPr>
            <a:spLocks noChangeShapeType="1"/>
          </p:cNvSpPr>
          <p:nvPr/>
        </p:nvSpPr>
        <p:spPr bwMode="auto">
          <a:xfrm rot="5400000">
            <a:off x="3977466" y="3775836"/>
            <a:ext cx="0" cy="5999659"/>
          </a:xfrm>
          <a:prstGeom prst="line">
            <a:avLst/>
          </a:prstGeom>
          <a:noFill/>
          <a:ln w="12700" cap="sq" cmpd="sng">
            <a:solidFill>
              <a:srgbClr val="660066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2"/>
          <p:cNvSpPr>
            <a:spLocks noChangeShapeType="1"/>
          </p:cNvSpPr>
          <p:nvPr/>
        </p:nvSpPr>
        <p:spPr bwMode="auto">
          <a:xfrm rot="5400000">
            <a:off x="3977465" y="-1733546"/>
            <a:ext cx="0" cy="5999660"/>
          </a:xfrm>
          <a:prstGeom prst="line">
            <a:avLst/>
          </a:prstGeom>
          <a:noFill/>
          <a:ln w="12700" cap="sq" cmpd="sng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928013" y="1647616"/>
            <a:ext cx="1208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660066"/>
                </a:solidFill>
              </a:rPr>
              <a:t>Bonferroni</a:t>
            </a:r>
          </a:p>
        </p:txBody>
      </p:sp>
      <p:sp>
        <p:nvSpPr>
          <p:cNvPr id="30" name="Line 2"/>
          <p:cNvSpPr>
            <a:spLocks noChangeShapeType="1"/>
          </p:cNvSpPr>
          <p:nvPr/>
        </p:nvSpPr>
        <p:spPr bwMode="auto">
          <a:xfrm rot="5400000">
            <a:off x="3977466" y="1145268"/>
            <a:ext cx="0" cy="5999659"/>
          </a:xfrm>
          <a:prstGeom prst="line">
            <a:avLst/>
          </a:prstGeom>
          <a:noFill/>
          <a:ln w="12700" cap="sq" cmpd="sng">
            <a:solidFill>
              <a:srgbClr val="3366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2"/>
          <p:cNvSpPr>
            <a:spLocks noChangeShapeType="1"/>
          </p:cNvSpPr>
          <p:nvPr/>
        </p:nvSpPr>
        <p:spPr bwMode="auto">
          <a:xfrm rot="5400000">
            <a:off x="3969907" y="-653800"/>
            <a:ext cx="0" cy="5999659"/>
          </a:xfrm>
          <a:prstGeom prst="line">
            <a:avLst/>
          </a:prstGeom>
          <a:noFill/>
          <a:ln w="12700" cap="sq" cmpd="sng">
            <a:solidFill>
              <a:srgbClr val="3366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2"/>
          <p:cNvSpPr>
            <a:spLocks noChangeShapeType="1"/>
          </p:cNvSpPr>
          <p:nvPr/>
        </p:nvSpPr>
        <p:spPr bwMode="auto">
          <a:xfrm rot="5400000">
            <a:off x="3969907" y="-124661"/>
            <a:ext cx="0" cy="5999659"/>
          </a:xfrm>
          <a:prstGeom prst="line">
            <a:avLst/>
          </a:prstGeom>
          <a:noFill/>
          <a:ln w="12700" cap="sq" cmpd="sng">
            <a:solidFill>
              <a:srgbClr val="3366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2"/>
          <p:cNvSpPr>
            <a:spLocks noChangeShapeType="1"/>
          </p:cNvSpPr>
          <p:nvPr/>
        </p:nvSpPr>
        <p:spPr bwMode="auto">
          <a:xfrm rot="5400000">
            <a:off x="3969908" y="-1871088"/>
            <a:ext cx="0" cy="5999659"/>
          </a:xfrm>
          <a:prstGeom prst="line">
            <a:avLst/>
          </a:prstGeom>
          <a:noFill/>
          <a:ln w="12700" cap="sq" cmpd="sng">
            <a:solidFill>
              <a:srgbClr val="3366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2"/>
          <p:cNvSpPr>
            <a:spLocks noChangeShapeType="1"/>
          </p:cNvSpPr>
          <p:nvPr/>
        </p:nvSpPr>
        <p:spPr bwMode="auto">
          <a:xfrm rot="5400000">
            <a:off x="3969908" y="-1341949"/>
            <a:ext cx="0" cy="5999659"/>
          </a:xfrm>
          <a:prstGeom prst="line">
            <a:avLst/>
          </a:prstGeom>
          <a:noFill/>
          <a:ln w="12700" cap="sq" cmpd="sng">
            <a:solidFill>
              <a:srgbClr val="3366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2"/>
          <p:cNvSpPr>
            <a:spLocks noChangeShapeType="1"/>
          </p:cNvSpPr>
          <p:nvPr/>
        </p:nvSpPr>
        <p:spPr bwMode="auto">
          <a:xfrm rot="5400000">
            <a:off x="3969909" y="1832876"/>
            <a:ext cx="0" cy="5999659"/>
          </a:xfrm>
          <a:prstGeom prst="line">
            <a:avLst/>
          </a:prstGeom>
          <a:noFill/>
          <a:ln w="12700" cap="sq" cmpd="sng">
            <a:solidFill>
              <a:srgbClr val="3366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2"/>
          <p:cNvSpPr>
            <a:spLocks noChangeShapeType="1"/>
          </p:cNvSpPr>
          <p:nvPr/>
        </p:nvSpPr>
        <p:spPr bwMode="auto">
          <a:xfrm rot="5400000">
            <a:off x="3969909" y="2362015"/>
            <a:ext cx="0" cy="5999659"/>
          </a:xfrm>
          <a:prstGeom prst="line">
            <a:avLst/>
          </a:prstGeom>
          <a:noFill/>
          <a:ln w="12700" cap="sq" cmpd="sng">
            <a:solidFill>
              <a:srgbClr val="3366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2"/>
          <p:cNvSpPr>
            <a:spLocks noChangeShapeType="1"/>
          </p:cNvSpPr>
          <p:nvPr/>
        </p:nvSpPr>
        <p:spPr bwMode="auto">
          <a:xfrm rot="5400000">
            <a:off x="3969909" y="3087689"/>
            <a:ext cx="0" cy="5999659"/>
          </a:xfrm>
          <a:prstGeom prst="line">
            <a:avLst/>
          </a:prstGeom>
          <a:noFill/>
          <a:ln w="12700" cap="sq" cmpd="sng">
            <a:solidFill>
              <a:srgbClr val="3366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2"/>
          <p:cNvSpPr>
            <a:spLocks noChangeShapeType="1"/>
          </p:cNvSpPr>
          <p:nvPr/>
        </p:nvSpPr>
        <p:spPr bwMode="auto">
          <a:xfrm rot="5400000">
            <a:off x="3969909" y="3616828"/>
            <a:ext cx="0" cy="5999659"/>
          </a:xfrm>
          <a:prstGeom prst="line">
            <a:avLst/>
          </a:prstGeom>
          <a:noFill/>
          <a:ln w="12700" cap="sq" cmpd="sng">
            <a:solidFill>
              <a:srgbClr val="3366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928012" y="2176753"/>
            <a:ext cx="22159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</a:rPr>
              <a:t>False Discovery</a:t>
            </a:r>
          </a:p>
          <a:p>
            <a:r>
              <a:rPr lang="en-US" sz="1600" dirty="0">
                <a:solidFill>
                  <a:srgbClr val="3366FF"/>
                </a:solidFill>
              </a:rPr>
              <a:t>Rate (B&amp;Y) after downsampling to 125 Hz and limiting analysis period to 200-600 ms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928013" y="4020054"/>
            <a:ext cx="2158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Many more points are significant with FDR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928013" y="5043240"/>
            <a:ext cx="21583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We would expect that only 5% of the significant points are bogus</a:t>
            </a:r>
          </a:p>
        </p:txBody>
      </p:sp>
    </p:spTree>
    <p:extLst>
      <p:ext uri="{BB962C8B-B14F-4D97-AF65-F5344CB8AC3E}">
        <p14:creationId xmlns:p14="http://schemas.microsoft.com/office/powerpoint/2010/main" val="25672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250" name="Line 2"/>
          <p:cNvSpPr>
            <a:spLocks noChangeShapeType="1"/>
          </p:cNvSpPr>
          <p:nvPr/>
        </p:nvSpPr>
        <p:spPr bwMode="auto">
          <a:xfrm rot="5400000">
            <a:off x="4572000" y="-3150865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241300" y="-14287"/>
            <a:ext cx="8648700" cy="807993"/>
          </a:xfrm>
        </p:spPr>
        <p:txBody>
          <a:bodyPr/>
          <a:lstStyle/>
          <a:p>
            <a:r>
              <a:rPr lang="en-US" dirty="0"/>
              <a:t>Looking for Clusters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28013" y="1080680"/>
            <a:ext cx="1398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</a:rPr>
              <a:t>Uncorrected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928013" y="1812795"/>
            <a:ext cx="21583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Find all clusters of points that are significant at p &lt; .05 uncorrected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20" y="1012059"/>
            <a:ext cx="6751992" cy="5798012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928013" y="3128080"/>
            <a:ext cx="21583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Cluster is 2 or more adjacent time points or electrode sites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928013" y="4337538"/>
            <a:ext cx="2158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“Cluster mass” is the sum of the t values in a cluster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928013" y="5358018"/>
            <a:ext cx="21583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How big must a cluster mass be to be considered significant?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269" y="5578253"/>
            <a:ext cx="165100" cy="368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58504" y="5603403"/>
            <a:ext cx="1221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Cluster #1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528083" y="416227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063125" y="5611503"/>
            <a:ext cx="1221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Cluster #2</a:t>
            </a:r>
          </a:p>
        </p:txBody>
      </p:sp>
      <p:pic>
        <p:nvPicPr>
          <p:cNvPr id="1333248" name="Picture 13332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0890" y="5603403"/>
            <a:ext cx="1651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01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378" name="Line 2"/>
          <p:cNvSpPr>
            <a:spLocks noChangeShapeType="1"/>
          </p:cNvSpPr>
          <p:nvPr/>
        </p:nvSpPr>
        <p:spPr bwMode="auto">
          <a:xfrm rot="5400000">
            <a:off x="4572000" y="-295910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337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dirty="0"/>
              <a:t>The World’s Best Statistic</a:t>
            </a:r>
          </a:p>
        </p:txBody>
      </p:sp>
      <p:sp>
        <p:nvSpPr>
          <p:cNvPr id="12533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270000"/>
            <a:ext cx="84582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Replication is the best statistic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The .05 threshold is arbitrary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What would happen if we decided the threshold should be .06?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We regularly violate the assumptions of statistical tests, so the computed </a:t>
            </a:r>
            <a:r>
              <a:rPr lang="en-US" dirty="0" err="1"/>
              <a:t>p</a:t>
            </a:r>
            <a:r>
              <a:rPr lang="en-US" dirty="0"/>
              <a:t>-values are not correct estimates of probability of a Type I error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The real question is whether the effects are real or noise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If they are real (and large enough), they will be replicable</a:t>
            </a:r>
          </a:p>
          <a:p>
            <a:pPr>
              <a:lnSpc>
                <a:spcPct val="90000"/>
              </a:lnSpc>
            </a:pPr>
            <a:r>
              <a:rPr lang="en-US" dirty="0"/>
              <a:t>General advice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Collect clean data with big effects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Use a simple and straightforward statistical approach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Run follow-up experiments that contain replications</a:t>
            </a:r>
          </a:p>
          <a:p>
            <a:pPr lvl="1">
              <a:lnSpc>
                <a:spcPct val="90000"/>
              </a:lnSpc>
              <a:buNone/>
            </a:pPr>
            <a:r>
              <a:rPr lang="en-US" dirty="0"/>
              <a:t>	or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Find a really good statistician who can do the most appropriate statistical tests</a:t>
            </a:r>
          </a:p>
        </p:txBody>
      </p:sp>
    </p:spTree>
    <p:extLst>
      <p:ext uri="{BB962C8B-B14F-4D97-AF65-F5344CB8AC3E}">
        <p14:creationId xmlns:p14="http://schemas.microsoft.com/office/powerpoint/2010/main" val="86252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3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3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3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3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3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3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338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37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Context of Discovery vs. Context of Justification</a:t>
            </a:r>
          </a:p>
        </p:txBody>
      </p:sp>
      <p:sp>
        <p:nvSpPr>
          <p:cNvPr id="12533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4582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New discoveries often come from looking at data, not from testing a priori hypotheses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Example: Discovery of N2pc, CDA, ERN, N400</a:t>
            </a:r>
          </a:p>
          <a:p>
            <a:pPr>
              <a:lnSpc>
                <a:spcPct val="90000"/>
              </a:lnSpc>
            </a:pPr>
            <a:r>
              <a:rPr lang="en-US" dirty="0"/>
              <a:t>Early in the research process, you need to look at your data in a million different ways, computing hundreds or thousands of p values with no correction for multiple comparisons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You can advance your career in the short run by publishing the significant results as if they were predicted by a cool theory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But long-term success arises when other people build on your results, which won’t happen if they are bogus</a:t>
            </a:r>
          </a:p>
          <a:p>
            <a:pPr>
              <a:lnSpc>
                <a:spcPct val="90000"/>
              </a:lnSpc>
            </a:pPr>
            <a:r>
              <a:rPr lang="en-US" dirty="0"/>
              <a:t>Once you believe you’ve found something, run follow-up experiments to demonstrate (to yourself and the world) that your findings are reliable</a:t>
            </a:r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 rot="5400000">
            <a:off x="4572000" y="-266700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4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3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3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3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3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3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3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3380" grpId="0" build="p" bldLvl="2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666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566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Standard Approach</a:t>
            </a:r>
          </a:p>
        </p:txBody>
      </p:sp>
      <p:sp>
        <p:nvSpPr>
          <p:cNvPr id="12656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322387"/>
            <a:ext cx="8458200" cy="459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First, collapse across irrelevant factors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If target and standard are counterbalanced, collapse to avoid physical stimulus differences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This reduces number of ANOVA factors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Fewer p values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Fewer spurious interactions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Smaller </a:t>
            </a:r>
            <a:r>
              <a:rPr lang="en-US" dirty="0" err="1"/>
              <a:t>experimentwise</a:t>
            </a:r>
            <a:r>
              <a:rPr lang="en-US" dirty="0"/>
              <a:t> error</a:t>
            </a:r>
          </a:p>
          <a:p>
            <a:pPr>
              <a:lnSpc>
                <a:spcPct val="90000"/>
              </a:lnSpc>
            </a:pPr>
            <a:r>
              <a:rPr lang="en-US" dirty="0"/>
              <a:t>Measure amplitude and/or latency from each subject in each remaining condition</a:t>
            </a:r>
          </a:p>
          <a:p>
            <a:pPr>
              <a:lnSpc>
                <a:spcPct val="90000"/>
              </a:lnSpc>
            </a:pPr>
            <a:r>
              <a:rPr lang="en-US" dirty="0"/>
              <a:t>Do separate ANOVAs for amplitude and latency of each key component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When possible, have a single ANOVA as your primary analysis to reduce experimentwise error</a:t>
            </a:r>
          </a:p>
        </p:txBody>
      </p:sp>
    </p:spTree>
    <p:extLst>
      <p:ext uri="{BB962C8B-B14F-4D97-AF65-F5344CB8AC3E}">
        <p14:creationId xmlns:p14="http://schemas.microsoft.com/office/powerpoint/2010/main" val="202611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6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6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6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6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6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6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6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6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566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714" name="Line 2"/>
          <p:cNvSpPr>
            <a:spLocks noChangeShapeType="1"/>
          </p:cNvSpPr>
          <p:nvPr/>
        </p:nvSpPr>
        <p:spPr bwMode="auto">
          <a:xfrm rot="5400000">
            <a:off x="4572000" y="-292100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77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3813"/>
            <a:ext cx="8229600" cy="1143000"/>
          </a:xfrm>
        </p:spPr>
        <p:txBody>
          <a:bodyPr/>
          <a:lstStyle/>
          <a:p>
            <a:r>
              <a:rPr lang="en-US"/>
              <a:t>Standard Approach</a:t>
            </a:r>
          </a:p>
        </p:txBody>
      </p:sp>
      <p:sp>
        <p:nvSpPr>
          <p:cNvPr id="12677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346200"/>
            <a:ext cx="8458200" cy="4978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Use electrodes at which component is present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Otherwise your effect may get swamped by noise at other electrodes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Interaction with electrode site has low power</a:t>
            </a:r>
          </a:p>
          <a:p>
            <a:pPr>
              <a:lnSpc>
                <a:spcPct val="90000"/>
              </a:lnSpc>
            </a:pPr>
            <a:r>
              <a:rPr lang="en-US" dirty="0"/>
              <a:t>Electrode site is usually two factors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Anterior-posterior and Left-middle-right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But this increases # of factors</a:t>
            </a:r>
          </a:p>
          <a:p>
            <a:pPr>
              <a:lnSpc>
                <a:spcPct val="90000"/>
              </a:lnSpc>
            </a:pPr>
            <a:r>
              <a:rPr lang="en-US" dirty="0"/>
              <a:t>Use clusters if you have lots of electrodes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Averaging across electrodes may reduce measurement error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Average waveforms across sites first, then measure amplitudes/latencies (for nonlinear measures, </a:t>
            </a:r>
            <a:r>
              <a:rPr lang="en-US"/>
              <a:t>like peaks)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May use a single cluster to minimize # of factors</a:t>
            </a:r>
          </a:p>
        </p:txBody>
      </p:sp>
    </p:spTree>
    <p:extLst>
      <p:ext uri="{BB962C8B-B14F-4D97-AF65-F5344CB8AC3E}">
        <p14:creationId xmlns:p14="http://schemas.microsoft.com/office/powerpoint/2010/main" val="139058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77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77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77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77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77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77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77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7716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02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24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Electrode Interactions</a:t>
            </a:r>
          </a:p>
        </p:txBody>
      </p:sp>
      <p:sp>
        <p:nvSpPr>
          <p:cNvPr id="13824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322387"/>
            <a:ext cx="8686800" cy="11811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Amplitudes are multiplicative across electrodes</a:t>
            </a:r>
          </a:p>
          <a:p>
            <a:pPr lvl="1">
              <a:lnSpc>
                <a:spcPct val="90000"/>
              </a:lnSpc>
            </a:pPr>
            <a:r>
              <a:rPr lang="en-US"/>
              <a:t>Fz amplitude might go from 1.0 µV to 1.5 µV, and Pz amplitude might go from 2 µV to 3 µV</a:t>
            </a:r>
          </a:p>
        </p:txBody>
      </p:sp>
      <p:sp>
        <p:nvSpPr>
          <p:cNvPr id="1382405" name="Rectangle 5"/>
          <p:cNvSpPr>
            <a:spLocks noChangeArrowheads="1"/>
          </p:cNvSpPr>
          <p:nvPr/>
        </p:nvSpPr>
        <p:spPr bwMode="black">
          <a:xfrm>
            <a:off x="457200" y="5715000"/>
            <a:ext cx="86868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SzPct val="125000"/>
              <a:buFont typeface="Times" pitchFamily="-108" charset="0"/>
              <a:buChar char="•"/>
            </a:pPr>
            <a:r>
              <a:rPr lang="en-US" sz="2400">
                <a:effectLst>
                  <a:outerShdw blurRad="38100" dist="38100" dir="2700000" algn="tl">
                    <a:srgbClr val="DDDDDD"/>
                  </a:outerShdw>
                </a:effectLst>
              </a:rPr>
              <a:t>This produces a condition x electrode site interaction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-"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08" charset="-128"/>
              </a:rPr>
              <a:t>Even without a change in neural generators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279775" y="5284787"/>
            <a:ext cx="1216025" cy="152400"/>
            <a:chOff x="2066" y="3528"/>
            <a:chExt cx="766" cy="96"/>
          </a:xfrm>
        </p:grpSpPr>
        <p:sp>
          <p:nvSpPr>
            <p:cNvPr id="1382407" name="Line 7"/>
            <p:cNvSpPr>
              <a:spLocks noChangeShapeType="1"/>
            </p:cNvSpPr>
            <p:nvPr/>
          </p:nvSpPr>
          <p:spPr bwMode="auto">
            <a:xfrm>
              <a:off x="2066" y="3576"/>
              <a:ext cx="766" cy="0"/>
            </a:xfrm>
            <a:prstGeom prst="line">
              <a:avLst/>
            </a:prstGeom>
            <a:noFill/>
            <a:ln w="28575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2408" name="Line 8"/>
            <p:cNvSpPr>
              <a:spLocks noChangeShapeType="1"/>
            </p:cNvSpPr>
            <p:nvPr/>
          </p:nvSpPr>
          <p:spPr bwMode="auto">
            <a:xfrm>
              <a:off x="2832" y="3528"/>
              <a:ext cx="0" cy="96"/>
            </a:xfrm>
            <a:prstGeom prst="line">
              <a:avLst/>
            </a:prstGeom>
            <a:noFill/>
            <a:ln w="28575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2409" name="Line 9"/>
            <p:cNvSpPr>
              <a:spLocks noChangeShapeType="1"/>
            </p:cNvSpPr>
            <p:nvPr/>
          </p:nvSpPr>
          <p:spPr bwMode="auto">
            <a:xfrm>
              <a:off x="2066" y="3528"/>
              <a:ext cx="0" cy="96"/>
            </a:xfrm>
            <a:prstGeom prst="line">
              <a:avLst/>
            </a:prstGeom>
            <a:noFill/>
            <a:ln w="28575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82410" name="Text Box 10"/>
          <p:cNvSpPr txBox="1">
            <a:spLocks noChangeArrowheads="1"/>
          </p:cNvSpPr>
          <p:nvPr/>
        </p:nvSpPr>
        <p:spPr bwMode="auto">
          <a:xfrm>
            <a:off x="1822450" y="5176837"/>
            <a:ext cx="1458913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solidFill>
                  <a:srgbClr val="FF0000"/>
                </a:solidFill>
              </a:rPr>
              <a:t>Multiplicative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279775" y="5513387"/>
            <a:ext cx="2435225" cy="138113"/>
            <a:chOff x="2066" y="3528"/>
            <a:chExt cx="766" cy="96"/>
          </a:xfrm>
        </p:grpSpPr>
        <p:sp>
          <p:nvSpPr>
            <p:cNvPr id="1382413" name="Line 13"/>
            <p:cNvSpPr>
              <a:spLocks noChangeShapeType="1"/>
            </p:cNvSpPr>
            <p:nvPr/>
          </p:nvSpPr>
          <p:spPr bwMode="auto">
            <a:xfrm>
              <a:off x="2066" y="3576"/>
              <a:ext cx="766" cy="0"/>
            </a:xfrm>
            <a:prstGeom prst="line">
              <a:avLst/>
            </a:prstGeom>
            <a:noFill/>
            <a:ln w="28575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2414" name="Line 14"/>
            <p:cNvSpPr>
              <a:spLocks noChangeShapeType="1"/>
            </p:cNvSpPr>
            <p:nvPr/>
          </p:nvSpPr>
          <p:spPr bwMode="auto">
            <a:xfrm>
              <a:off x="2832" y="3528"/>
              <a:ext cx="0" cy="96"/>
            </a:xfrm>
            <a:prstGeom prst="line">
              <a:avLst/>
            </a:prstGeom>
            <a:noFill/>
            <a:ln w="28575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2415" name="Line 15"/>
            <p:cNvSpPr>
              <a:spLocks noChangeShapeType="1"/>
            </p:cNvSpPr>
            <p:nvPr/>
          </p:nvSpPr>
          <p:spPr bwMode="auto">
            <a:xfrm>
              <a:off x="2066" y="3528"/>
              <a:ext cx="0" cy="96"/>
            </a:xfrm>
            <a:prstGeom prst="line">
              <a:avLst/>
            </a:prstGeom>
            <a:noFill/>
            <a:ln w="28575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82416" name="Text Box 16"/>
          <p:cNvSpPr txBox="1">
            <a:spLocks noChangeArrowheads="1"/>
          </p:cNvSpPr>
          <p:nvPr/>
        </p:nvSpPr>
        <p:spPr bwMode="auto">
          <a:xfrm>
            <a:off x="2289175" y="5437187"/>
            <a:ext cx="993775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solidFill>
                  <a:srgbClr val="FF0000"/>
                </a:solidFill>
              </a:rPr>
              <a:t>Additive</a:t>
            </a:r>
          </a:p>
        </p:txBody>
      </p:sp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2405363965"/>
              </p:ext>
            </p:extLst>
          </p:nvPr>
        </p:nvGraphicFramePr>
        <p:xfrm>
          <a:off x="2289175" y="254158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5803349"/>
      </p:ext>
    </p:extLst>
  </p:cSld>
  <p:clrMapOvr>
    <a:masterClrMapping/>
  </p:clrMapOvr>
</p:sld>
</file>

<file path=ppt/theme/theme1.xml><?xml version="1.0" encoding="utf-8"?>
<a:theme xmlns:a="http://schemas.openxmlformats.org/drawingml/2006/main" name="Balance">
  <a:themeElements>
    <a:clrScheme name="Balance 10">
      <a:dk1>
        <a:srgbClr val="000000"/>
      </a:dk1>
      <a:lt1>
        <a:srgbClr val="FFFFFF"/>
      </a:lt1>
      <a:dk2>
        <a:srgbClr val="000000"/>
      </a:dk2>
      <a:lt2>
        <a:srgbClr val="B8B8B8"/>
      </a:lt2>
      <a:accent1>
        <a:srgbClr val="E5E5FF"/>
      </a:accent1>
      <a:accent2>
        <a:srgbClr val="79CD6B"/>
      </a:accent2>
      <a:accent3>
        <a:srgbClr val="FFFFFF"/>
      </a:accent3>
      <a:accent4>
        <a:srgbClr val="000000"/>
      </a:accent4>
      <a:accent5>
        <a:srgbClr val="F0F0FF"/>
      </a:accent5>
      <a:accent6>
        <a:srgbClr val="6DBA60"/>
      </a:accent6>
      <a:hlink>
        <a:srgbClr val="4477DE"/>
      </a:hlink>
      <a:folHlink>
        <a:srgbClr val="65498F"/>
      </a:folHlink>
    </a:clrScheme>
    <a:fontScheme name="Balance">
      <a:majorFont>
        <a:latin typeface="Geneva"/>
        <a:ea typeface=""/>
        <a:cs typeface=""/>
      </a:majorFont>
      <a:minorFont>
        <a:latin typeface="Gene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2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3C28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AFACAA"/>
        </a:accent5>
        <a:accent6>
          <a:srgbClr val="737300"/>
        </a:accent6>
        <a:hlink>
          <a:srgbClr val="FF9900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000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AFAA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00403E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AAFAF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10">
        <a:dk1>
          <a:srgbClr val="000000"/>
        </a:dk1>
        <a:lt1>
          <a:srgbClr val="FFFFFF"/>
        </a:lt1>
        <a:dk2>
          <a:srgbClr val="000000"/>
        </a:dk2>
        <a:lt2>
          <a:srgbClr val="B8B8B8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22450</TotalTime>
  <Words>4970</Words>
  <Application>Microsoft Macintosh PowerPoint</Application>
  <PresentationFormat>On-screen Show (4:3)</PresentationFormat>
  <Paragraphs>458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ＭＳ Ｐゴシック</vt:lpstr>
      <vt:lpstr>Arial</vt:lpstr>
      <vt:lpstr>Geneva</vt:lpstr>
      <vt:lpstr>Times</vt:lpstr>
      <vt:lpstr>Times New Roman</vt:lpstr>
      <vt:lpstr>Wingdings</vt:lpstr>
      <vt:lpstr>Balance</vt:lpstr>
      <vt:lpstr>The ERP Boot Camp</vt:lpstr>
      <vt:lpstr>Lecture Overview</vt:lpstr>
      <vt:lpstr>Some Terminology</vt:lpstr>
      <vt:lpstr>Some Terminology</vt:lpstr>
      <vt:lpstr>The World’s Best Statistic</vt:lpstr>
      <vt:lpstr>Context of Discovery vs. Context of Justification</vt:lpstr>
      <vt:lpstr>Standard Approach</vt:lpstr>
      <vt:lpstr>Standard Approach</vt:lpstr>
      <vt:lpstr>Electrode Interactions</vt:lpstr>
      <vt:lpstr>Electrode Interactions</vt:lpstr>
      <vt:lpstr>Electrode Interactions</vt:lpstr>
      <vt:lpstr>Heterogeneity of Covariance</vt:lpstr>
      <vt:lpstr>Heterogeneity of Covariance</vt:lpstr>
      <vt:lpstr>Heterogeneity of Covariance</vt:lpstr>
      <vt:lpstr>Jackknife Approach</vt:lpstr>
      <vt:lpstr>Jackknife Approach</vt:lpstr>
      <vt:lpstr>Jackknife Approach</vt:lpstr>
      <vt:lpstr>Jackknife Approach</vt:lpstr>
      <vt:lpstr>Jackknife Approach</vt:lpstr>
      <vt:lpstr>Jackknife Approach</vt:lpstr>
      <vt:lpstr>Problem of Multiple Comparisons</vt:lpstr>
      <vt:lpstr>PowerPoint Presentation</vt:lpstr>
      <vt:lpstr>PowerPoint Presentation</vt:lpstr>
      <vt:lpstr>Multiple Implicit Comparisons</vt:lpstr>
      <vt:lpstr>An Example</vt:lpstr>
      <vt:lpstr>Simulated Standards &amp; Targets</vt:lpstr>
      <vt:lpstr>Simulated Standards &amp; Targets</vt:lpstr>
      <vt:lpstr>Hints for Detecting Bogus Effects</vt:lpstr>
      <vt:lpstr>Choosing Time Windows</vt:lpstr>
      <vt:lpstr>Signed Area</vt:lpstr>
      <vt:lpstr>The Permutation Approach</vt:lpstr>
      <vt:lpstr>Choosing Time Windows</vt:lpstr>
      <vt:lpstr>Example: Consecutive Time windows for N2ac</vt:lpstr>
      <vt:lpstr>Example: Consecutive Time windows for N2ac</vt:lpstr>
      <vt:lpstr>Choosing Time Windows</vt:lpstr>
      <vt:lpstr>Choosing Electrode Sites</vt:lpstr>
      <vt:lpstr>The Mass Univariate Approach</vt:lpstr>
      <vt:lpstr>Example Experiment</vt:lpstr>
      <vt:lpstr>Rare Minus Frequent t Values</vt:lpstr>
      <vt:lpstr>Rare Minus Frequent t Values</vt:lpstr>
      <vt:lpstr>Rare Minus Frequent t Values</vt:lpstr>
      <vt:lpstr>Rare Minus Frequent t Values</vt:lpstr>
      <vt:lpstr>Looking for Clusters</vt:lpstr>
    </vt:vector>
  </TitlesOfParts>
  <Company>University of Iowa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ERP Boot Camp Lecture #9</dc:title>
  <cp:lastModifiedBy>Steven J Luck</cp:lastModifiedBy>
  <cp:revision>702</cp:revision>
  <cp:lastPrinted>2011-06-20T21:04:30Z</cp:lastPrinted>
  <dcterms:created xsi:type="dcterms:W3CDTF">2011-11-10T20:03:11Z</dcterms:created>
  <dcterms:modified xsi:type="dcterms:W3CDTF">2018-04-06T03:49:29Z</dcterms:modified>
</cp:coreProperties>
</file>