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30"/>
  </p:notesMasterIdLst>
  <p:handoutMasterIdLst>
    <p:handoutMasterId r:id="rId31"/>
  </p:handoutMasterIdLst>
  <p:sldIdLst>
    <p:sldId id="256" r:id="rId2"/>
    <p:sldId id="530" r:id="rId3"/>
    <p:sldId id="532" r:id="rId4"/>
    <p:sldId id="647" r:id="rId5"/>
    <p:sldId id="599" r:id="rId6"/>
    <p:sldId id="639" r:id="rId7"/>
    <p:sldId id="640" r:id="rId8"/>
    <p:sldId id="537" r:id="rId9"/>
    <p:sldId id="648" r:id="rId10"/>
    <p:sldId id="538" r:id="rId11"/>
    <p:sldId id="590" r:id="rId12"/>
    <p:sldId id="539" r:id="rId13"/>
    <p:sldId id="630" r:id="rId14"/>
    <p:sldId id="641" r:id="rId15"/>
    <p:sldId id="642" r:id="rId16"/>
    <p:sldId id="643" r:id="rId17"/>
    <p:sldId id="644" r:id="rId18"/>
    <p:sldId id="543" r:id="rId19"/>
    <p:sldId id="601" r:id="rId20"/>
    <p:sldId id="604" r:id="rId21"/>
    <p:sldId id="607" r:id="rId22"/>
    <p:sldId id="553" r:id="rId23"/>
    <p:sldId id="625" r:id="rId24"/>
    <p:sldId id="626" r:id="rId25"/>
    <p:sldId id="623" r:id="rId26"/>
    <p:sldId id="588" r:id="rId27"/>
    <p:sldId id="589" r:id="rId28"/>
    <p:sldId id="600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B4B4B4"/>
    <a:srgbClr val="DCDCDC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6" autoAdjust="0"/>
    <p:restoredTop sz="86943" autoAdjust="0"/>
  </p:normalViewPr>
  <p:slideViewPr>
    <p:cSldViewPr snapToGrid="0" snapToObjects="1">
      <p:cViewPr varScale="1">
        <p:scale>
          <a:sx n="114" d="100"/>
          <a:sy n="114" d="100"/>
        </p:scale>
        <p:origin x="-120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Convolution%20Dem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Convolution%20Dem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55555555555555"/>
          <c:y val="0.0127704303952297"/>
          <c:w val="0.928419045582058"/>
          <c:h val="0.9242731591415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 w="25400">
              <a:solidFill>
                <a:schemeClr val="tx2"/>
              </a:solidFill>
              <a:prstDash val="solid"/>
            </a:ln>
          </c:spPr>
          <c:invertIfNegative val="0"/>
          <c:cat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cat>
          <c:val>
            <c:numRef>
              <c:f>'P3 Jitter'!$D$3:$D$51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0.07</c:v>
                </c:pt>
                <c:pt idx="21">
                  <c:v>0.0</c:v>
                </c:pt>
                <c:pt idx="22">
                  <c:v>0.17</c:v>
                </c:pt>
                <c:pt idx="23">
                  <c:v>0.0</c:v>
                </c:pt>
                <c:pt idx="24">
                  <c:v>0.25</c:v>
                </c:pt>
                <c:pt idx="25">
                  <c:v>0.0</c:v>
                </c:pt>
                <c:pt idx="26">
                  <c:v>0.2</c:v>
                </c:pt>
                <c:pt idx="27">
                  <c:v>0.0</c:v>
                </c:pt>
                <c:pt idx="28">
                  <c:v>0.14</c:v>
                </c:pt>
                <c:pt idx="29">
                  <c:v>0.0</c:v>
                </c:pt>
                <c:pt idx="30">
                  <c:v>0.098</c:v>
                </c:pt>
                <c:pt idx="31">
                  <c:v>0.0</c:v>
                </c:pt>
                <c:pt idx="32">
                  <c:v>0.0686</c:v>
                </c:pt>
                <c:pt idx="33">
                  <c:v>0.0</c:v>
                </c:pt>
                <c:pt idx="34">
                  <c:v>0.04802</c:v>
                </c:pt>
                <c:pt idx="35">
                  <c:v>0.0</c:v>
                </c:pt>
                <c:pt idx="36">
                  <c:v>0.033614</c:v>
                </c:pt>
                <c:pt idx="37">
                  <c:v>0.0</c:v>
                </c:pt>
                <c:pt idx="38">
                  <c:v>0.0235298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11377496"/>
        <c:axId val="2110708360"/>
      </c:barChart>
      <c:catAx>
        <c:axId val="2111377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2110708360"/>
        <c:crosses val="autoZero"/>
        <c:auto val="1"/>
        <c:lblAlgn val="ctr"/>
        <c:lblOffset val="100"/>
        <c:tickLblSkip val="8"/>
        <c:tickMarkSkip val="8"/>
        <c:noMultiLvlLbl val="0"/>
      </c:catAx>
      <c:valAx>
        <c:axId val="2110708360"/>
        <c:scaling>
          <c:orientation val="minMax"/>
          <c:max val="0.6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2111377496"/>
        <c:crosses val="autoZero"/>
        <c:crossBetween val="midCat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55555555555555"/>
          <c:y val="0.0127704303952297"/>
          <c:w val="0.928419045582058"/>
          <c:h val="0.924273159141515"/>
        </c:manualLayout>
      </c:layout>
      <c:scatterChart>
        <c:scatterStyle val="smoothMarker"/>
        <c:varyColors val="0"/>
        <c:ser>
          <c:idx val="0"/>
          <c:order val="0"/>
          <c:spPr>
            <a:ln w="57150" cap="rnd" cmpd="sng" algn="ctr">
              <a:solidFill>
                <a:srgbClr val="63AAFE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Jitter'!$E$3:$E$51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0.00668440519687684</c:v>
                </c:pt>
                <c:pt idx="17">
                  <c:v>0.0241844051968768</c:v>
                </c:pt>
                <c:pt idx="18">
                  <c:v>0.0458155948031232</c:v>
                </c:pt>
                <c:pt idx="19">
                  <c:v>0.0633155948031232</c:v>
                </c:pt>
                <c:pt idx="20">
                  <c:v>0.07</c:v>
                </c:pt>
                <c:pt idx="21">
                  <c:v>0.0633155948031232</c:v>
                </c:pt>
                <c:pt idx="22">
                  <c:v>0.0458155948031232</c:v>
                </c:pt>
                <c:pt idx="23">
                  <c:v>0.0241844051968768</c:v>
                </c:pt>
                <c:pt idx="24">
                  <c:v>0.00668440519687685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1"/>
          <c:order val="1"/>
          <c:spPr>
            <a:ln w="57150"/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Jitter'!$F$3:$F$51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0.0162335554781295</c:v>
                </c:pt>
                <c:pt idx="19">
                  <c:v>0.0587335554781294</c:v>
                </c:pt>
                <c:pt idx="20">
                  <c:v>0.111266444521871</c:v>
                </c:pt>
                <c:pt idx="21">
                  <c:v>0.153766444521871</c:v>
                </c:pt>
                <c:pt idx="22">
                  <c:v>0.17</c:v>
                </c:pt>
                <c:pt idx="23">
                  <c:v>0.153766444521871</c:v>
                </c:pt>
                <c:pt idx="24">
                  <c:v>0.111266444521871</c:v>
                </c:pt>
                <c:pt idx="25">
                  <c:v>0.0587335554781295</c:v>
                </c:pt>
                <c:pt idx="26">
                  <c:v>0.0162335554781295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2"/>
          <c:order val="2"/>
          <c:spPr>
            <a:ln w="57150"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Jitter'!$G$3:$G$51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0.0238728757031316</c:v>
                </c:pt>
                <c:pt idx="21">
                  <c:v>0.0863728757031315</c:v>
                </c:pt>
                <c:pt idx="22">
                  <c:v>0.163627124296868</c:v>
                </c:pt>
                <c:pt idx="23">
                  <c:v>0.226127124296868</c:v>
                </c:pt>
                <c:pt idx="24">
                  <c:v>0.25</c:v>
                </c:pt>
                <c:pt idx="25">
                  <c:v>0.226127124296868</c:v>
                </c:pt>
                <c:pt idx="26">
                  <c:v>0.163627124296868</c:v>
                </c:pt>
                <c:pt idx="27">
                  <c:v>0.0863728757031316</c:v>
                </c:pt>
                <c:pt idx="28">
                  <c:v>0.0238728757031316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3"/>
          <c:order val="3"/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Jitter'!$H$3:$H$51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0.0190983005625053</c:v>
                </c:pt>
                <c:pt idx="23">
                  <c:v>0.0690983005625052</c:v>
                </c:pt>
                <c:pt idx="24">
                  <c:v>0.130901699437495</c:v>
                </c:pt>
                <c:pt idx="25">
                  <c:v>0.180901699437495</c:v>
                </c:pt>
                <c:pt idx="26">
                  <c:v>0.2</c:v>
                </c:pt>
                <c:pt idx="27">
                  <c:v>0.180901699437495</c:v>
                </c:pt>
                <c:pt idx="28">
                  <c:v>0.130901699437495</c:v>
                </c:pt>
                <c:pt idx="29">
                  <c:v>0.0690983005625053</c:v>
                </c:pt>
                <c:pt idx="30">
                  <c:v>0.0190983005625053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4"/>
          <c:order val="4"/>
          <c:spPr>
            <a:ln w="57150"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Jitter'!$I$3:$I$51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0.0133688103937537</c:v>
                </c:pt>
                <c:pt idx="25">
                  <c:v>0.0483688103937537</c:v>
                </c:pt>
                <c:pt idx="26">
                  <c:v>0.0916311896062463</c:v>
                </c:pt>
                <c:pt idx="27">
                  <c:v>0.126631189606246</c:v>
                </c:pt>
                <c:pt idx="28">
                  <c:v>0.14</c:v>
                </c:pt>
                <c:pt idx="29">
                  <c:v>0.126631189606246</c:v>
                </c:pt>
                <c:pt idx="30">
                  <c:v>0.0916311896062463</c:v>
                </c:pt>
                <c:pt idx="31">
                  <c:v>0.0483688103937537</c:v>
                </c:pt>
                <c:pt idx="32">
                  <c:v>0.0133688103937537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5"/>
          <c:order val="5"/>
          <c:spPr>
            <a:ln w="57150"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Jitter'!$J$3:$J$51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0.00935816727562757</c:v>
                </c:pt>
                <c:pt idx="27">
                  <c:v>0.0338581672756276</c:v>
                </c:pt>
                <c:pt idx="28">
                  <c:v>0.0641418327243724</c:v>
                </c:pt>
                <c:pt idx="29">
                  <c:v>0.0886418327243724</c:v>
                </c:pt>
                <c:pt idx="30">
                  <c:v>0.098</c:v>
                </c:pt>
                <c:pt idx="31">
                  <c:v>0.0886418327243724</c:v>
                </c:pt>
                <c:pt idx="32">
                  <c:v>0.0641418327243724</c:v>
                </c:pt>
                <c:pt idx="33">
                  <c:v>0.0338581672756276</c:v>
                </c:pt>
                <c:pt idx="34">
                  <c:v>0.00935816727562758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6"/>
          <c:order val="6"/>
          <c:spPr>
            <a:ln w="57150">
              <a:solidFill>
                <a:srgbClr val="3366FF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Jitter'!$K$3:$K$51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0.0065507170929393</c:v>
                </c:pt>
                <c:pt idx="29">
                  <c:v>0.0237007170929393</c:v>
                </c:pt>
                <c:pt idx="30">
                  <c:v>0.0448992829070607</c:v>
                </c:pt>
                <c:pt idx="31">
                  <c:v>0.0620492829070607</c:v>
                </c:pt>
                <c:pt idx="32">
                  <c:v>0.0686</c:v>
                </c:pt>
                <c:pt idx="33">
                  <c:v>0.0620492829070607</c:v>
                </c:pt>
                <c:pt idx="34">
                  <c:v>0.0448992829070607</c:v>
                </c:pt>
                <c:pt idx="35">
                  <c:v>0.0237007170929393</c:v>
                </c:pt>
                <c:pt idx="36">
                  <c:v>0.00655071709293931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7"/>
          <c:order val="7"/>
          <c:spPr>
            <a:ln w="571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Jitter'!$L$3:$L$51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0.00458550196505751</c:v>
                </c:pt>
                <c:pt idx="31">
                  <c:v>0.0165905019650575</c:v>
                </c:pt>
                <c:pt idx="32">
                  <c:v>0.0314294980349425</c:v>
                </c:pt>
                <c:pt idx="33">
                  <c:v>0.0434344980349425</c:v>
                </c:pt>
                <c:pt idx="34">
                  <c:v>0.04802</c:v>
                </c:pt>
                <c:pt idx="35">
                  <c:v>0.0434344980349425</c:v>
                </c:pt>
                <c:pt idx="36">
                  <c:v>0.0314294980349425</c:v>
                </c:pt>
                <c:pt idx="37">
                  <c:v>0.0165905019650575</c:v>
                </c:pt>
                <c:pt idx="38">
                  <c:v>0.00458550196505752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8"/>
          <c:order val="8"/>
          <c:spPr>
            <a:ln w="57150">
              <a:solidFill>
                <a:srgbClr val="00009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Jitter'!$M$3:$M$51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0.00320985137554026</c:v>
                </c:pt>
                <c:pt idx="33">
                  <c:v>0.0116133513755403</c:v>
                </c:pt>
                <c:pt idx="34">
                  <c:v>0.0220006486244597</c:v>
                </c:pt>
                <c:pt idx="35">
                  <c:v>0.0304041486244597</c:v>
                </c:pt>
                <c:pt idx="36">
                  <c:v>0.033614</c:v>
                </c:pt>
                <c:pt idx="37">
                  <c:v>0.0304041486244597</c:v>
                </c:pt>
                <c:pt idx="38">
                  <c:v>0.0220006486244597</c:v>
                </c:pt>
                <c:pt idx="39">
                  <c:v>0.0116133513755403</c:v>
                </c:pt>
                <c:pt idx="40">
                  <c:v>0.00320985137554026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9"/>
          <c:order val="9"/>
          <c:spPr>
            <a:ln w="57150">
              <a:solidFill>
                <a:srgbClr val="660066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Jitter'!$N$3:$N$51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0.00224689596287818</c:v>
                </c:pt>
                <c:pt idx="35">
                  <c:v>0.00812934596287818</c:v>
                </c:pt>
                <c:pt idx="36">
                  <c:v>0.0154004540371218</c:v>
                </c:pt>
                <c:pt idx="37">
                  <c:v>0.0212829040371218</c:v>
                </c:pt>
                <c:pt idx="38">
                  <c:v>0.0235298</c:v>
                </c:pt>
                <c:pt idx="39">
                  <c:v>0.0212829040371218</c:v>
                </c:pt>
                <c:pt idx="40">
                  <c:v>0.0154004540371218</c:v>
                </c:pt>
                <c:pt idx="41">
                  <c:v>0.00812934596287818</c:v>
                </c:pt>
                <c:pt idx="42">
                  <c:v>0.00224689596287818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10"/>
          <c:order val="10"/>
          <c:spPr>
            <a:ln w="508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Jitter'!$O$3:$O$51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0.00668440519687684</c:v>
                </c:pt>
                <c:pt idx="17">
                  <c:v>0.0241844051968768</c:v>
                </c:pt>
                <c:pt idx="18">
                  <c:v>0.0620491502812526</c:v>
                </c:pt>
                <c:pt idx="19">
                  <c:v>0.122049150281253</c:v>
                </c:pt>
                <c:pt idx="20">
                  <c:v>0.205139320225002</c:v>
                </c:pt>
                <c:pt idx="21">
                  <c:v>0.303454915028125</c:v>
                </c:pt>
                <c:pt idx="22">
                  <c:v>0.398541019662497</c:v>
                </c:pt>
                <c:pt idx="23">
                  <c:v>0.473176274578121</c:v>
                </c:pt>
                <c:pt idx="24">
                  <c:v>0.512221359549996</c:v>
                </c:pt>
                <c:pt idx="25">
                  <c:v>0.514131189606246</c:v>
                </c:pt>
                <c:pt idx="26">
                  <c:v>0.480850036656872</c:v>
                </c:pt>
                <c:pt idx="27">
                  <c:v>0.4277639320225</c:v>
                </c:pt>
                <c:pt idx="28">
                  <c:v>0.365467124957938</c:v>
                </c:pt>
                <c:pt idx="29">
                  <c:v>0.308072039986063</c:v>
                </c:pt>
                <c:pt idx="30">
                  <c:v>0.25821427504087</c:v>
                </c:pt>
                <c:pt idx="31">
                  <c:v>0.215650427990244</c:v>
                </c:pt>
                <c:pt idx="32">
                  <c:v>0.180749992528609</c:v>
                </c:pt>
                <c:pt idx="33">
                  <c:v>0.150955299593171</c:v>
                </c:pt>
                <c:pt idx="34">
                  <c:v>0.126524994770026</c:v>
                </c:pt>
                <c:pt idx="35">
                  <c:v>0.10566870971522</c:v>
                </c:pt>
                <c:pt idx="36">
                  <c:v>0.0869946691650036</c:v>
                </c:pt>
                <c:pt idx="37">
                  <c:v>0.0682775546266391</c:v>
                </c:pt>
                <c:pt idx="38">
                  <c:v>0.0501159505895172</c:v>
                </c:pt>
                <c:pt idx="39">
                  <c:v>0.0328962554126621</c:v>
                </c:pt>
                <c:pt idx="40">
                  <c:v>0.0186103054126621</c:v>
                </c:pt>
                <c:pt idx="41">
                  <c:v>0.00812934596287818</c:v>
                </c:pt>
                <c:pt idx="42">
                  <c:v>0.00224689596287818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1168696"/>
        <c:axId val="-2071173784"/>
      </c:scatterChart>
      <c:valAx>
        <c:axId val="-2071168696"/>
        <c:scaling>
          <c:orientation val="minMax"/>
          <c:max val="1000.0"/>
          <c:min val="-2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071173784"/>
        <c:crosses val="autoZero"/>
        <c:crossBetween val="midCat"/>
      </c:valAx>
      <c:valAx>
        <c:axId val="-2071173784"/>
        <c:scaling>
          <c:orientation val="minMax"/>
          <c:max val="0.6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071168696"/>
        <c:crossesAt val="-200.0"/>
        <c:crossBetween val="midCat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fld id="{8B08CB3D-1900-9C48-852A-858E54A9063C}" type="slidenum">
              <a:rPr lang="en-US"/>
              <a:pPr/>
              <a:t>‹#›</a:t>
            </a:fld>
            <a:endParaRPr lang="en-US" sz="1200"/>
          </a:p>
        </p:txBody>
      </p:sp>
      <p:sp>
        <p:nvSpPr>
          <p:cNvPr id="36870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802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fld id="{024BAED4-1DBC-C043-ADCE-E0CB05D72F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32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502DD-011E-F347-B31F-5BB36EC188A8}" type="slidenum">
              <a:rPr lang="en-US"/>
              <a:pPr/>
              <a:t>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A9DADA-EE73-6048-8260-5B7B885A853A}" type="slidenum">
              <a:rPr lang="en-US"/>
              <a:pPr/>
              <a:t>10</a:t>
            </a:fld>
            <a:endParaRPr lang="en-US"/>
          </a:p>
        </p:txBody>
      </p:sp>
      <p:sp>
        <p:nvSpPr>
          <p:cNvPr id="1208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05129-411F-E348-8606-8E5656804184}" type="slidenum">
              <a:rPr lang="en-US"/>
              <a:pPr/>
              <a:t>11</a:t>
            </a:fld>
            <a:endParaRPr lang="en-US"/>
          </a:p>
        </p:txBody>
      </p:sp>
      <p:sp>
        <p:nvSpPr>
          <p:cNvPr id="132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875FE-AD2A-EE4A-8A25-33D0500CC67D}" type="slidenum">
              <a:rPr lang="en-US"/>
              <a:pPr/>
              <a:t>12</a:t>
            </a:fld>
            <a:endParaRPr lang="en-US"/>
          </a:p>
        </p:txBody>
      </p:sp>
      <p:sp>
        <p:nvSpPr>
          <p:cNvPr id="1210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13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EC55-11D9-6947-90F5-7775F7E9F38A}" type="slidenum">
              <a:rPr lang="en-US"/>
              <a:pPr/>
              <a:t>14</a:t>
            </a:fld>
            <a:endParaRPr lang="en-US"/>
          </a:p>
        </p:txBody>
      </p:sp>
      <p:sp>
        <p:nvSpPr>
          <p:cNvPr id="132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9.4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15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9.3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16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9.3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17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9.3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407AD-59AF-F54C-A8CA-1EF8CD5E2D1B}" type="slidenum">
              <a:rPr lang="en-US"/>
              <a:pPr/>
              <a:t>18</a:t>
            </a:fld>
            <a:endParaRPr lang="en-US"/>
          </a:p>
        </p:txBody>
      </p:sp>
      <p:sp>
        <p:nvSpPr>
          <p:cNvPr id="1218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19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Figure 6.2 from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48A31-84D0-5848-9AFF-130E49FCBD53}" type="slidenum">
              <a:rPr lang="en-US"/>
              <a:pPr/>
              <a:t>2</a:t>
            </a:fld>
            <a:endParaRPr lang="en-US"/>
          </a:p>
        </p:txBody>
      </p:sp>
      <p:sp>
        <p:nvSpPr>
          <p:cNvPr id="1191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Adapted from Figure 6.1 in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4F3CB0-FA71-8943-8079-4719BAEAA40D}" type="slidenum">
              <a:rPr lang="en-US"/>
              <a:pPr/>
              <a:t>20</a:t>
            </a:fld>
            <a:endParaRPr lang="en-US"/>
          </a:p>
        </p:txBody>
      </p:sp>
      <p:sp>
        <p:nvSpPr>
          <p:cNvPr id="1223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82B57-8096-6347-BC0A-2A12401B7EC3}" type="slidenum">
              <a:rPr lang="en-US"/>
              <a:pPr/>
              <a:t>21</a:t>
            </a:fld>
            <a:endParaRPr lang="en-US"/>
          </a:p>
        </p:txBody>
      </p:sp>
      <p:sp>
        <p:nvSpPr>
          <p:cNvPr id="13486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2979D-4990-0A4A-A7D7-7C92CEFAE2F3}" type="slidenum">
              <a:rPr lang="en-US"/>
              <a:pPr/>
              <a:t>22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Figure 9.8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24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193CD-AA81-9544-9E43-B6573D6AB258}" type="slidenum">
              <a:rPr lang="en-US"/>
              <a:pPr/>
              <a:t>25</a:t>
            </a:fld>
            <a:endParaRPr lang="en-US"/>
          </a:p>
        </p:txBody>
      </p:sp>
      <p:sp>
        <p:nvSpPr>
          <p:cNvPr id="1248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Figure 6.4 from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Other content: © S. J. Luck. All Rights Reserved. May be used for nonprofit educational purposes if this copyright notice is included. Permission must be obtained from the copyright holder(s) for any other use.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527F9-9561-DF4A-9BEF-09A3BED6D937}" type="slidenum">
              <a:rPr lang="en-US"/>
              <a:pPr/>
              <a:t>26</a:t>
            </a:fld>
            <a:endParaRPr lang="en-US"/>
          </a:p>
        </p:txBody>
      </p:sp>
      <p:sp>
        <p:nvSpPr>
          <p:cNvPr id="132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DCCDE-9E9F-3C42-B3F8-AD4EFB4EE03F}" type="slidenum">
              <a:rPr lang="en-US"/>
              <a:pPr/>
              <a:t>27</a:t>
            </a:fld>
            <a:endParaRPr lang="en-US"/>
          </a:p>
        </p:txBody>
      </p:sp>
      <p:sp>
        <p:nvSpPr>
          <p:cNvPr id="132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C72F5-59C9-1444-9774-5E72C09D2C90}" type="slidenum">
              <a:rPr lang="en-US"/>
              <a:pPr/>
              <a:t>28</a:t>
            </a:fld>
            <a:endParaRPr lang="en-US"/>
          </a:p>
        </p:txBody>
      </p:sp>
      <p:sp>
        <p:nvSpPr>
          <p:cNvPr id="134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89552-A790-3042-9097-880D0B79AD99}" type="slidenum">
              <a:rPr lang="en-US"/>
              <a:pPr/>
              <a:t>3</a:t>
            </a:fld>
            <a:endParaRPr lang="en-US"/>
          </a:p>
        </p:txBody>
      </p:sp>
      <p:sp>
        <p:nvSpPr>
          <p:cNvPr id="1196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89552-A790-3042-9097-880D0B79AD99}" type="slidenum">
              <a:rPr lang="en-US"/>
              <a:pPr/>
              <a:t>4</a:t>
            </a:fld>
            <a:endParaRPr lang="en-US"/>
          </a:p>
        </p:txBody>
      </p:sp>
      <p:sp>
        <p:nvSpPr>
          <p:cNvPr id="1196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EC55-11D9-6947-90F5-7775F7E9F38A}" type="slidenum">
              <a:rPr lang="en-US"/>
              <a:pPr/>
              <a:t>5</a:t>
            </a:fld>
            <a:endParaRPr lang="en-US"/>
          </a:p>
        </p:txBody>
      </p:sp>
      <p:sp>
        <p:nvSpPr>
          <p:cNvPr id="132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Figure 6.2 from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EC55-11D9-6947-90F5-7775F7E9F38A}" type="slidenum">
              <a:rPr lang="en-US"/>
              <a:pPr/>
              <a:t>6</a:t>
            </a:fld>
            <a:endParaRPr lang="en-US"/>
          </a:p>
        </p:txBody>
      </p:sp>
      <p:sp>
        <p:nvSpPr>
          <p:cNvPr id="132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9.4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EC55-11D9-6947-90F5-7775F7E9F38A}" type="slidenum">
              <a:rPr lang="en-US"/>
              <a:pPr/>
              <a:t>7</a:t>
            </a:fld>
            <a:endParaRPr lang="en-US"/>
          </a:p>
        </p:txBody>
      </p:sp>
      <p:sp>
        <p:nvSpPr>
          <p:cNvPr id="132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9.4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00A48-33B1-284C-91D0-A9CEF34CB310}" type="slidenum">
              <a:rPr lang="en-US"/>
              <a:pPr/>
              <a:t>8</a:t>
            </a:fld>
            <a:endParaRPr lang="en-US"/>
          </a:p>
        </p:txBody>
      </p:sp>
      <p:sp>
        <p:nvSpPr>
          <p:cNvPr id="1206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EC55-11D9-6947-90F5-7775F7E9F38A}" type="slidenum">
              <a:rPr lang="en-US"/>
              <a:pPr/>
              <a:t>9</a:t>
            </a:fld>
            <a:endParaRPr lang="en-US"/>
          </a:p>
        </p:txBody>
      </p:sp>
      <p:sp>
        <p:nvSpPr>
          <p:cNvPr id="132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9.2</a:t>
            </a:r>
            <a:r>
              <a:rPr lang="en-US" baseline="0" dirty="0" smtClean="0">
                <a:latin typeface="Times New Roman" pitchFamily="18" charset="0"/>
              </a:rPr>
              <a:t> 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 smtClean="0"/>
              <a:t>All slides © </a:t>
            </a:r>
            <a:r>
              <a:rPr lang="en-US" sz="1050" dirty="0"/>
              <a:t>S. J. </a:t>
            </a:r>
            <a:r>
              <a:rPr lang="en-US" sz="1050" dirty="0" smtClean="0"/>
              <a:t>Luck, except as indicated in the notes sections of individual slides</a:t>
            </a:r>
          </a:p>
          <a:p>
            <a:pPr algn="ctr"/>
            <a:r>
              <a:rPr lang="en-US" sz="1050" dirty="0" smtClean="0"/>
              <a:t>Slides may be used for</a:t>
            </a:r>
            <a:r>
              <a:rPr lang="en-US" sz="1050" baseline="0" dirty="0" smtClean="0"/>
              <a:t> nonprofit educational purposes</a:t>
            </a:r>
            <a:r>
              <a:rPr lang="en-US" sz="1050" dirty="0" smtClean="0"/>
              <a:t> if this copyright notice is included, except as noted</a:t>
            </a:r>
            <a:endParaRPr lang="en-US" sz="1050" baseline="0" dirty="0" smtClean="0"/>
          </a:p>
          <a:p>
            <a:pPr algn="ctr"/>
            <a:r>
              <a:rPr lang="en-US" sz="1050" baseline="0" dirty="0" smtClean="0"/>
              <a:t>Permission must be obtained from the copyright </a:t>
            </a:r>
            <a:r>
              <a:rPr lang="en-US" sz="1050" baseline="0" dirty="0" err="1" smtClean="0"/>
              <a:t>holder(s</a:t>
            </a:r>
            <a:r>
              <a:rPr lang="en-US" sz="1050" baseline="0" dirty="0" smtClean="0"/>
              <a:t>) for any other use</a:t>
            </a:r>
            <a:endParaRPr lang="en-US" sz="105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BE5FA3-6C50-4145-A433-7B239789AF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3D0A2C3-DFCF-6244-97FD-D84256E42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AC87E7-4D20-6F4C-919D-D63048E439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918800-CBA3-C14B-8E94-AF530A3832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FFC520-1921-9C44-B196-7C13C90465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EBCC00-516F-264C-90D4-38C7143D0F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F74EAB-56EF-C544-8554-8605C6708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F7C573-0F25-374B-A360-16875A832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DF42BD-EDC4-7F46-A611-833F6504F8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CDA178-7A32-7E4F-BED2-37560997E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fld id="{F560EC92-9342-EC41-8824-369D0174CA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r>
              <a:rPr lang="en-US" b="1"/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1358900" y="3962400"/>
            <a:ext cx="642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Plotting &amp; Measurement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5400000">
            <a:off x="4533900" y="4572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Why Mean is Better than Peak</a:t>
            </a:r>
          </a:p>
        </p:txBody>
      </p:sp>
      <p:sp>
        <p:nvSpPr>
          <p:cNvPr id="12073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en-US" dirty="0"/>
              <a:t>Peak amplitude is biased by the noise level</a:t>
            </a:r>
          </a:p>
          <a:p>
            <a:pPr lvl="1"/>
            <a:r>
              <a:rPr lang="en-US" dirty="0"/>
              <a:t>More noise means greater peak amplitude</a:t>
            </a:r>
          </a:p>
          <a:p>
            <a:pPr lvl="1"/>
            <a:r>
              <a:rPr lang="en-US" dirty="0"/>
              <a:t>Mean amplitude is unbiased by noise </a:t>
            </a:r>
            <a:r>
              <a:rPr lang="en-US" dirty="0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Peak Amplitude and Noise</a:t>
            </a:r>
          </a:p>
        </p:txBody>
      </p:sp>
      <p:pic>
        <p:nvPicPr>
          <p:cNvPr id="132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8550" y="1538288"/>
            <a:ext cx="7023100" cy="4432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26085" name="Line 5"/>
          <p:cNvSpPr>
            <a:spLocks noChangeShapeType="1"/>
          </p:cNvSpPr>
          <p:nvPr/>
        </p:nvSpPr>
        <p:spPr bwMode="auto">
          <a:xfrm>
            <a:off x="2744788" y="6075363"/>
            <a:ext cx="968375" cy="0"/>
          </a:xfrm>
          <a:prstGeom prst="line">
            <a:avLst/>
          </a:prstGeom>
          <a:noFill/>
          <a:ln w="38100" cap="sq">
            <a:solidFill>
              <a:srgbClr val="0000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086" name="Text Box 6"/>
          <p:cNvSpPr txBox="1">
            <a:spLocks noChangeArrowheads="1"/>
          </p:cNvSpPr>
          <p:nvPr/>
        </p:nvSpPr>
        <p:spPr bwMode="auto">
          <a:xfrm>
            <a:off x="3725863" y="5895975"/>
            <a:ext cx="21780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Clean Waveform</a:t>
            </a:r>
          </a:p>
        </p:txBody>
      </p:sp>
      <p:sp>
        <p:nvSpPr>
          <p:cNvPr id="1326087" name="Line 7"/>
          <p:cNvSpPr>
            <a:spLocks noChangeShapeType="1"/>
          </p:cNvSpPr>
          <p:nvPr/>
        </p:nvSpPr>
        <p:spPr bwMode="auto">
          <a:xfrm>
            <a:off x="2744788" y="6467475"/>
            <a:ext cx="968375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088" name="Text Box 8"/>
          <p:cNvSpPr txBox="1">
            <a:spLocks noChangeArrowheads="1"/>
          </p:cNvSpPr>
          <p:nvPr/>
        </p:nvSpPr>
        <p:spPr bwMode="auto">
          <a:xfrm>
            <a:off x="3725863" y="6288088"/>
            <a:ext cx="327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Waveform + 60-Hz Noise</a:t>
            </a:r>
          </a:p>
        </p:txBody>
      </p:sp>
      <p:sp>
        <p:nvSpPr>
          <p:cNvPr id="1326089" name="Oval 9"/>
          <p:cNvSpPr>
            <a:spLocks noChangeArrowheads="1"/>
          </p:cNvSpPr>
          <p:nvPr/>
        </p:nvSpPr>
        <p:spPr bwMode="auto">
          <a:xfrm>
            <a:off x="4411663" y="1349375"/>
            <a:ext cx="530225" cy="508000"/>
          </a:xfrm>
          <a:prstGeom prst="ellipse">
            <a:avLst/>
          </a:prstGeom>
          <a:noFill/>
          <a:ln w="57150" cap="sq">
            <a:solidFill>
              <a:srgbClr val="F90B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090" name="Line 10"/>
          <p:cNvSpPr>
            <a:spLocks noChangeShapeType="1"/>
          </p:cNvSpPr>
          <p:nvPr/>
        </p:nvSpPr>
        <p:spPr bwMode="auto">
          <a:xfrm flipV="1">
            <a:off x="3140075" y="1552575"/>
            <a:ext cx="0" cy="4265613"/>
          </a:xfrm>
          <a:prstGeom prst="line">
            <a:avLst/>
          </a:prstGeom>
          <a:noFill/>
          <a:ln w="38100" cap="sq">
            <a:solidFill>
              <a:srgbClr val="F90B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091" name="Line 11"/>
          <p:cNvSpPr>
            <a:spLocks noChangeShapeType="1"/>
          </p:cNvSpPr>
          <p:nvPr/>
        </p:nvSpPr>
        <p:spPr bwMode="auto">
          <a:xfrm flipV="1">
            <a:off x="6100763" y="1552575"/>
            <a:ext cx="0" cy="4265613"/>
          </a:xfrm>
          <a:prstGeom prst="line">
            <a:avLst/>
          </a:prstGeom>
          <a:noFill/>
          <a:ln w="38100" cap="sq">
            <a:solidFill>
              <a:srgbClr val="F90B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Why Mean is Better than Peak</a:t>
            </a:r>
          </a:p>
        </p:txBody>
      </p:sp>
      <p:sp>
        <p:nvSpPr>
          <p:cNvPr id="12093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686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Peak at different time points for different electrodes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real effect cannot do this</a:t>
            </a:r>
          </a:p>
          <a:p>
            <a:pPr>
              <a:lnSpc>
                <a:spcPct val="90000"/>
              </a:lnSpc>
            </a:pPr>
            <a:r>
              <a:rPr lang="en-US" dirty="0"/>
              <a:t>A narrower measurement window can be used for mean amplitude</a:t>
            </a:r>
          </a:p>
          <a:p>
            <a:pPr>
              <a:lnSpc>
                <a:spcPct val="90000"/>
              </a:lnSpc>
            </a:pPr>
            <a:r>
              <a:rPr lang="en-US" dirty="0"/>
              <a:t>Mean amplitude is linear; peak amplitude is not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Mean of peak amplitudes ≠ peak amplitude of grand average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Mean of mean amplitudes = mean amplitude of grand average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Same applies to single-trial data vs. averaged waveform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329793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 = c + </a:t>
            </a:r>
            <a:r>
              <a:rPr lang="en-US" sz="2400" dirty="0" err="1" smtClean="0"/>
              <a:t>bx</a:t>
            </a:r>
            <a:r>
              <a:rPr lang="en-US" sz="2400" dirty="0" smtClean="0"/>
              <a:t>					</a:t>
            </a:r>
            <a:r>
              <a:rPr lang="en-US" sz="1800" dirty="0" smtClean="0"/>
              <a:t>Simple line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479349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 = c 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…		</a:t>
            </a:r>
            <a:r>
              <a:rPr lang="en-US" sz="1800" dirty="0" smtClean="0"/>
              <a:t>Multiple regression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29187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 = ⅓x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+ ⅓</a:t>
            </a:r>
            <a:r>
              <a:rPr lang="en-US" sz="2400" dirty="0" smtClean="0"/>
              <a:t>x</a:t>
            </a:r>
            <a:r>
              <a:rPr lang="en-US" sz="2400" baseline="-25000" dirty="0"/>
              <a:t>2</a:t>
            </a:r>
            <a:r>
              <a:rPr lang="en-US" sz="2400" dirty="0" smtClean="0"/>
              <a:t> </a:t>
            </a:r>
            <a:r>
              <a:rPr lang="en-US" sz="2400" dirty="0"/>
              <a:t>+ ⅓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3</a:t>
            </a:r>
            <a:r>
              <a:rPr lang="en-US" dirty="0" smtClean="0"/>
              <a:t>			</a:t>
            </a:r>
            <a:r>
              <a:rPr lang="en-US" sz="1800" dirty="0" smtClean="0"/>
              <a:t>Averaging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84132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 = </a:t>
            </a:r>
            <a:r>
              <a:rPr lang="en-US" sz="2400" dirty="0"/>
              <a:t>c</a:t>
            </a:r>
            <a:r>
              <a:rPr lang="en-US" sz="2400" dirty="0" smtClean="0"/>
              <a:t>h1+ (-.5)ch14	</a:t>
            </a:r>
            <a:r>
              <a:rPr lang="en-US" sz="1800" dirty="0"/>
              <a:t>	</a:t>
            </a:r>
            <a:r>
              <a:rPr lang="en-US" sz="1800" dirty="0" smtClean="0"/>
              <a:t>	Re-referencing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348" grpId="0" build="p" autoUpdateAnimBg="0"/>
      <p:bldP spid="8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0"/>
            <a:ext cx="8648700" cy="1143000"/>
          </a:xfrm>
        </p:spPr>
        <p:txBody>
          <a:bodyPr/>
          <a:lstStyle/>
          <a:p>
            <a:r>
              <a:rPr lang="en-US"/>
              <a:t>Shortcomings of Mean Amplitude</a:t>
            </a:r>
          </a:p>
        </p:txBody>
      </p:sp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155700"/>
            <a:ext cx="8839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You will still pick up overlapping components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narrower window reduces this, but increases noise level</a:t>
            </a:r>
          </a:p>
          <a:p>
            <a:pPr>
              <a:lnSpc>
                <a:spcPct val="90000"/>
              </a:lnSpc>
            </a:pPr>
            <a:r>
              <a:rPr lang="en-US" dirty="0"/>
              <a:t>Different measurement windows might be appropriate for different subjects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could be a source of measurement 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Patients and controls might have different latencies, leading to a systematic distortion of the results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This is a case where peak might be better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Alternative: Signed area</a:t>
            </a:r>
          </a:p>
        </p:txBody>
      </p:sp>
    </p:spTree>
    <p:extLst>
      <p:ext uri="{BB962C8B-B14F-4D97-AF65-F5344CB8AC3E}">
        <p14:creationId xmlns:p14="http://schemas.microsoft.com/office/powerpoint/2010/main" val="251924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09" y="2808278"/>
            <a:ext cx="7930791" cy="3175713"/>
          </a:xfrm>
          <a:prstGeom prst="rect">
            <a:avLst/>
          </a:prstGeom>
        </p:spPr>
      </p:pic>
      <p:sp>
        <p:nvSpPr>
          <p:cNvPr id="132505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Signed Area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2942" y="14850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1800" dirty="0" smtClean="0"/>
              <a:t>An advantage of choosing only positive area or negative area is that the specific measurement window no longer matters as much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904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Signed Area Example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20" y="1555390"/>
            <a:ext cx="5334000" cy="5029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2996" y="1733726"/>
            <a:ext cx="33388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Question: Is N2 bigger in Group A than in Group B?</a:t>
            </a:r>
          </a:p>
          <a:p>
            <a:endParaRPr lang="en-US" dirty="0"/>
          </a:p>
          <a:p>
            <a:r>
              <a:rPr lang="en-US" dirty="0" smtClean="0"/>
              <a:t>Problem: How to we choose time window?</a:t>
            </a:r>
          </a:p>
          <a:p>
            <a:endParaRPr lang="en-US" dirty="0"/>
          </a:p>
          <a:p>
            <a:r>
              <a:rPr lang="en-US" dirty="0" smtClean="0"/>
              <a:t>Best case scenario: Previous experiments tell us to use 250-400</a:t>
            </a:r>
          </a:p>
          <a:p>
            <a:endParaRPr lang="en-US" dirty="0"/>
          </a:p>
          <a:p>
            <a:r>
              <a:rPr lang="en-US" dirty="0" smtClean="0"/>
              <a:t>Note: This matches time course of effect in the present experiment (i.e., we’re very lucky!)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47" y="2311724"/>
            <a:ext cx="660400" cy="1485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47" y="4899424"/>
            <a:ext cx="6604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Signed Area Example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32996" y="1733726"/>
            <a:ext cx="33388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If we use mean amplitude or integral, the time range is not quite perfect for each subject</a:t>
            </a:r>
          </a:p>
          <a:p>
            <a:endParaRPr lang="en-US" dirty="0"/>
          </a:p>
          <a:p>
            <a:r>
              <a:rPr lang="en-US" dirty="0" smtClean="0"/>
              <a:t>Some cancellation for Subject A1</a:t>
            </a:r>
          </a:p>
          <a:p>
            <a:endParaRPr lang="en-US" dirty="0" smtClean="0"/>
          </a:p>
          <a:p>
            <a:r>
              <a:rPr lang="en-US" dirty="0" smtClean="0"/>
              <a:t>Missing part for Subject A2</a:t>
            </a:r>
          </a:p>
          <a:p>
            <a:endParaRPr lang="en-US" dirty="0"/>
          </a:p>
          <a:p>
            <a:r>
              <a:rPr lang="en-US" dirty="0" smtClean="0"/>
              <a:t>And what if we don’t have prior research to guide choice of window?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0" y="1695090"/>
            <a:ext cx="5334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0" y="1695090"/>
            <a:ext cx="5334000" cy="4889500"/>
          </a:xfrm>
          <a:prstGeom prst="rect">
            <a:avLst/>
          </a:prstGeom>
        </p:spPr>
      </p:pic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Signed Area Example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32996" y="1733726"/>
            <a:ext cx="33388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Alternative: Just measure the area below zero (negative area)</a:t>
            </a:r>
          </a:p>
          <a:p>
            <a:endParaRPr lang="en-US" dirty="0"/>
          </a:p>
          <a:p>
            <a:r>
              <a:rPr lang="en-US" dirty="0" smtClean="0"/>
              <a:t>Does not require a narrow window!</a:t>
            </a:r>
          </a:p>
          <a:p>
            <a:endParaRPr lang="en-US" dirty="0"/>
          </a:p>
          <a:p>
            <a:r>
              <a:rPr lang="en-US" dirty="0" smtClean="0"/>
              <a:t>Note: Units of area are µ</a:t>
            </a:r>
            <a:r>
              <a:rPr lang="en-US" dirty="0" err="1" smtClean="0"/>
              <a:t>Vms</a:t>
            </a:r>
            <a:r>
              <a:rPr lang="en-US" dirty="0" smtClean="0"/>
              <a:t> or µ</a:t>
            </a:r>
            <a:r>
              <a:rPr lang="en-US" dirty="0" err="1" smtClean="0"/>
              <a:t>Vs</a:t>
            </a:r>
            <a:endParaRPr lang="en-US" dirty="0"/>
          </a:p>
          <a:p>
            <a:r>
              <a:rPr lang="en-US" dirty="0" smtClean="0"/>
              <a:t>(amplitude x time)</a:t>
            </a:r>
          </a:p>
          <a:p>
            <a:endParaRPr lang="en-US" dirty="0"/>
          </a:p>
          <a:p>
            <a:r>
              <a:rPr lang="en-US" dirty="0" smtClean="0"/>
              <a:t>Note: Biased measure (always &gt;= zero)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3689" y="1789045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Negative</a:t>
            </a:r>
          </a:p>
          <a:p>
            <a:r>
              <a:rPr lang="en-US" sz="1600" dirty="0" smtClean="0"/>
              <a:t>Area =</a:t>
            </a:r>
          </a:p>
          <a:p>
            <a:r>
              <a:rPr lang="en-US" sz="1600" dirty="0" smtClean="0"/>
              <a:t>207 µ</a:t>
            </a:r>
            <a:r>
              <a:rPr lang="en-US" sz="1600" dirty="0" err="1" smtClean="0"/>
              <a:t>Vms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213689" y="4180549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Negative</a:t>
            </a:r>
          </a:p>
          <a:p>
            <a:r>
              <a:rPr lang="en-US" sz="1600" dirty="0"/>
              <a:t>Area =</a:t>
            </a:r>
          </a:p>
          <a:p>
            <a:r>
              <a:rPr lang="en-US" sz="1600" dirty="0" smtClean="0"/>
              <a:t>192 µ</a:t>
            </a:r>
            <a:r>
              <a:rPr lang="en-US" sz="1600" dirty="0" err="1" smtClean="0"/>
              <a:t>Vms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730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Baseline (reminder)</a:t>
            </a:r>
            <a:endParaRPr lang="en-US" dirty="0"/>
          </a:p>
        </p:txBody>
      </p:sp>
      <p:sp>
        <p:nvSpPr>
          <p:cNvPr id="12175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686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Baseline correction is equivalent to subtracting baseline voltage from your amplitude measures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Any noise in baseline contributes to amplitude measure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Short baselines are noisy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Usual recommendation</a:t>
            </a:r>
            <a:r>
              <a:rPr lang="en-US" dirty="0"/>
              <a:t>: 200 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Need to look at 200+ ms to evaluate overlap and preparatory activity</a:t>
            </a:r>
          </a:p>
          <a:p>
            <a:pPr>
              <a:lnSpc>
                <a:spcPct val="90000"/>
              </a:lnSpc>
            </a:pPr>
            <a:r>
              <a:rPr lang="en-US" dirty="0"/>
              <a:t>Baseline can be significant </a:t>
            </a:r>
            <a:r>
              <a:rPr lang="en-US" dirty="0" smtClean="0"/>
              <a:t>confound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Measuring Midpoint Latency</a:t>
            </a:r>
          </a:p>
        </p:txBody>
      </p:sp>
      <p:pic>
        <p:nvPicPr>
          <p:cNvPr id="134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3900" y="1198562"/>
            <a:ext cx="5651500" cy="5381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black">
          <a:xfrm>
            <a:off x="304800" y="1322388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Basic options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Peak latency</a:t>
            </a:r>
          </a:p>
          <a:p>
            <a:pPr marL="685800" lvl="1" indent="-228600" eaLnBrk="1" hangingPunct="1">
              <a:spcBef>
                <a:spcPct val="20000"/>
              </a:spcBef>
              <a:buSzPct val="65000"/>
              <a:buFont typeface="Times" pitchFamily="-108" charset="0"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Or local peak latency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50% area latency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799" y="2786366"/>
            <a:ext cx="4954818" cy="2200275"/>
          </a:xfrm>
          <a:prstGeom prst="rect">
            <a:avLst/>
          </a:prstGeom>
        </p:spPr>
      </p:pic>
      <p:sp>
        <p:nvSpPr>
          <p:cNvPr id="119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Plotting- The Right Way</a:t>
            </a:r>
          </a:p>
        </p:txBody>
      </p:sp>
      <p:sp>
        <p:nvSpPr>
          <p:cNvPr id="119091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42" name="Text Box 30"/>
          <p:cNvSpPr txBox="1">
            <a:spLocks noChangeArrowheads="1"/>
          </p:cNvSpPr>
          <p:nvPr/>
        </p:nvSpPr>
        <p:spPr bwMode="auto">
          <a:xfrm>
            <a:off x="895350" y="4243388"/>
            <a:ext cx="1924050" cy="4254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Electrode Site</a:t>
            </a:r>
          </a:p>
        </p:txBody>
      </p:sp>
      <p:sp>
        <p:nvSpPr>
          <p:cNvPr id="1190943" name="Line 31"/>
          <p:cNvSpPr>
            <a:spLocks noChangeShapeType="1"/>
          </p:cNvSpPr>
          <p:nvPr/>
        </p:nvSpPr>
        <p:spPr bwMode="auto">
          <a:xfrm>
            <a:off x="2819400" y="4449763"/>
            <a:ext cx="1130300" cy="127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44" name="Text Box 32"/>
          <p:cNvSpPr txBox="1">
            <a:spLocks noChangeArrowheads="1"/>
          </p:cNvSpPr>
          <p:nvPr/>
        </p:nvSpPr>
        <p:spPr bwMode="auto">
          <a:xfrm>
            <a:off x="5708650" y="6037263"/>
            <a:ext cx="2720975" cy="4254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Baseline shows 0 µV</a:t>
            </a:r>
          </a:p>
        </p:txBody>
      </p:sp>
      <p:sp>
        <p:nvSpPr>
          <p:cNvPr id="1190945" name="Line 33"/>
          <p:cNvSpPr>
            <a:spLocks noChangeShapeType="1"/>
          </p:cNvSpPr>
          <p:nvPr/>
        </p:nvSpPr>
        <p:spPr bwMode="auto">
          <a:xfrm>
            <a:off x="7785100" y="2078038"/>
            <a:ext cx="0" cy="944562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46" name="Text Box 34"/>
          <p:cNvSpPr txBox="1">
            <a:spLocks noChangeArrowheads="1"/>
          </p:cNvSpPr>
          <p:nvPr/>
        </p:nvSpPr>
        <p:spPr bwMode="auto">
          <a:xfrm>
            <a:off x="3079750" y="2390792"/>
            <a:ext cx="1436687" cy="4254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Time Zero</a:t>
            </a:r>
          </a:p>
        </p:txBody>
      </p:sp>
      <p:sp>
        <p:nvSpPr>
          <p:cNvPr id="1190947" name="Line 35"/>
          <p:cNvSpPr>
            <a:spLocks noChangeShapeType="1"/>
          </p:cNvSpPr>
          <p:nvPr/>
        </p:nvSpPr>
        <p:spPr bwMode="auto">
          <a:xfrm>
            <a:off x="3949700" y="2816243"/>
            <a:ext cx="1297525" cy="163352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48" name="Text Box 36"/>
          <p:cNvSpPr txBox="1">
            <a:spLocks noChangeArrowheads="1"/>
          </p:cNvSpPr>
          <p:nvPr/>
        </p:nvSpPr>
        <p:spPr bwMode="auto">
          <a:xfrm>
            <a:off x="104775" y="4900613"/>
            <a:ext cx="2968625" cy="7302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Voltage calibration</a:t>
            </a:r>
          </a:p>
          <a:p>
            <a:r>
              <a:rPr lang="en-US"/>
              <a:t>aligned with waveform</a:t>
            </a:r>
          </a:p>
        </p:txBody>
      </p:sp>
      <p:sp>
        <p:nvSpPr>
          <p:cNvPr id="1190949" name="Line 37"/>
          <p:cNvSpPr>
            <a:spLocks noChangeShapeType="1"/>
          </p:cNvSpPr>
          <p:nvPr/>
        </p:nvSpPr>
        <p:spPr bwMode="auto">
          <a:xfrm flipV="1">
            <a:off x="3079750" y="4900613"/>
            <a:ext cx="1763713" cy="3143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50" name="Text Box 38"/>
          <p:cNvSpPr txBox="1">
            <a:spLocks noChangeArrowheads="1"/>
          </p:cNvSpPr>
          <p:nvPr/>
        </p:nvSpPr>
        <p:spPr bwMode="auto">
          <a:xfrm>
            <a:off x="338638" y="2902210"/>
            <a:ext cx="3119437" cy="7302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Time ticks on baseline for every waveform</a:t>
            </a:r>
          </a:p>
        </p:txBody>
      </p:sp>
      <p:sp>
        <p:nvSpPr>
          <p:cNvPr id="1190951" name="Line 39"/>
          <p:cNvSpPr>
            <a:spLocks noChangeShapeType="1"/>
          </p:cNvSpPr>
          <p:nvPr/>
        </p:nvSpPr>
        <p:spPr bwMode="auto">
          <a:xfrm>
            <a:off x="3458075" y="3229235"/>
            <a:ext cx="1320800" cy="11557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52" name="Text Box 40"/>
          <p:cNvSpPr txBox="1">
            <a:spLocks noChangeArrowheads="1"/>
          </p:cNvSpPr>
          <p:nvPr/>
        </p:nvSpPr>
        <p:spPr bwMode="auto">
          <a:xfrm>
            <a:off x="1349375" y="5786438"/>
            <a:ext cx="2066925" cy="7302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Calibration size</a:t>
            </a:r>
          </a:p>
          <a:p>
            <a:r>
              <a:rPr lang="en-US"/>
              <a:t>and polarity</a:t>
            </a:r>
          </a:p>
        </p:txBody>
      </p:sp>
      <p:sp>
        <p:nvSpPr>
          <p:cNvPr id="1190953" name="Line 41"/>
          <p:cNvSpPr>
            <a:spLocks noChangeShapeType="1"/>
          </p:cNvSpPr>
          <p:nvPr/>
        </p:nvSpPr>
        <p:spPr bwMode="auto">
          <a:xfrm flipV="1">
            <a:off x="3416300" y="5214938"/>
            <a:ext cx="1320800" cy="9366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54" name="Text Box 42"/>
          <p:cNvSpPr txBox="1">
            <a:spLocks noChangeArrowheads="1"/>
          </p:cNvSpPr>
          <p:nvPr/>
        </p:nvSpPr>
        <p:spPr bwMode="auto">
          <a:xfrm>
            <a:off x="6691313" y="1652588"/>
            <a:ext cx="2185987" cy="425450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Legend in figure</a:t>
            </a:r>
          </a:p>
        </p:txBody>
      </p:sp>
      <p:sp>
        <p:nvSpPr>
          <p:cNvPr id="1190955" name="Line 43"/>
          <p:cNvSpPr>
            <a:spLocks noChangeShapeType="1"/>
          </p:cNvSpPr>
          <p:nvPr/>
        </p:nvSpPr>
        <p:spPr bwMode="auto">
          <a:xfrm flipH="1" flipV="1">
            <a:off x="7126288" y="4554538"/>
            <a:ext cx="0" cy="14827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956" name="Text Box 44"/>
          <p:cNvSpPr txBox="1">
            <a:spLocks noChangeArrowheads="1"/>
          </p:cNvSpPr>
          <p:nvPr/>
        </p:nvSpPr>
        <p:spPr bwMode="auto">
          <a:xfrm>
            <a:off x="2489200" y="1240747"/>
            <a:ext cx="3940175" cy="1015663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To-be-compared waveforms </a:t>
            </a:r>
            <a:r>
              <a:rPr lang="en-US" dirty="0" smtClean="0"/>
              <a:t>overlaid with different colors </a:t>
            </a:r>
            <a:r>
              <a:rPr lang="en-US" u="sng" dirty="0" smtClean="0"/>
              <a:t>and</a:t>
            </a:r>
            <a:r>
              <a:rPr lang="en-US" dirty="0" smtClean="0"/>
              <a:t> different line types</a:t>
            </a:r>
            <a:endParaRPr lang="en-US" dirty="0"/>
          </a:p>
        </p:txBody>
      </p:sp>
      <p:sp>
        <p:nvSpPr>
          <p:cNvPr id="1190957" name="Line 45"/>
          <p:cNvSpPr>
            <a:spLocks noChangeShapeType="1"/>
          </p:cNvSpPr>
          <p:nvPr/>
        </p:nvSpPr>
        <p:spPr bwMode="auto">
          <a:xfrm>
            <a:off x="5708650" y="2256409"/>
            <a:ext cx="273050" cy="1453553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Line 2"/>
          <p:cNvSpPr>
            <a:spLocks noChangeShapeType="1"/>
          </p:cNvSpPr>
          <p:nvPr/>
        </p:nvSpPr>
        <p:spPr bwMode="auto">
          <a:xfrm rot="5400000">
            <a:off x="4572000" y="-2921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2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3813"/>
            <a:ext cx="8229600" cy="1143000"/>
          </a:xfrm>
        </p:spPr>
        <p:txBody>
          <a:bodyPr/>
          <a:lstStyle/>
          <a:p>
            <a:r>
              <a:rPr lang="en-US" dirty="0" smtClean="0"/>
              <a:t>Better Example of 50% Area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67262" y="1604211"/>
            <a:ext cx="3700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Rare Minus Frequent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9200"/>
            <a:ext cx="6808124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Line 2"/>
          <p:cNvSpPr>
            <a:spLocks noChangeShapeType="1"/>
          </p:cNvSpPr>
          <p:nvPr/>
        </p:nvSpPr>
        <p:spPr bwMode="auto">
          <a:xfrm rot="5400000">
            <a:off x="4572000" y="-29337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/>
              <a:t>Shortcomings of Peak Latency</a:t>
            </a:r>
          </a:p>
        </p:txBody>
      </p:sp>
      <p:sp>
        <p:nvSpPr>
          <p:cNvPr id="134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06513"/>
            <a:ext cx="8458200" cy="5208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Peak </a:t>
            </a:r>
            <a:r>
              <a:rPr lang="en-US" dirty="0"/>
              <a:t>may find rising edge of adjacent component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solved by local peak measure</a:t>
            </a:r>
          </a:p>
          <a:p>
            <a:pPr>
              <a:lnSpc>
                <a:spcPct val="90000"/>
              </a:lnSpc>
            </a:pPr>
            <a:r>
              <a:rPr lang="en-US" dirty="0"/>
              <a:t>Peak is sensitive to high-frequency 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</a:t>
            </a:r>
            <a:r>
              <a:rPr lang="en-US" dirty="0" smtClean="0"/>
              <a:t>partially mitigated </a:t>
            </a:r>
            <a:r>
              <a:rPr lang="en-US" dirty="0"/>
              <a:t>by low-pass </a:t>
            </a:r>
            <a:r>
              <a:rPr lang="en-US" dirty="0" smtClean="0"/>
              <a:t>filter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Time of peak depends on overlapping components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Terrible </a:t>
            </a:r>
            <a:r>
              <a:rPr lang="en-US" dirty="0"/>
              <a:t>for broad components with no real </a:t>
            </a:r>
            <a:r>
              <a:rPr lang="en-US" dirty="0" smtClean="0"/>
              <a:t>peak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Biased </a:t>
            </a:r>
            <a:r>
              <a:rPr lang="en-US" dirty="0"/>
              <a:t>by the noise level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More noise</a:t>
            </a:r>
            <a:r>
              <a:rPr lang="en-US" dirty="0" smtClean="0"/>
              <a:t> =&gt; nearer </a:t>
            </a:r>
            <a:r>
              <a:rPr lang="en-US" dirty="0"/>
              <a:t>to center of measurement window</a:t>
            </a:r>
          </a:p>
          <a:p>
            <a:pPr>
              <a:lnSpc>
                <a:spcPct val="90000"/>
              </a:lnSpc>
            </a:pPr>
            <a:r>
              <a:rPr lang="en-US" dirty="0"/>
              <a:t>Not </a:t>
            </a:r>
            <a:r>
              <a:rPr lang="en-US" dirty="0" smtClean="0"/>
              <a:t>linear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Difficult to relate to reaction time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44" y="3619500"/>
            <a:ext cx="6324600" cy="12741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5639236" y="3543300"/>
            <a:ext cx="533400" cy="457200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8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Line 2"/>
          <p:cNvSpPr>
            <a:spLocks noChangeShapeType="1"/>
          </p:cNvSpPr>
          <p:nvPr/>
        </p:nvSpPr>
        <p:spPr bwMode="auto">
          <a:xfrm rot="5400000">
            <a:off x="4572000" y="-29464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0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/>
          <a:lstStyle/>
          <a:p>
            <a:r>
              <a:rPr lang="en-US"/>
              <a:t>50% Area Latency</a:t>
            </a:r>
          </a:p>
        </p:txBody>
      </p:sp>
      <p:sp>
        <p:nvSpPr>
          <p:cNvPr id="12390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458200" cy="492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Uses entire waveform in determining latency</a:t>
            </a:r>
          </a:p>
          <a:p>
            <a:pPr>
              <a:lnSpc>
                <a:spcPct val="90000"/>
              </a:lnSpc>
            </a:pPr>
            <a:r>
              <a:rPr lang="en-US" dirty="0"/>
              <a:t>Robust to noise</a:t>
            </a:r>
          </a:p>
          <a:p>
            <a:r>
              <a:rPr lang="en-US" dirty="0"/>
              <a:t>Not biased by the noise level</a:t>
            </a:r>
          </a:p>
          <a:p>
            <a:r>
              <a:rPr lang="en-US" dirty="0"/>
              <a:t>Works fine for broad waveforms with no real peak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Linear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Easier to relate to</a:t>
            </a:r>
            <a:r>
              <a:rPr lang="en-US" dirty="0" smtClean="0"/>
              <a:t> RT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Almost the same as median</a:t>
            </a:r>
          </a:p>
          <a:p>
            <a:pPr>
              <a:lnSpc>
                <a:spcPct val="90000"/>
              </a:lnSpc>
            </a:pPr>
            <a:r>
              <a:rPr lang="en-US" dirty="0"/>
              <a:t>Shortcomings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Measurement window must include entire component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Strongly influenced by overlapping components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Requires </a:t>
            </a:r>
            <a:r>
              <a:rPr lang="en-US" dirty="0" err="1"/>
              <a:t>monophasic</a:t>
            </a:r>
            <a:r>
              <a:rPr lang="en-US" dirty="0"/>
              <a:t> waveforms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Works best on big components and/or difference waves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35064"/>
              </p:ext>
            </p:extLst>
          </p:nvPr>
        </p:nvGraphicFramePr>
        <p:xfrm>
          <a:off x="608342" y="1645755"/>
          <a:ext cx="7950200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Relating Midpoint Latency to RT</a:t>
            </a:r>
            <a:endParaRPr lang="en-US" dirty="0"/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3215" y="6134309"/>
            <a:ext cx="233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1036" y="2848409"/>
            <a:ext cx="2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25% of RTs at 400 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723751" y="3315129"/>
            <a:ext cx="415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Probability of Reaction 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48905" y="4004042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7% of RTs at 300 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06960" y="2699663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17% of RTs at 350 ms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H="1">
            <a:off x="3455065" y="4596470"/>
            <a:ext cx="663631" cy="50339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3406787" y="3632847"/>
            <a:ext cx="1021981" cy="77521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>
            <a:off x="4759309" y="3303545"/>
            <a:ext cx="675075" cy="65211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41126" y="1363339"/>
            <a:ext cx="5785424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P</a:t>
            </a:r>
            <a:r>
              <a:rPr lang="en-US" sz="2800" b="1" u="sng" dirty="0" smtClean="0"/>
              <a:t>robability Distribution of RT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81279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897576"/>
              </p:ext>
            </p:extLst>
          </p:nvPr>
        </p:nvGraphicFramePr>
        <p:xfrm>
          <a:off x="596900" y="1620355"/>
          <a:ext cx="7950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Relating Midpoint Latency to RT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3215" y="6134309"/>
            <a:ext cx="233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723751" y="3315129"/>
            <a:ext cx="415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ERP Amplitude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3230" y="1620355"/>
            <a:ext cx="747929" cy="60875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360979" y="1425607"/>
            <a:ext cx="3029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Peak latency is related to mode of RT distribution, not mean or median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4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Line 2"/>
          <p:cNvSpPr>
            <a:spLocks noChangeShapeType="1"/>
          </p:cNvSpPr>
          <p:nvPr/>
        </p:nvSpPr>
        <p:spPr bwMode="auto">
          <a:xfrm rot="5400000">
            <a:off x="4572000" y="-29591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4287"/>
            <a:ext cx="8229600" cy="1143000"/>
          </a:xfrm>
        </p:spPr>
        <p:txBody>
          <a:bodyPr/>
          <a:lstStyle/>
          <a:p>
            <a:r>
              <a:rPr lang="en-US" dirty="0"/>
              <a:t>Relating Midpoint Latency to RT</a:t>
            </a:r>
          </a:p>
        </p:txBody>
      </p:sp>
      <p:pic>
        <p:nvPicPr>
          <p:cNvPr id="124724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777" y="1775731"/>
            <a:ext cx="8856924" cy="383912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247245" name="Text Box 13"/>
          <p:cNvSpPr txBox="1">
            <a:spLocks noChangeArrowheads="1"/>
          </p:cNvSpPr>
          <p:nvPr/>
        </p:nvSpPr>
        <p:spPr bwMode="auto">
          <a:xfrm>
            <a:off x="609600" y="1208462"/>
            <a:ext cx="80772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/>
              <a:t>Typical RT probability distributions across different conditions</a:t>
            </a:r>
            <a:endParaRPr lang="en-US" b="1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43777" y="5941217"/>
            <a:ext cx="8669601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P3 peak latency usually differs less across conditions than mean 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50% Area Latency Example</a:t>
            </a:r>
          </a:p>
        </p:txBody>
      </p:sp>
      <p:pic>
        <p:nvPicPr>
          <p:cNvPr id="1321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1475" y="1354138"/>
            <a:ext cx="5854700" cy="2882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21989" name="Text Box 5"/>
          <p:cNvSpPr txBox="1">
            <a:spLocks noChangeArrowheads="1"/>
          </p:cNvSpPr>
          <p:nvPr/>
        </p:nvSpPr>
        <p:spPr bwMode="auto">
          <a:xfrm>
            <a:off x="6745288" y="6553200"/>
            <a:ext cx="23939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ＭＳ Ｐゴシック" pitchFamily="-112" charset="-128"/>
                <a:cs typeface="ＭＳ Ｐゴシック" pitchFamily="-112" charset="-128"/>
              </a:rPr>
              <a:t>Luck &amp; Hillyard (1990)</a:t>
            </a:r>
          </a:p>
        </p:txBody>
      </p:sp>
      <p:pic>
        <p:nvPicPr>
          <p:cNvPr id="1321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838" y="4246563"/>
            <a:ext cx="7423150" cy="2189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50% Area Latency Example</a:t>
            </a:r>
          </a:p>
        </p:txBody>
      </p:sp>
      <p:pic>
        <p:nvPicPr>
          <p:cNvPr id="13240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838" y="4246563"/>
            <a:ext cx="7423150" cy="2189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24038" name="Text Box 6"/>
          <p:cNvSpPr txBox="1">
            <a:spLocks noChangeArrowheads="1"/>
          </p:cNvSpPr>
          <p:nvPr/>
        </p:nvSpPr>
        <p:spPr bwMode="auto">
          <a:xfrm>
            <a:off x="6750050" y="6553200"/>
            <a:ext cx="23939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ＭＳ Ｐゴシック" pitchFamily="-112" charset="-128"/>
                <a:cs typeface="ＭＳ Ｐゴシック" pitchFamily="-112" charset="-128"/>
              </a:rPr>
              <a:t>Luck &amp; Hillyard (1990)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" y="1666580"/>
            <a:ext cx="9143391" cy="2176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Measuring</a:t>
            </a:r>
            <a:r>
              <a:rPr lang="en-US" dirty="0" smtClean="0"/>
              <a:t> Onset Latency</a:t>
            </a:r>
            <a:endParaRPr lang="en-US" dirty="0"/>
          </a:p>
        </p:txBody>
      </p:sp>
      <p:sp>
        <p:nvSpPr>
          <p:cNvPr id="1343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229600" cy="4530725"/>
          </a:xfrm>
        </p:spPr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options for onset of component</a:t>
            </a:r>
            <a:endParaRPr lang="en-US" dirty="0" smtClean="0"/>
          </a:p>
          <a:p>
            <a:pPr lvl="1"/>
            <a:r>
              <a:rPr lang="en-US" dirty="0" smtClean="0"/>
              <a:t>20</a:t>
            </a:r>
            <a:r>
              <a:rPr lang="en-US" dirty="0"/>
              <a:t>% area latency</a:t>
            </a:r>
            <a:endParaRPr lang="en-US" dirty="0" smtClean="0"/>
          </a:p>
          <a:p>
            <a:pPr lvl="1"/>
            <a:r>
              <a:rPr lang="en-US" dirty="0" smtClean="0"/>
              <a:t>50</a:t>
            </a:r>
            <a:r>
              <a:rPr lang="en-US" dirty="0"/>
              <a:t>% peak latency</a:t>
            </a:r>
          </a:p>
          <a:p>
            <a:pPr lvl="1"/>
            <a:r>
              <a:rPr lang="en-US" dirty="0"/>
              <a:t>Statistical threshold</a:t>
            </a:r>
          </a:p>
          <a:p>
            <a:pPr lvl="2"/>
            <a:r>
              <a:rPr lang="en-US" dirty="0"/>
              <a:t>First of</a:t>
            </a:r>
            <a:r>
              <a:rPr lang="en-US" dirty="0" smtClean="0"/>
              <a:t> N consecutive </a:t>
            </a:r>
            <a:r>
              <a:rPr lang="en-US" dirty="0" err="1"/>
              <a:t>p</a:t>
            </a:r>
            <a:r>
              <a:rPr lang="en-US" dirty="0"/>
              <a:t>&lt;.05 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684588"/>
            <a:ext cx="6896297" cy="21685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rot="10800000">
            <a:off x="4800600" y="3708072"/>
            <a:ext cx="762000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10800000">
            <a:off x="4800600" y="4414183"/>
            <a:ext cx="762001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3468293" y="4789885"/>
            <a:ext cx="2666205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38800" y="3509606"/>
            <a:ext cx="2058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amplitude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800" y="4214128"/>
            <a:ext cx="3064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50% of peak amplitude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33417" y="6123782"/>
            <a:ext cx="444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 @ 50% of peak amplitude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5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Plotting- Basic Principles</a:t>
            </a:r>
          </a:p>
        </p:txBody>
      </p:sp>
      <p:sp>
        <p:nvSpPr>
          <p:cNvPr id="11950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229600" cy="5257800"/>
          </a:xfrm>
        </p:spPr>
        <p:txBody>
          <a:bodyPr/>
          <a:lstStyle/>
          <a:p>
            <a:r>
              <a:rPr lang="en-US" dirty="0"/>
              <a:t>You must show the waveforms (SPR rule)</a:t>
            </a:r>
            <a:endParaRPr lang="en-US" dirty="0" smtClean="0"/>
          </a:p>
          <a:p>
            <a:pPr lvl="1"/>
            <a:r>
              <a:rPr lang="en-US" dirty="0" smtClean="0"/>
              <a:t>You </a:t>
            </a:r>
            <a:r>
              <a:rPr lang="en-US" dirty="0"/>
              <a:t>need to show enough sites so that experts can figure out underlying component structure</a:t>
            </a:r>
          </a:p>
          <a:p>
            <a:pPr lvl="1"/>
            <a:r>
              <a:rPr lang="en-US" dirty="0"/>
              <a:t>I often show just one site for a cognitive audience when component can be isolated (N2pc or LRP)</a:t>
            </a:r>
          </a:p>
          <a:p>
            <a:pPr lvl="1"/>
            <a:r>
              <a:rPr lang="en-US" dirty="0"/>
              <a:t>In most cases, don’t shown more than 6-8 </a:t>
            </a:r>
            <a:r>
              <a:rPr lang="en-US" dirty="0" smtClean="0"/>
              <a:t>sites (</a:t>
            </a:r>
            <a:r>
              <a:rPr lang="en-US" dirty="0" err="1" smtClean="0"/>
              <a:t>topo</a:t>
            </a:r>
            <a:r>
              <a:rPr lang="en-US" dirty="0" smtClean="0"/>
              <a:t> map instead)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 prestimulus baseline must be shown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Usually 200 ms (minimum of 100 ms for most experiments)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If you don’t see a baseline, the study is probably C.R.A.P (Carelessly Reviewed Awful Publication)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Overlay the key waveforms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 most cases, show both original waveforms and difference waves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5014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1" name="Line 3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501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110"/>
            <a:ext cx="9144000" cy="1143000"/>
          </a:xfrm>
        </p:spPr>
        <p:txBody>
          <a:bodyPr/>
          <a:lstStyle/>
          <a:p>
            <a:r>
              <a:rPr lang="en-US" dirty="0" smtClean="0"/>
              <a:t>Choosing Time Windows</a:t>
            </a:r>
            <a:br>
              <a:rPr lang="en-US" dirty="0" smtClean="0"/>
            </a:br>
            <a:r>
              <a:rPr lang="en-US" dirty="0" smtClean="0"/>
              <a:t>and Electrodes</a:t>
            </a:r>
            <a:endParaRPr lang="en-US" dirty="0"/>
          </a:p>
        </p:txBody>
      </p:sp>
      <p:sp>
        <p:nvSpPr>
          <p:cNvPr id="11950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 smtClean="0"/>
              <a:t>In most cases, ERP measurement involves selecting a time window and a set of electrode sites</a:t>
            </a:r>
          </a:p>
          <a:p>
            <a:r>
              <a:rPr lang="en-US" dirty="0" smtClean="0"/>
              <a:t>If you use the effects observed in the data to guide the choice of time window and electrode sites, you will bias your results</a:t>
            </a:r>
          </a:p>
          <a:p>
            <a:pPr lvl="1"/>
            <a:r>
              <a:rPr lang="en-US" dirty="0" smtClean="0"/>
              <a:t>Large increase in probability of Type I error (false positive)</a:t>
            </a:r>
          </a:p>
          <a:p>
            <a:r>
              <a:rPr lang="en-US" dirty="0" smtClean="0"/>
              <a:t>But let’s forget about this issue for now</a:t>
            </a:r>
          </a:p>
          <a:p>
            <a:pPr lvl="1"/>
            <a:r>
              <a:rPr lang="en-US" dirty="0" smtClean="0"/>
              <a:t>Once we’ve explained the basic options for measuring amplitudes and latencies, we will consider how to select time windows and electrode sites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663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501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Measuring ERP Amplitudes</a:t>
            </a:r>
          </a:p>
        </p:txBody>
      </p:sp>
      <p:pic>
        <p:nvPicPr>
          <p:cNvPr id="132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1" y="1143000"/>
            <a:ext cx="5556778" cy="573251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black">
          <a:xfrm>
            <a:off x="304800" y="1460500"/>
            <a:ext cx="3505200" cy="210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Basic options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Peak amplitude</a:t>
            </a:r>
          </a:p>
          <a:p>
            <a:pPr marL="685800" lvl="1" indent="-228600" eaLnBrk="1" hangingPunct="1">
              <a:spcBef>
                <a:spcPct val="20000"/>
              </a:spcBef>
              <a:buSzPct val="65000"/>
              <a:buFont typeface="Times" pitchFamily="-108" charset="0"/>
              <a:buChar char="•"/>
            </a:pP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08" charset="-128"/>
              </a:rPr>
              <a:t>Or average around peak</a:t>
            </a:r>
          </a:p>
          <a:p>
            <a:pPr marL="685800" lvl="1" indent="-228600" eaLnBrk="1" hangingPunct="1">
              <a:spcBef>
                <a:spcPct val="20000"/>
              </a:spcBef>
              <a:buSzPct val="65000"/>
              <a:buFont typeface="Times" pitchFamily="-108" charset="0"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Or local peak amplitude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08" charset="-128"/>
              </a:rPr>
              <a:t>Mean/area amplitude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 and Area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07" y="3441072"/>
            <a:ext cx="59309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27" y="2786826"/>
            <a:ext cx="1536700" cy="10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545" y="4120012"/>
            <a:ext cx="1689100" cy="107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2942" y="171365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1800" dirty="0"/>
              <a:t>Area = A + B = 35.39 µVms</a:t>
            </a:r>
          </a:p>
          <a:p>
            <a:r>
              <a:rPr lang="ro-RO" sz="1800" dirty="0"/>
              <a:t>Positive Area = B = 1.49 µVms</a:t>
            </a:r>
          </a:p>
          <a:p>
            <a:r>
              <a:rPr lang="ro-RO" sz="1800" dirty="0"/>
              <a:t>Negative Area = A = 33.90 µVms</a:t>
            </a:r>
          </a:p>
          <a:p>
            <a:r>
              <a:rPr lang="ro-RO" sz="1800" dirty="0"/>
              <a:t>Integral = B - A = 32.41 µVms</a:t>
            </a:r>
          </a:p>
          <a:p>
            <a:r>
              <a:rPr lang="ro-RO" sz="1800" dirty="0"/>
              <a:t>Mean = Integral ÷ 100 ms = .3241 µV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554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07" y="3438624"/>
            <a:ext cx="5930900" cy="2374900"/>
          </a:xfrm>
          <a:prstGeom prst="rect">
            <a:avLst/>
          </a:prstGeom>
        </p:spPr>
      </p:pic>
      <p:sp>
        <p:nvSpPr>
          <p:cNvPr id="132505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 and Area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2942" y="17136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1800" dirty="0" smtClean="0"/>
              <a:t>To avoid confusion, I like to use the term “rectified area” instead of “area”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003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Why Mean is Better than Peak</a:t>
            </a:r>
          </a:p>
        </p:txBody>
      </p:sp>
      <p:sp>
        <p:nvSpPr>
          <p:cNvPr id="1205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2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Rule #1: “Peaks and components are not the same thing.  There is nothing special about the point at which the voltage reaches a local maximum.”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Mean amplitude better characterizes a component as being extended over time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Peak amplitude encourages misleading view of components</a:t>
            </a:r>
          </a:p>
          <a:p>
            <a:pPr>
              <a:lnSpc>
                <a:spcPct val="90000"/>
              </a:lnSpc>
            </a:pPr>
            <a:r>
              <a:rPr lang="en-US" dirty="0"/>
              <a:t>Peak may find rising edge of adjacent component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solved by local peak measure</a:t>
            </a:r>
          </a:p>
          <a:p>
            <a:pPr>
              <a:lnSpc>
                <a:spcPct val="90000"/>
              </a:lnSpc>
            </a:pPr>
            <a:r>
              <a:rPr lang="en-US" dirty="0"/>
              <a:t>Peak is sensitive to high-frequency 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mitigated by low-pass </a:t>
            </a:r>
            <a:r>
              <a:rPr lang="en-US" dirty="0" smtClean="0"/>
              <a:t>filter or “mean around peak”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Time of peak depends on overlapping components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peak may be nowhere near the center of the experimental effect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5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Line 2"/>
          <p:cNvSpPr>
            <a:spLocks noChangeShapeType="1"/>
          </p:cNvSpPr>
          <p:nvPr/>
        </p:nvSpPr>
        <p:spPr bwMode="auto">
          <a:xfrm rot="5400000">
            <a:off x="4572000" y="-2838824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471"/>
            <a:ext cx="8229600" cy="1143000"/>
          </a:xfrm>
        </p:spPr>
        <p:txBody>
          <a:bodyPr/>
          <a:lstStyle/>
          <a:p>
            <a:r>
              <a:rPr lang="en-US" dirty="0" smtClean="0"/>
              <a:t>Individual Differences and Peaks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529" y="1420813"/>
            <a:ext cx="8822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dirty="0" smtClean="0"/>
              <a:t>Peaks from three subjects in a simple visual oddball paradigm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9" y="1719636"/>
            <a:ext cx="8822980" cy="2601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529" y="4491228"/>
            <a:ext cx="8822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 smtClean="0"/>
              <a:t>Subject 2: Implausible that a process occurred 200 ms later for the oddball than for the standard</a:t>
            </a:r>
          </a:p>
          <a:p>
            <a:endParaRPr lang="ro-RO" sz="1800" dirty="0"/>
          </a:p>
          <a:p>
            <a:r>
              <a:rPr lang="ro-RO" sz="1800" dirty="0" smtClean="0"/>
              <a:t>Subject 3: Implausible that processing of standard occurred 200 ms later for this subject than for Subjects 1 and 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817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19159</TotalTime>
  <Words>2864</Words>
  <Application>Microsoft Macintosh PowerPoint</Application>
  <PresentationFormat>On-screen Show (4:3)</PresentationFormat>
  <Paragraphs>265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Balance</vt:lpstr>
      <vt:lpstr>The ERP Boot Camp</vt:lpstr>
      <vt:lpstr>Plotting- The Right Way</vt:lpstr>
      <vt:lpstr>Plotting- Basic Principles</vt:lpstr>
      <vt:lpstr>Choosing Time Windows and Electrodes</vt:lpstr>
      <vt:lpstr>Measuring ERP Amplitudes</vt:lpstr>
      <vt:lpstr>Mean and Area</vt:lpstr>
      <vt:lpstr>Mean and Area</vt:lpstr>
      <vt:lpstr>Why Mean is Better than Peak</vt:lpstr>
      <vt:lpstr>Individual Differences and Peaks</vt:lpstr>
      <vt:lpstr>Why Mean is Better than Peak</vt:lpstr>
      <vt:lpstr>Peak Amplitude and Noise</vt:lpstr>
      <vt:lpstr>Why Mean is Better than Peak</vt:lpstr>
      <vt:lpstr>Shortcomings of Mean Amplitude</vt:lpstr>
      <vt:lpstr>Signed Area</vt:lpstr>
      <vt:lpstr>Signed Area Example</vt:lpstr>
      <vt:lpstr>Signed Area Example</vt:lpstr>
      <vt:lpstr>Signed Area Example</vt:lpstr>
      <vt:lpstr>The Baseline (reminder)</vt:lpstr>
      <vt:lpstr>Measuring Midpoint Latency</vt:lpstr>
      <vt:lpstr>Better Example of 50% Area</vt:lpstr>
      <vt:lpstr>Shortcomings of Peak Latency</vt:lpstr>
      <vt:lpstr>50% Area Latency</vt:lpstr>
      <vt:lpstr>Relating Midpoint Latency to RT</vt:lpstr>
      <vt:lpstr>Relating Midpoint Latency to RT</vt:lpstr>
      <vt:lpstr>Relating Midpoint Latency to RT</vt:lpstr>
      <vt:lpstr>50% Area Latency Example</vt:lpstr>
      <vt:lpstr>50% Area Latency Example</vt:lpstr>
      <vt:lpstr>Measuring Onset Latency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#9</dc:title>
  <cp:lastModifiedBy>Steve Luck</cp:lastModifiedBy>
  <cp:revision>415</cp:revision>
  <cp:lastPrinted>2011-06-20T21:04:30Z</cp:lastPrinted>
  <dcterms:created xsi:type="dcterms:W3CDTF">2011-11-10T20:03:11Z</dcterms:created>
  <dcterms:modified xsi:type="dcterms:W3CDTF">2015-07-23T17:33:04Z</dcterms:modified>
</cp:coreProperties>
</file>