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1.bin" ContentType="application/vnd.openxmlformats-officedocument.oleObject"/>
  <Override PartName="/ppt/notesSlides/notesSlide22.xml" ContentType="application/vnd.openxmlformats-officedocument.presentationml.notesSlide+xml"/>
  <Override PartName="/ppt/embeddings/oleObject2.bin" ContentType="application/vnd.openxmlformats-officedocument.oleObject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.xml" ContentType="application/vnd.openxmlformats-officedocument.drawingml.chart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73" r:id="rId1"/>
  </p:sldMasterIdLst>
  <p:notesMasterIdLst>
    <p:notesMasterId r:id="rId60"/>
  </p:notesMasterIdLst>
  <p:handoutMasterIdLst>
    <p:handoutMasterId r:id="rId61"/>
  </p:handoutMasterIdLst>
  <p:sldIdLst>
    <p:sldId id="256" r:id="rId2"/>
    <p:sldId id="528" r:id="rId3"/>
    <p:sldId id="612" r:id="rId4"/>
    <p:sldId id="530" r:id="rId5"/>
    <p:sldId id="531" r:id="rId6"/>
    <p:sldId id="636" r:id="rId7"/>
    <p:sldId id="644" r:id="rId8"/>
    <p:sldId id="637" r:id="rId9"/>
    <p:sldId id="634" r:id="rId10"/>
    <p:sldId id="632" r:id="rId11"/>
    <p:sldId id="645" r:id="rId12"/>
    <p:sldId id="633" r:id="rId13"/>
    <p:sldId id="532" r:id="rId14"/>
    <p:sldId id="533" r:id="rId15"/>
    <p:sldId id="534" r:id="rId16"/>
    <p:sldId id="610" r:id="rId17"/>
    <p:sldId id="529" r:id="rId18"/>
    <p:sldId id="535" r:id="rId19"/>
    <p:sldId id="536" r:id="rId20"/>
    <p:sldId id="580" r:id="rId21"/>
    <p:sldId id="617" r:id="rId22"/>
    <p:sldId id="618" r:id="rId23"/>
    <p:sldId id="619" r:id="rId24"/>
    <p:sldId id="571" r:id="rId25"/>
    <p:sldId id="623" r:id="rId26"/>
    <p:sldId id="574" r:id="rId27"/>
    <p:sldId id="575" r:id="rId28"/>
    <p:sldId id="578" r:id="rId29"/>
    <p:sldId id="611" r:id="rId30"/>
    <p:sldId id="572" r:id="rId31"/>
    <p:sldId id="629" r:id="rId32"/>
    <p:sldId id="542" r:id="rId33"/>
    <p:sldId id="544" r:id="rId34"/>
    <p:sldId id="545" r:id="rId35"/>
    <p:sldId id="549" r:id="rId36"/>
    <p:sldId id="586" r:id="rId37"/>
    <p:sldId id="551" r:id="rId38"/>
    <p:sldId id="588" r:id="rId39"/>
    <p:sldId id="590" r:id="rId40"/>
    <p:sldId id="607" r:id="rId41"/>
    <p:sldId id="550" r:id="rId42"/>
    <p:sldId id="589" r:id="rId43"/>
    <p:sldId id="543" r:id="rId44"/>
    <p:sldId id="639" r:id="rId45"/>
    <p:sldId id="613" r:id="rId46"/>
    <p:sldId id="553" r:id="rId47"/>
    <p:sldId id="653" r:id="rId48"/>
    <p:sldId id="614" r:id="rId49"/>
    <p:sldId id="654" r:id="rId50"/>
    <p:sldId id="655" r:id="rId51"/>
    <p:sldId id="582" r:id="rId52"/>
    <p:sldId id="604" r:id="rId53"/>
    <p:sldId id="620" r:id="rId54"/>
    <p:sldId id="621" r:id="rId55"/>
    <p:sldId id="628" r:id="rId56"/>
    <p:sldId id="564" r:id="rId57"/>
    <p:sldId id="640" r:id="rId58"/>
    <p:sldId id="641" r:id="rId5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ve Luck" initials="S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7C80"/>
    <a:srgbClr val="323232"/>
    <a:srgbClr val="787878"/>
    <a:srgbClr val="E500FF"/>
    <a:srgbClr val="FF8000"/>
    <a:srgbClr val="8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8" d="100"/>
          <a:sy n="128" d="100"/>
        </p:scale>
        <p:origin x="-112" y="-5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9" d="100"/>
          <a:sy n="109" d="100"/>
        </p:scale>
        <p:origin x="-2144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commentAuthors" Target="commentAuthors.xml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uck:Documents:Research:Boot%20Camp:Lectures:Figs:Convolution%20Demo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uck:Documents:Research:Boot%20Camp:Lectures:Figs:Stimulus%20Timing%20Jitter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uck:Documents:Research:Boot%20Camp:Lectures:Figs:Stimulus%20Timing%20Jitt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81419494976921"/>
          <c:y val="0.0509259259259259"/>
          <c:w val="0.871925423115214"/>
          <c:h val="0.798225430154564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rgbClr val="800000"/>
              </a:solidFill>
            </a:ln>
          </c:spPr>
          <c:marker>
            <c:spPr>
              <a:solidFill>
                <a:srgbClr val="800000"/>
              </a:solidFill>
              <a:ln>
                <a:solidFill>
                  <a:srgbClr val="800000"/>
                </a:solidFill>
              </a:ln>
            </c:spPr>
          </c:marker>
          <c:xVal>
            <c:numRef>
              <c:f>'IRF Demos'!$B$1:$B$31</c:f>
              <c:numCache>
                <c:formatCode>General</c:formatCode>
                <c:ptCount val="31"/>
                <c:pt idx="0">
                  <c:v>-50.0</c:v>
                </c:pt>
                <c:pt idx="1">
                  <c:v>-40.0</c:v>
                </c:pt>
                <c:pt idx="2">
                  <c:v>-30.0</c:v>
                </c:pt>
                <c:pt idx="3">
                  <c:v>-20.0</c:v>
                </c:pt>
                <c:pt idx="4">
                  <c:v>-10.0</c:v>
                </c:pt>
                <c:pt idx="5">
                  <c:v>0.0</c:v>
                </c:pt>
                <c:pt idx="6">
                  <c:v>10.0</c:v>
                </c:pt>
                <c:pt idx="7">
                  <c:v>20.0</c:v>
                </c:pt>
                <c:pt idx="8">
                  <c:v>30.0</c:v>
                </c:pt>
                <c:pt idx="9">
                  <c:v>40.0</c:v>
                </c:pt>
                <c:pt idx="10">
                  <c:v>50.0</c:v>
                </c:pt>
                <c:pt idx="11">
                  <c:v>60.0</c:v>
                </c:pt>
                <c:pt idx="12">
                  <c:v>70.0</c:v>
                </c:pt>
                <c:pt idx="13">
                  <c:v>80.0</c:v>
                </c:pt>
                <c:pt idx="14">
                  <c:v>90.0</c:v>
                </c:pt>
                <c:pt idx="15">
                  <c:v>100.0</c:v>
                </c:pt>
                <c:pt idx="16">
                  <c:v>110.0</c:v>
                </c:pt>
                <c:pt idx="17">
                  <c:v>120.0</c:v>
                </c:pt>
                <c:pt idx="18">
                  <c:v>130.0</c:v>
                </c:pt>
                <c:pt idx="19">
                  <c:v>140.0</c:v>
                </c:pt>
                <c:pt idx="20">
                  <c:v>150.0</c:v>
                </c:pt>
                <c:pt idx="21">
                  <c:v>160.0</c:v>
                </c:pt>
                <c:pt idx="22">
                  <c:v>170.0</c:v>
                </c:pt>
                <c:pt idx="23">
                  <c:v>180.0</c:v>
                </c:pt>
                <c:pt idx="24">
                  <c:v>190.0</c:v>
                </c:pt>
                <c:pt idx="25">
                  <c:v>200.0</c:v>
                </c:pt>
                <c:pt idx="26">
                  <c:v>210.0</c:v>
                </c:pt>
                <c:pt idx="27">
                  <c:v>220.0</c:v>
                </c:pt>
                <c:pt idx="28">
                  <c:v>230.0</c:v>
                </c:pt>
                <c:pt idx="29">
                  <c:v>240.0</c:v>
                </c:pt>
                <c:pt idx="30">
                  <c:v>250.0</c:v>
                </c:pt>
              </c:numCache>
            </c:numRef>
          </c:xVal>
          <c:yVal>
            <c:numRef>
              <c:f>'IRF Demos'!$C$1:$C$31</c:f>
              <c:numCache>
                <c:formatCode>General</c:formatCode>
                <c:ptCount val="31"/>
                <c:pt idx="5">
                  <c:v>1.0</c:v>
                </c:pt>
                <c:pt idx="6">
                  <c:v>0.904508497187474</c:v>
                </c:pt>
                <c:pt idx="7">
                  <c:v>0.654508497187474</c:v>
                </c:pt>
                <c:pt idx="8">
                  <c:v>0.345491502812526</c:v>
                </c:pt>
                <c:pt idx="9">
                  <c:v>0.0954915028125264</c:v>
                </c:pt>
                <c:pt idx="10">
                  <c:v>0.0</c:v>
                </c:pt>
              </c:numCache>
            </c:numRef>
          </c:yVal>
          <c:smooth val="1"/>
        </c:ser>
        <c:ser>
          <c:idx val="1"/>
          <c:order val="1"/>
          <c:spPr>
            <a:ln>
              <a:solidFill>
                <a:srgbClr val="008000"/>
              </a:solidFill>
            </a:ln>
          </c:spPr>
          <c:marker>
            <c:spPr>
              <a:solidFill>
                <a:srgbClr val="008000"/>
              </a:solidFill>
              <a:ln>
                <a:solidFill>
                  <a:srgbClr val="008000"/>
                </a:solidFill>
              </a:ln>
            </c:spPr>
          </c:marker>
          <c:xVal>
            <c:numRef>
              <c:f>'IRF Demos'!$B$1:$B$31</c:f>
              <c:numCache>
                <c:formatCode>General</c:formatCode>
                <c:ptCount val="31"/>
                <c:pt idx="0">
                  <c:v>-50.0</c:v>
                </c:pt>
                <c:pt idx="1">
                  <c:v>-40.0</c:v>
                </c:pt>
                <c:pt idx="2">
                  <c:v>-30.0</c:v>
                </c:pt>
                <c:pt idx="3">
                  <c:v>-20.0</c:v>
                </c:pt>
                <c:pt idx="4">
                  <c:v>-10.0</c:v>
                </c:pt>
                <c:pt idx="5">
                  <c:v>0.0</c:v>
                </c:pt>
                <c:pt idx="6">
                  <c:v>10.0</c:v>
                </c:pt>
                <c:pt idx="7">
                  <c:v>20.0</c:v>
                </c:pt>
                <c:pt idx="8">
                  <c:v>30.0</c:v>
                </c:pt>
                <c:pt idx="9">
                  <c:v>40.0</c:v>
                </c:pt>
                <c:pt idx="10">
                  <c:v>50.0</c:v>
                </c:pt>
                <c:pt idx="11">
                  <c:v>60.0</c:v>
                </c:pt>
                <c:pt idx="12">
                  <c:v>70.0</c:v>
                </c:pt>
                <c:pt idx="13">
                  <c:v>80.0</c:v>
                </c:pt>
                <c:pt idx="14">
                  <c:v>90.0</c:v>
                </c:pt>
                <c:pt idx="15">
                  <c:v>100.0</c:v>
                </c:pt>
                <c:pt idx="16">
                  <c:v>110.0</c:v>
                </c:pt>
                <c:pt idx="17">
                  <c:v>120.0</c:v>
                </c:pt>
                <c:pt idx="18">
                  <c:v>130.0</c:v>
                </c:pt>
                <c:pt idx="19">
                  <c:v>140.0</c:v>
                </c:pt>
                <c:pt idx="20">
                  <c:v>150.0</c:v>
                </c:pt>
                <c:pt idx="21">
                  <c:v>160.0</c:v>
                </c:pt>
                <c:pt idx="22">
                  <c:v>170.0</c:v>
                </c:pt>
                <c:pt idx="23">
                  <c:v>180.0</c:v>
                </c:pt>
                <c:pt idx="24">
                  <c:v>190.0</c:v>
                </c:pt>
                <c:pt idx="25">
                  <c:v>200.0</c:v>
                </c:pt>
                <c:pt idx="26">
                  <c:v>210.0</c:v>
                </c:pt>
                <c:pt idx="27">
                  <c:v>220.0</c:v>
                </c:pt>
                <c:pt idx="28">
                  <c:v>230.0</c:v>
                </c:pt>
                <c:pt idx="29">
                  <c:v>240.0</c:v>
                </c:pt>
                <c:pt idx="30">
                  <c:v>250.0</c:v>
                </c:pt>
              </c:numCache>
            </c:numRef>
          </c:xVal>
          <c:yVal>
            <c:numRef>
              <c:f>'IRF Demos'!$D$1:$D$31</c:f>
              <c:numCache>
                <c:formatCode>General</c:formatCode>
                <c:ptCount val="31"/>
                <c:pt idx="0">
                  <c:v>0.0</c:v>
                </c:pt>
                <c:pt idx="1">
                  <c:v>0.0954915028125264</c:v>
                </c:pt>
                <c:pt idx="2">
                  <c:v>0.345491502812526</c:v>
                </c:pt>
                <c:pt idx="3">
                  <c:v>0.654508497187474</c:v>
                </c:pt>
                <c:pt idx="4">
                  <c:v>0.904508497187474</c:v>
                </c:pt>
                <c:pt idx="5">
                  <c:v>1.0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1011544"/>
        <c:axId val="-2071024664"/>
      </c:scatterChart>
      <c:valAx>
        <c:axId val="-2071011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71024664"/>
        <c:crosses val="autoZero"/>
        <c:crossBetween val="midCat"/>
      </c:valAx>
      <c:valAx>
        <c:axId val="-2071024664"/>
        <c:scaling>
          <c:orientation val="minMax"/>
          <c:max val="1.0"/>
        </c:scaling>
        <c:delete val="0"/>
        <c:axPos val="l"/>
        <c:numFmt formatCode="General" sourceLinked="1"/>
        <c:majorTickMark val="out"/>
        <c:minorTickMark val="none"/>
        <c:tickLblPos val="nextTo"/>
        <c:crossAx val="-2071011544"/>
        <c:crossesAt val="-100.0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rgbClr val="0000FF"/>
            </a:solidFill>
          </c:spPr>
          <c:invertIfNegative val="0"/>
          <c:cat>
            <c:strRef>
              <c:f>baseline!$O$1:$Q$1</c:f>
              <c:strCache>
                <c:ptCount val="3"/>
                <c:pt idx="0">
                  <c:v>0 ms</c:v>
                </c:pt>
                <c:pt idx="1">
                  <c:v>10 ms</c:v>
                </c:pt>
                <c:pt idx="2">
                  <c:v>20 ms</c:v>
                </c:pt>
              </c:strCache>
            </c:strRef>
          </c:cat>
          <c:val>
            <c:numRef>
              <c:f>baseline!$O$2:$Q$2</c:f>
              <c:numCache>
                <c:formatCode>General</c:formatCode>
                <c:ptCount val="3"/>
                <c:pt idx="0">
                  <c:v>0.3333</c:v>
                </c:pt>
                <c:pt idx="1">
                  <c:v>0.3333</c:v>
                </c:pt>
                <c:pt idx="2">
                  <c:v>0.3333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67736184"/>
        <c:axId val="-2119473464"/>
      </c:barChart>
      <c:catAx>
        <c:axId val="-2067736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c:spPr>
        <c:txPr>
          <a:bodyPr/>
          <a:lstStyle/>
          <a:p>
            <a:pPr>
              <a:defRPr sz="1100"/>
            </a:pPr>
            <a:endParaRPr lang="en-US"/>
          </a:p>
        </c:txPr>
        <c:crossAx val="-2119473464"/>
        <c:crosses val="autoZero"/>
        <c:auto val="1"/>
        <c:lblAlgn val="ctr"/>
        <c:lblOffset val="100"/>
        <c:noMultiLvlLbl val="0"/>
      </c:catAx>
      <c:valAx>
        <c:axId val="-2119473464"/>
        <c:scaling>
          <c:orientation val="minMax"/>
          <c:max val="1.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</c:spPr>
        <c:txPr>
          <a:bodyPr/>
          <a:lstStyle/>
          <a:p>
            <a:pPr>
              <a:defRPr sz="1100"/>
            </a:pPr>
            <a:endParaRPr lang="en-US"/>
          </a:p>
        </c:txPr>
        <c:crossAx val="-20677361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566937763352855"/>
          <c:y val="0.0311496635934353"/>
          <c:w val="0.894135045374755"/>
          <c:h val="0.7368323871245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baseline!$C$1</c:f>
              <c:strCache>
                <c:ptCount val="1"/>
                <c:pt idx="0">
                  <c:v>0-ms delay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baseline!$B$2:$B$84</c:f>
              <c:numCache>
                <c:formatCode>General</c:formatCode>
                <c:ptCount val="83"/>
                <c:pt idx="0">
                  <c:v>-150.0</c:v>
                </c:pt>
                <c:pt idx="1">
                  <c:v>-140.0</c:v>
                </c:pt>
                <c:pt idx="2">
                  <c:v>-130.0</c:v>
                </c:pt>
                <c:pt idx="3">
                  <c:v>-120.0</c:v>
                </c:pt>
                <c:pt idx="4">
                  <c:v>-110.0</c:v>
                </c:pt>
                <c:pt idx="5">
                  <c:v>-100.0</c:v>
                </c:pt>
                <c:pt idx="6">
                  <c:v>-90.0</c:v>
                </c:pt>
                <c:pt idx="7">
                  <c:v>-80.0</c:v>
                </c:pt>
                <c:pt idx="8">
                  <c:v>-70.0</c:v>
                </c:pt>
                <c:pt idx="9">
                  <c:v>-60.0</c:v>
                </c:pt>
                <c:pt idx="10">
                  <c:v>-50.0</c:v>
                </c:pt>
                <c:pt idx="11">
                  <c:v>-40.0</c:v>
                </c:pt>
                <c:pt idx="12">
                  <c:v>-30.0</c:v>
                </c:pt>
                <c:pt idx="13">
                  <c:v>-20.0</c:v>
                </c:pt>
                <c:pt idx="14">
                  <c:v>-10.0</c:v>
                </c:pt>
                <c:pt idx="15">
                  <c:v>0.0</c:v>
                </c:pt>
                <c:pt idx="16">
                  <c:v>10.0</c:v>
                </c:pt>
                <c:pt idx="17">
                  <c:v>20.0</c:v>
                </c:pt>
                <c:pt idx="18">
                  <c:v>30.0</c:v>
                </c:pt>
                <c:pt idx="19">
                  <c:v>40.0</c:v>
                </c:pt>
                <c:pt idx="20">
                  <c:v>50.0</c:v>
                </c:pt>
                <c:pt idx="21">
                  <c:v>60.0</c:v>
                </c:pt>
                <c:pt idx="22">
                  <c:v>70.0</c:v>
                </c:pt>
                <c:pt idx="23">
                  <c:v>80.0</c:v>
                </c:pt>
                <c:pt idx="24">
                  <c:v>90.0</c:v>
                </c:pt>
                <c:pt idx="25">
                  <c:v>100.0</c:v>
                </c:pt>
                <c:pt idx="26">
                  <c:v>110.0</c:v>
                </c:pt>
                <c:pt idx="27">
                  <c:v>120.0</c:v>
                </c:pt>
                <c:pt idx="28">
                  <c:v>130.0</c:v>
                </c:pt>
                <c:pt idx="29">
                  <c:v>140.0</c:v>
                </c:pt>
                <c:pt idx="30">
                  <c:v>150.0</c:v>
                </c:pt>
                <c:pt idx="31">
                  <c:v>160.0</c:v>
                </c:pt>
                <c:pt idx="32">
                  <c:v>170.0</c:v>
                </c:pt>
                <c:pt idx="33">
                  <c:v>180.0</c:v>
                </c:pt>
                <c:pt idx="34">
                  <c:v>190.0</c:v>
                </c:pt>
                <c:pt idx="35">
                  <c:v>200.0</c:v>
                </c:pt>
                <c:pt idx="36">
                  <c:v>210.0</c:v>
                </c:pt>
                <c:pt idx="37">
                  <c:v>220.0</c:v>
                </c:pt>
                <c:pt idx="38">
                  <c:v>230.0</c:v>
                </c:pt>
                <c:pt idx="39">
                  <c:v>240.0</c:v>
                </c:pt>
                <c:pt idx="40">
                  <c:v>250.0</c:v>
                </c:pt>
                <c:pt idx="41">
                  <c:v>260.0</c:v>
                </c:pt>
                <c:pt idx="42">
                  <c:v>270.0</c:v>
                </c:pt>
                <c:pt idx="43">
                  <c:v>280.0</c:v>
                </c:pt>
                <c:pt idx="44">
                  <c:v>290.0</c:v>
                </c:pt>
                <c:pt idx="45">
                  <c:v>300.0</c:v>
                </c:pt>
                <c:pt idx="46">
                  <c:v>310.0</c:v>
                </c:pt>
                <c:pt idx="47">
                  <c:v>320.0</c:v>
                </c:pt>
                <c:pt idx="48">
                  <c:v>330.0</c:v>
                </c:pt>
                <c:pt idx="49">
                  <c:v>340.0</c:v>
                </c:pt>
                <c:pt idx="50">
                  <c:v>350.0</c:v>
                </c:pt>
                <c:pt idx="51">
                  <c:v>360.0</c:v>
                </c:pt>
                <c:pt idx="52">
                  <c:v>370.0</c:v>
                </c:pt>
                <c:pt idx="53">
                  <c:v>380.0</c:v>
                </c:pt>
                <c:pt idx="54">
                  <c:v>390.0</c:v>
                </c:pt>
                <c:pt idx="55">
                  <c:v>400.0</c:v>
                </c:pt>
                <c:pt idx="56">
                  <c:v>410.0</c:v>
                </c:pt>
                <c:pt idx="57">
                  <c:v>420.0</c:v>
                </c:pt>
                <c:pt idx="58">
                  <c:v>430.0</c:v>
                </c:pt>
                <c:pt idx="59">
                  <c:v>440.0</c:v>
                </c:pt>
                <c:pt idx="60">
                  <c:v>450.0</c:v>
                </c:pt>
                <c:pt idx="61">
                  <c:v>460.0</c:v>
                </c:pt>
                <c:pt idx="62">
                  <c:v>470.0</c:v>
                </c:pt>
                <c:pt idx="63">
                  <c:v>480.0</c:v>
                </c:pt>
                <c:pt idx="64">
                  <c:v>490.0</c:v>
                </c:pt>
                <c:pt idx="65">
                  <c:v>500.0</c:v>
                </c:pt>
                <c:pt idx="66">
                  <c:v>510.0</c:v>
                </c:pt>
                <c:pt idx="67">
                  <c:v>520.0</c:v>
                </c:pt>
                <c:pt idx="68">
                  <c:v>530.0</c:v>
                </c:pt>
                <c:pt idx="69">
                  <c:v>540.0</c:v>
                </c:pt>
                <c:pt idx="70">
                  <c:v>550.0</c:v>
                </c:pt>
                <c:pt idx="71">
                  <c:v>560.0</c:v>
                </c:pt>
                <c:pt idx="72">
                  <c:v>570.0</c:v>
                </c:pt>
                <c:pt idx="73">
                  <c:v>580.0</c:v>
                </c:pt>
                <c:pt idx="74">
                  <c:v>590.0</c:v>
                </c:pt>
                <c:pt idx="75">
                  <c:v>600.0</c:v>
                </c:pt>
                <c:pt idx="76">
                  <c:v>610.0</c:v>
                </c:pt>
                <c:pt idx="77">
                  <c:v>620.0</c:v>
                </c:pt>
                <c:pt idx="78">
                  <c:v>630.0</c:v>
                </c:pt>
                <c:pt idx="79">
                  <c:v>640.0</c:v>
                </c:pt>
                <c:pt idx="80">
                  <c:v>650.0</c:v>
                </c:pt>
                <c:pt idx="81">
                  <c:v>660.0</c:v>
                </c:pt>
                <c:pt idx="82">
                  <c:v>670.0</c:v>
                </c:pt>
              </c:numCache>
            </c:numRef>
          </c:xVal>
          <c:yVal>
            <c:numRef>
              <c:f>baseline!$C$2:$C$84</c:f>
              <c:numCache>
                <c:formatCode>General</c:formatCode>
                <c:ptCount val="83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0.0078542097178422</c:v>
                </c:pt>
                <c:pt idx="22">
                  <c:v>0.0309233299890341</c:v>
                </c:pt>
                <c:pt idx="23">
                  <c:v>0.0677578431446471</c:v>
                </c:pt>
                <c:pt idx="24">
                  <c:v>0.116043301255251</c:v>
                </c:pt>
                <c:pt idx="25">
                  <c:v>0.172745751406263</c:v>
                </c:pt>
                <c:pt idx="26">
                  <c:v>0.218593950681987</c:v>
                </c:pt>
                <c:pt idx="27">
                  <c:v>0.234998668668363</c:v>
                </c:pt>
                <c:pt idx="28">
                  <c:v>0.220929136601974</c:v>
                </c:pt>
                <c:pt idx="29">
                  <c:v>0.177269394926671</c:v>
                </c:pt>
                <c:pt idx="30">
                  <c:v>0.106762745781211</c:v>
                </c:pt>
                <c:pt idx="31">
                  <c:v>0.0138393812367195</c:v>
                </c:pt>
                <c:pt idx="32">
                  <c:v>-0.0956619819642431</c:v>
                </c:pt>
                <c:pt idx="33">
                  <c:v>-0.210918321111156</c:v>
                </c:pt>
                <c:pt idx="34">
                  <c:v>-0.320559453966597</c:v>
                </c:pt>
                <c:pt idx="35">
                  <c:v>-0.417142491537863</c:v>
                </c:pt>
                <c:pt idx="36">
                  <c:v>-0.493685585528885</c:v>
                </c:pt>
                <c:pt idx="37">
                  <c:v>-0.544121024953444</c:v>
                </c:pt>
                <c:pt idx="38">
                  <c:v>-0.563696335721513</c:v>
                </c:pt>
                <c:pt idx="39">
                  <c:v>-0.549297867700799</c:v>
                </c:pt>
                <c:pt idx="40">
                  <c:v>-0.499676143270709</c:v>
                </c:pt>
                <c:pt idx="41">
                  <c:v>-0.41555833940163</c:v>
                </c:pt>
                <c:pt idx="42">
                  <c:v>-0.299640299825363</c:v>
                </c:pt>
                <c:pt idx="43">
                  <c:v>-0.15645798459669</c:v>
                </c:pt>
                <c:pt idx="44">
                  <c:v>0.00785420971784201</c:v>
                </c:pt>
                <c:pt idx="45">
                  <c:v>0.18590375695213</c:v>
                </c:pt>
                <c:pt idx="46">
                  <c:v>0.36160405478236</c:v>
                </c:pt>
                <c:pt idx="47">
                  <c:v>0.518992810898179</c:v>
                </c:pt>
                <c:pt idx="48">
                  <c:v>0.651042985804468</c:v>
                </c:pt>
                <c:pt idx="49">
                  <c:v>0.752204978053814</c:v>
                </c:pt>
                <c:pt idx="50">
                  <c:v>0.818711994874345</c:v>
                </c:pt>
                <c:pt idx="51">
                  <c:v>0.864484313710706</c:v>
                </c:pt>
                <c:pt idx="52">
                  <c:v>0.904508497187474</c:v>
                </c:pt>
                <c:pt idx="53">
                  <c:v>0.938153340021931</c:v>
                </c:pt>
                <c:pt idx="54">
                  <c:v>0.964888242944126</c:v>
                </c:pt>
                <c:pt idx="55">
                  <c:v>0.984291580564315</c:v>
                </c:pt>
                <c:pt idx="56">
                  <c:v>0.996057350657239</c:v>
                </c:pt>
                <c:pt idx="57">
                  <c:v>1.0</c:v>
                </c:pt>
                <c:pt idx="58">
                  <c:v>0.996057350657239</c:v>
                </c:pt>
                <c:pt idx="59">
                  <c:v>0.984291580564315</c:v>
                </c:pt>
                <c:pt idx="60">
                  <c:v>0.964888242944126</c:v>
                </c:pt>
                <c:pt idx="61">
                  <c:v>0.938153340021932</c:v>
                </c:pt>
                <c:pt idx="62">
                  <c:v>0.904508497187474</c:v>
                </c:pt>
                <c:pt idx="63">
                  <c:v>0.864484313710706</c:v>
                </c:pt>
                <c:pt idx="64">
                  <c:v>0.818711994874345</c:v>
                </c:pt>
                <c:pt idx="65">
                  <c:v>0.767913397489498</c:v>
                </c:pt>
                <c:pt idx="66">
                  <c:v>0.712889645782536</c:v>
                </c:pt>
                <c:pt idx="67">
                  <c:v>0.654508497187474</c:v>
                </c:pt>
                <c:pt idx="68">
                  <c:v>0.593690657292862</c:v>
                </c:pt>
                <c:pt idx="69">
                  <c:v>0.531395259764657</c:v>
                </c:pt>
                <c:pt idx="70">
                  <c:v>0.468604740235344</c:v>
                </c:pt>
                <c:pt idx="71">
                  <c:v>0.406309342707137</c:v>
                </c:pt>
                <c:pt idx="72">
                  <c:v>0.345491502812526</c:v>
                </c:pt>
                <c:pt idx="73">
                  <c:v>0.287110354217464</c:v>
                </c:pt>
                <c:pt idx="74">
                  <c:v>0.232086602510502</c:v>
                </c:pt>
                <c:pt idx="75">
                  <c:v>0.181288005125655</c:v>
                </c:pt>
                <c:pt idx="76">
                  <c:v>0.135515686289294</c:v>
                </c:pt>
                <c:pt idx="77">
                  <c:v>0.0954915028125264</c:v>
                </c:pt>
                <c:pt idx="78">
                  <c:v>0.0618466599780684</c:v>
                </c:pt>
                <c:pt idx="79">
                  <c:v>0.0351117570558747</c:v>
                </c:pt>
                <c:pt idx="80">
                  <c:v>0.0157084194356845</c:v>
                </c:pt>
                <c:pt idx="81">
                  <c:v>0.00394264934276106</c:v>
                </c:pt>
                <c:pt idx="82">
                  <c:v>0.0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baseline!$D$1</c:f>
              <c:strCache>
                <c:ptCount val="1"/>
                <c:pt idx="0">
                  <c:v>10-ms delay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baseline!$B$2:$B$84</c:f>
              <c:numCache>
                <c:formatCode>General</c:formatCode>
                <c:ptCount val="83"/>
                <c:pt idx="0">
                  <c:v>-150.0</c:v>
                </c:pt>
                <c:pt idx="1">
                  <c:v>-140.0</c:v>
                </c:pt>
                <c:pt idx="2">
                  <c:v>-130.0</c:v>
                </c:pt>
                <c:pt idx="3">
                  <c:v>-120.0</c:v>
                </c:pt>
                <c:pt idx="4">
                  <c:v>-110.0</c:v>
                </c:pt>
                <c:pt idx="5">
                  <c:v>-100.0</c:v>
                </c:pt>
                <c:pt idx="6">
                  <c:v>-90.0</c:v>
                </c:pt>
                <c:pt idx="7">
                  <c:v>-80.0</c:v>
                </c:pt>
                <c:pt idx="8">
                  <c:v>-70.0</c:v>
                </c:pt>
                <c:pt idx="9">
                  <c:v>-60.0</c:v>
                </c:pt>
                <c:pt idx="10">
                  <c:v>-50.0</c:v>
                </c:pt>
                <c:pt idx="11">
                  <c:v>-40.0</c:v>
                </c:pt>
                <c:pt idx="12">
                  <c:v>-30.0</c:v>
                </c:pt>
                <c:pt idx="13">
                  <c:v>-20.0</c:v>
                </c:pt>
                <c:pt idx="14">
                  <c:v>-10.0</c:v>
                </c:pt>
                <c:pt idx="15">
                  <c:v>0.0</c:v>
                </c:pt>
                <c:pt idx="16">
                  <c:v>10.0</c:v>
                </c:pt>
                <c:pt idx="17">
                  <c:v>20.0</c:v>
                </c:pt>
                <c:pt idx="18">
                  <c:v>30.0</c:v>
                </c:pt>
                <c:pt idx="19">
                  <c:v>40.0</c:v>
                </c:pt>
                <c:pt idx="20">
                  <c:v>50.0</c:v>
                </c:pt>
                <c:pt idx="21">
                  <c:v>60.0</c:v>
                </c:pt>
                <c:pt idx="22">
                  <c:v>70.0</c:v>
                </c:pt>
                <c:pt idx="23">
                  <c:v>80.0</c:v>
                </c:pt>
                <c:pt idx="24">
                  <c:v>90.0</c:v>
                </c:pt>
                <c:pt idx="25">
                  <c:v>100.0</c:v>
                </c:pt>
                <c:pt idx="26">
                  <c:v>110.0</c:v>
                </c:pt>
                <c:pt idx="27">
                  <c:v>120.0</c:v>
                </c:pt>
                <c:pt idx="28">
                  <c:v>130.0</c:v>
                </c:pt>
                <c:pt idx="29">
                  <c:v>140.0</c:v>
                </c:pt>
                <c:pt idx="30">
                  <c:v>150.0</c:v>
                </c:pt>
                <c:pt idx="31">
                  <c:v>160.0</c:v>
                </c:pt>
                <c:pt idx="32">
                  <c:v>170.0</c:v>
                </c:pt>
                <c:pt idx="33">
                  <c:v>180.0</c:v>
                </c:pt>
                <c:pt idx="34">
                  <c:v>190.0</c:v>
                </c:pt>
                <c:pt idx="35">
                  <c:v>200.0</c:v>
                </c:pt>
                <c:pt idx="36">
                  <c:v>210.0</c:v>
                </c:pt>
                <c:pt idx="37">
                  <c:v>220.0</c:v>
                </c:pt>
                <c:pt idx="38">
                  <c:v>230.0</c:v>
                </c:pt>
                <c:pt idx="39">
                  <c:v>240.0</c:v>
                </c:pt>
                <c:pt idx="40">
                  <c:v>250.0</c:v>
                </c:pt>
                <c:pt idx="41">
                  <c:v>260.0</c:v>
                </c:pt>
                <c:pt idx="42">
                  <c:v>270.0</c:v>
                </c:pt>
                <c:pt idx="43">
                  <c:v>280.0</c:v>
                </c:pt>
                <c:pt idx="44">
                  <c:v>290.0</c:v>
                </c:pt>
                <c:pt idx="45">
                  <c:v>300.0</c:v>
                </c:pt>
                <c:pt idx="46">
                  <c:v>310.0</c:v>
                </c:pt>
                <c:pt idx="47">
                  <c:v>320.0</c:v>
                </c:pt>
                <c:pt idx="48">
                  <c:v>330.0</c:v>
                </c:pt>
                <c:pt idx="49">
                  <c:v>340.0</c:v>
                </c:pt>
                <c:pt idx="50">
                  <c:v>350.0</c:v>
                </c:pt>
                <c:pt idx="51">
                  <c:v>360.0</c:v>
                </c:pt>
                <c:pt idx="52">
                  <c:v>370.0</c:v>
                </c:pt>
                <c:pt idx="53">
                  <c:v>380.0</c:v>
                </c:pt>
                <c:pt idx="54">
                  <c:v>390.0</c:v>
                </c:pt>
                <c:pt idx="55">
                  <c:v>400.0</c:v>
                </c:pt>
                <c:pt idx="56">
                  <c:v>410.0</c:v>
                </c:pt>
                <c:pt idx="57">
                  <c:v>420.0</c:v>
                </c:pt>
                <c:pt idx="58">
                  <c:v>430.0</c:v>
                </c:pt>
                <c:pt idx="59">
                  <c:v>440.0</c:v>
                </c:pt>
                <c:pt idx="60">
                  <c:v>450.0</c:v>
                </c:pt>
                <c:pt idx="61">
                  <c:v>460.0</c:v>
                </c:pt>
                <c:pt idx="62">
                  <c:v>470.0</c:v>
                </c:pt>
                <c:pt idx="63">
                  <c:v>480.0</c:v>
                </c:pt>
                <c:pt idx="64">
                  <c:v>490.0</c:v>
                </c:pt>
                <c:pt idx="65">
                  <c:v>500.0</c:v>
                </c:pt>
                <c:pt idx="66">
                  <c:v>510.0</c:v>
                </c:pt>
                <c:pt idx="67">
                  <c:v>520.0</c:v>
                </c:pt>
                <c:pt idx="68">
                  <c:v>530.0</c:v>
                </c:pt>
                <c:pt idx="69">
                  <c:v>540.0</c:v>
                </c:pt>
                <c:pt idx="70">
                  <c:v>550.0</c:v>
                </c:pt>
                <c:pt idx="71">
                  <c:v>560.0</c:v>
                </c:pt>
                <c:pt idx="72">
                  <c:v>570.0</c:v>
                </c:pt>
                <c:pt idx="73">
                  <c:v>580.0</c:v>
                </c:pt>
                <c:pt idx="74">
                  <c:v>590.0</c:v>
                </c:pt>
                <c:pt idx="75">
                  <c:v>600.0</c:v>
                </c:pt>
                <c:pt idx="76">
                  <c:v>610.0</c:v>
                </c:pt>
                <c:pt idx="77">
                  <c:v>620.0</c:v>
                </c:pt>
                <c:pt idx="78">
                  <c:v>630.0</c:v>
                </c:pt>
                <c:pt idx="79">
                  <c:v>640.0</c:v>
                </c:pt>
                <c:pt idx="80">
                  <c:v>650.0</c:v>
                </c:pt>
                <c:pt idx="81">
                  <c:v>660.0</c:v>
                </c:pt>
                <c:pt idx="82">
                  <c:v>670.0</c:v>
                </c:pt>
              </c:numCache>
            </c:numRef>
          </c:xVal>
          <c:yVal>
            <c:numRef>
              <c:f>baseline!$D$2:$D$84</c:f>
              <c:numCache>
                <c:formatCode>General</c:formatCode>
                <c:ptCount val="83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0.0078542097178422</c:v>
                </c:pt>
                <c:pt idx="23">
                  <c:v>0.0309233299890341</c:v>
                </c:pt>
                <c:pt idx="24">
                  <c:v>0.0677578431446471</c:v>
                </c:pt>
                <c:pt idx="25">
                  <c:v>0.116043301255251</c:v>
                </c:pt>
                <c:pt idx="26">
                  <c:v>0.172745751406263</c:v>
                </c:pt>
                <c:pt idx="27">
                  <c:v>0.218593950681987</c:v>
                </c:pt>
                <c:pt idx="28">
                  <c:v>0.234998668668363</c:v>
                </c:pt>
                <c:pt idx="29">
                  <c:v>0.220929136601974</c:v>
                </c:pt>
                <c:pt idx="30">
                  <c:v>0.177269394926671</c:v>
                </c:pt>
                <c:pt idx="31">
                  <c:v>0.106762745781211</c:v>
                </c:pt>
                <c:pt idx="32">
                  <c:v>0.0138393812367195</c:v>
                </c:pt>
                <c:pt idx="33">
                  <c:v>-0.0956619819642431</c:v>
                </c:pt>
                <c:pt idx="34">
                  <c:v>-0.210918321111156</c:v>
                </c:pt>
                <c:pt idx="35">
                  <c:v>-0.320559453966597</c:v>
                </c:pt>
                <c:pt idx="36">
                  <c:v>-0.417142491537863</c:v>
                </c:pt>
                <c:pt idx="37">
                  <c:v>-0.493685585528885</c:v>
                </c:pt>
                <c:pt idx="38">
                  <c:v>-0.544121024953444</c:v>
                </c:pt>
                <c:pt idx="39">
                  <c:v>-0.563696335721513</c:v>
                </c:pt>
                <c:pt idx="40">
                  <c:v>-0.549297867700799</c:v>
                </c:pt>
                <c:pt idx="41">
                  <c:v>-0.499676143270709</c:v>
                </c:pt>
                <c:pt idx="42">
                  <c:v>-0.41555833940163</c:v>
                </c:pt>
                <c:pt idx="43">
                  <c:v>-0.299640299825363</c:v>
                </c:pt>
                <c:pt idx="44">
                  <c:v>-0.15645798459669</c:v>
                </c:pt>
                <c:pt idx="45">
                  <c:v>0.00785420971784201</c:v>
                </c:pt>
                <c:pt idx="46">
                  <c:v>0.18590375695213</c:v>
                </c:pt>
                <c:pt idx="47">
                  <c:v>0.36160405478236</c:v>
                </c:pt>
                <c:pt idx="48">
                  <c:v>0.518992810898179</c:v>
                </c:pt>
                <c:pt idx="49">
                  <c:v>0.651042985804468</c:v>
                </c:pt>
                <c:pt idx="50">
                  <c:v>0.752204978053814</c:v>
                </c:pt>
                <c:pt idx="51">
                  <c:v>0.818711994874345</c:v>
                </c:pt>
                <c:pt idx="52">
                  <c:v>0.864484313710706</c:v>
                </c:pt>
                <c:pt idx="53">
                  <c:v>0.904508497187474</c:v>
                </c:pt>
                <c:pt idx="54">
                  <c:v>0.938153340021931</c:v>
                </c:pt>
                <c:pt idx="55">
                  <c:v>0.964888242944126</c:v>
                </c:pt>
                <c:pt idx="56">
                  <c:v>0.984291580564315</c:v>
                </c:pt>
                <c:pt idx="57">
                  <c:v>0.996057350657239</c:v>
                </c:pt>
                <c:pt idx="58">
                  <c:v>1.0</c:v>
                </c:pt>
                <c:pt idx="59">
                  <c:v>0.996057350657239</c:v>
                </c:pt>
                <c:pt idx="60">
                  <c:v>0.984291580564315</c:v>
                </c:pt>
                <c:pt idx="61">
                  <c:v>0.964888242944126</c:v>
                </c:pt>
                <c:pt idx="62">
                  <c:v>0.938153340021932</c:v>
                </c:pt>
                <c:pt idx="63">
                  <c:v>0.904508497187474</c:v>
                </c:pt>
                <c:pt idx="64">
                  <c:v>0.864484313710706</c:v>
                </c:pt>
                <c:pt idx="65">
                  <c:v>0.818711994874345</c:v>
                </c:pt>
                <c:pt idx="66">
                  <c:v>0.767913397489498</c:v>
                </c:pt>
                <c:pt idx="67">
                  <c:v>0.712889645782536</c:v>
                </c:pt>
                <c:pt idx="68">
                  <c:v>0.654508497187474</c:v>
                </c:pt>
                <c:pt idx="69">
                  <c:v>0.593690657292862</c:v>
                </c:pt>
                <c:pt idx="70">
                  <c:v>0.531395259764657</c:v>
                </c:pt>
                <c:pt idx="71">
                  <c:v>0.468604740235344</c:v>
                </c:pt>
                <c:pt idx="72">
                  <c:v>0.406309342707137</c:v>
                </c:pt>
                <c:pt idx="73">
                  <c:v>0.345491502812526</c:v>
                </c:pt>
                <c:pt idx="74">
                  <c:v>0.287110354217464</c:v>
                </c:pt>
                <c:pt idx="75">
                  <c:v>0.232086602510502</c:v>
                </c:pt>
                <c:pt idx="76">
                  <c:v>0.181288005125655</c:v>
                </c:pt>
                <c:pt idx="77">
                  <c:v>0.135515686289294</c:v>
                </c:pt>
                <c:pt idx="78">
                  <c:v>0.0954915028125264</c:v>
                </c:pt>
                <c:pt idx="79">
                  <c:v>0.0618466599780684</c:v>
                </c:pt>
                <c:pt idx="80">
                  <c:v>0.0351117570558747</c:v>
                </c:pt>
                <c:pt idx="81">
                  <c:v>0.0157084194356845</c:v>
                </c:pt>
                <c:pt idx="82">
                  <c:v>0.00394264934276106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baseline!$E$1</c:f>
              <c:strCache>
                <c:ptCount val="1"/>
                <c:pt idx="0">
                  <c:v>20-ms delay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ymbol val="none"/>
          </c:marker>
          <c:xVal>
            <c:numRef>
              <c:f>baseline!$B$2:$B$84</c:f>
              <c:numCache>
                <c:formatCode>General</c:formatCode>
                <c:ptCount val="83"/>
                <c:pt idx="0">
                  <c:v>-150.0</c:v>
                </c:pt>
                <c:pt idx="1">
                  <c:v>-140.0</c:v>
                </c:pt>
                <c:pt idx="2">
                  <c:v>-130.0</c:v>
                </c:pt>
                <c:pt idx="3">
                  <c:v>-120.0</c:v>
                </c:pt>
                <c:pt idx="4">
                  <c:v>-110.0</c:v>
                </c:pt>
                <c:pt idx="5">
                  <c:v>-100.0</c:v>
                </c:pt>
                <c:pt idx="6">
                  <c:v>-90.0</c:v>
                </c:pt>
                <c:pt idx="7">
                  <c:v>-80.0</c:v>
                </c:pt>
                <c:pt idx="8">
                  <c:v>-70.0</c:v>
                </c:pt>
                <c:pt idx="9">
                  <c:v>-60.0</c:v>
                </c:pt>
                <c:pt idx="10">
                  <c:v>-50.0</c:v>
                </c:pt>
                <c:pt idx="11">
                  <c:v>-40.0</c:v>
                </c:pt>
                <c:pt idx="12">
                  <c:v>-30.0</c:v>
                </c:pt>
                <c:pt idx="13">
                  <c:v>-20.0</c:v>
                </c:pt>
                <c:pt idx="14">
                  <c:v>-10.0</c:v>
                </c:pt>
                <c:pt idx="15">
                  <c:v>0.0</c:v>
                </c:pt>
                <c:pt idx="16">
                  <c:v>10.0</c:v>
                </c:pt>
                <c:pt idx="17">
                  <c:v>20.0</c:v>
                </c:pt>
                <c:pt idx="18">
                  <c:v>30.0</c:v>
                </c:pt>
                <c:pt idx="19">
                  <c:v>40.0</c:v>
                </c:pt>
                <c:pt idx="20">
                  <c:v>50.0</c:v>
                </c:pt>
                <c:pt idx="21">
                  <c:v>60.0</c:v>
                </c:pt>
                <c:pt idx="22">
                  <c:v>70.0</c:v>
                </c:pt>
                <c:pt idx="23">
                  <c:v>80.0</c:v>
                </c:pt>
                <c:pt idx="24">
                  <c:v>90.0</c:v>
                </c:pt>
                <c:pt idx="25">
                  <c:v>100.0</c:v>
                </c:pt>
                <c:pt idx="26">
                  <c:v>110.0</c:v>
                </c:pt>
                <c:pt idx="27">
                  <c:v>120.0</c:v>
                </c:pt>
                <c:pt idx="28">
                  <c:v>130.0</c:v>
                </c:pt>
                <c:pt idx="29">
                  <c:v>140.0</c:v>
                </c:pt>
                <c:pt idx="30">
                  <c:v>150.0</c:v>
                </c:pt>
                <c:pt idx="31">
                  <c:v>160.0</c:v>
                </c:pt>
                <c:pt idx="32">
                  <c:v>170.0</c:v>
                </c:pt>
                <c:pt idx="33">
                  <c:v>180.0</c:v>
                </c:pt>
                <c:pt idx="34">
                  <c:v>190.0</c:v>
                </c:pt>
                <c:pt idx="35">
                  <c:v>200.0</c:v>
                </c:pt>
                <c:pt idx="36">
                  <c:v>210.0</c:v>
                </c:pt>
                <c:pt idx="37">
                  <c:v>220.0</c:v>
                </c:pt>
                <c:pt idx="38">
                  <c:v>230.0</c:v>
                </c:pt>
                <c:pt idx="39">
                  <c:v>240.0</c:v>
                </c:pt>
                <c:pt idx="40">
                  <c:v>250.0</c:v>
                </c:pt>
                <c:pt idx="41">
                  <c:v>260.0</c:v>
                </c:pt>
                <c:pt idx="42">
                  <c:v>270.0</c:v>
                </c:pt>
                <c:pt idx="43">
                  <c:v>280.0</c:v>
                </c:pt>
                <c:pt idx="44">
                  <c:v>290.0</c:v>
                </c:pt>
                <c:pt idx="45">
                  <c:v>300.0</c:v>
                </c:pt>
                <c:pt idx="46">
                  <c:v>310.0</c:v>
                </c:pt>
                <c:pt idx="47">
                  <c:v>320.0</c:v>
                </c:pt>
                <c:pt idx="48">
                  <c:v>330.0</c:v>
                </c:pt>
                <c:pt idx="49">
                  <c:v>340.0</c:v>
                </c:pt>
                <c:pt idx="50">
                  <c:v>350.0</c:v>
                </c:pt>
                <c:pt idx="51">
                  <c:v>360.0</c:v>
                </c:pt>
                <c:pt idx="52">
                  <c:v>370.0</c:v>
                </c:pt>
                <c:pt idx="53">
                  <c:v>380.0</c:v>
                </c:pt>
                <c:pt idx="54">
                  <c:v>390.0</c:v>
                </c:pt>
                <c:pt idx="55">
                  <c:v>400.0</c:v>
                </c:pt>
                <c:pt idx="56">
                  <c:v>410.0</c:v>
                </c:pt>
                <c:pt idx="57">
                  <c:v>420.0</c:v>
                </c:pt>
                <c:pt idx="58">
                  <c:v>430.0</c:v>
                </c:pt>
                <c:pt idx="59">
                  <c:v>440.0</c:v>
                </c:pt>
                <c:pt idx="60">
                  <c:v>450.0</c:v>
                </c:pt>
                <c:pt idx="61">
                  <c:v>460.0</c:v>
                </c:pt>
                <c:pt idx="62">
                  <c:v>470.0</c:v>
                </c:pt>
                <c:pt idx="63">
                  <c:v>480.0</c:v>
                </c:pt>
                <c:pt idx="64">
                  <c:v>490.0</c:v>
                </c:pt>
                <c:pt idx="65">
                  <c:v>500.0</c:v>
                </c:pt>
                <c:pt idx="66">
                  <c:v>510.0</c:v>
                </c:pt>
                <c:pt idx="67">
                  <c:v>520.0</c:v>
                </c:pt>
                <c:pt idx="68">
                  <c:v>530.0</c:v>
                </c:pt>
                <c:pt idx="69">
                  <c:v>540.0</c:v>
                </c:pt>
                <c:pt idx="70">
                  <c:v>550.0</c:v>
                </c:pt>
                <c:pt idx="71">
                  <c:v>560.0</c:v>
                </c:pt>
                <c:pt idx="72">
                  <c:v>570.0</c:v>
                </c:pt>
                <c:pt idx="73">
                  <c:v>580.0</c:v>
                </c:pt>
                <c:pt idx="74">
                  <c:v>590.0</c:v>
                </c:pt>
                <c:pt idx="75">
                  <c:v>600.0</c:v>
                </c:pt>
                <c:pt idx="76">
                  <c:v>610.0</c:v>
                </c:pt>
                <c:pt idx="77">
                  <c:v>620.0</c:v>
                </c:pt>
                <c:pt idx="78">
                  <c:v>630.0</c:v>
                </c:pt>
                <c:pt idx="79">
                  <c:v>640.0</c:v>
                </c:pt>
                <c:pt idx="80">
                  <c:v>650.0</c:v>
                </c:pt>
                <c:pt idx="81">
                  <c:v>660.0</c:v>
                </c:pt>
                <c:pt idx="82">
                  <c:v>670.0</c:v>
                </c:pt>
              </c:numCache>
            </c:numRef>
          </c:xVal>
          <c:yVal>
            <c:numRef>
              <c:f>baseline!$E$2:$E$84</c:f>
              <c:numCache>
                <c:formatCode>General</c:formatCode>
                <c:ptCount val="83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0.0078542097178422</c:v>
                </c:pt>
                <c:pt idx="24">
                  <c:v>0.0309233299890341</c:v>
                </c:pt>
                <c:pt idx="25">
                  <c:v>0.0677578431446471</c:v>
                </c:pt>
                <c:pt idx="26">
                  <c:v>0.116043301255251</c:v>
                </c:pt>
                <c:pt idx="27">
                  <c:v>0.172745751406263</c:v>
                </c:pt>
                <c:pt idx="28">
                  <c:v>0.218593950681987</c:v>
                </c:pt>
                <c:pt idx="29">
                  <c:v>0.234998668668363</c:v>
                </c:pt>
                <c:pt idx="30">
                  <c:v>0.220929136601974</c:v>
                </c:pt>
                <c:pt idx="31">
                  <c:v>0.177269394926671</c:v>
                </c:pt>
                <c:pt idx="32">
                  <c:v>0.106762745781211</c:v>
                </c:pt>
                <c:pt idx="33">
                  <c:v>0.0138393812367195</c:v>
                </c:pt>
                <c:pt idx="34">
                  <c:v>-0.0956619819642431</c:v>
                </c:pt>
                <c:pt idx="35">
                  <c:v>-0.210918321111156</c:v>
                </c:pt>
                <c:pt idx="36">
                  <c:v>-0.320559453966597</c:v>
                </c:pt>
                <c:pt idx="37">
                  <c:v>-0.417142491537863</c:v>
                </c:pt>
                <c:pt idx="38">
                  <c:v>-0.493685585528885</c:v>
                </c:pt>
                <c:pt idx="39">
                  <c:v>-0.544121024953444</c:v>
                </c:pt>
                <c:pt idx="40">
                  <c:v>-0.563696335721513</c:v>
                </c:pt>
                <c:pt idx="41">
                  <c:v>-0.549297867700799</c:v>
                </c:pt>
                <c:pt idx="42">
                  <c:v>-0.499676143270709</c:v>
                </c:pt>
                <c:pt idx="43">
                  <c:v>-0.41555833940163</c:v>
                </c:pt>
                <c:pt idx="44">
                  <c:v>-0.299640299825363</c:v>
                </c:pt>
                <c:pt idx="45">
                  <c:v>-0.15645798459669</c:v>
                </c:pt>
                <c:pt idx="46">
                  <c:v>0.00785420971784201</c:v>
                </c:pt>
                <c:pt idx="47">
                  <c:v>0.18590375695213</c:v>
                </c:pt>
                <c:pt idx="48">
                  <c:v>0.36160405478236</c:v>
                </c:pt>
                <c:pt idx="49">
                  <c:v>0.518992810898179</c:v>
                </c:pt>
                <c:pt idx="50">
                  <c:v>0.651042985804468</c:v>
                </c:pt>
                <c:pt idx="51">
                  <c:v>0.752204978053814</c:v>
                </c:pt>
                <c:pt idx="52">
                  <c:v>0.818711994874345</c:v>
                </c:pt>
                <c:pt idx="53">
                  <c:v>0.864484313710706</c:v>
                </c:pt>
                <c:pt idx="54">
                  <c:v>0.904508497187474</c:v>
                </c:pt>
                <c:pt idx="55">
                  <c:v>0.938153340021931</c:v>
                </c:pt>
                <c:pt idx="56">
                  <c:v>0.964888242944126</c:v>
                </c:pt>
                <c:pt idx="57">
                  <c:v>0.984291580564315</c:v>
                </c:pt>
                <c:pt idx="58">
                  <c:v>0.996057350657239</c:v>
                </c:pt>
                <c:pt idx="59">
                  <c:v>1.0</c:v>
                </c:pt>
                <c:pt idx="60">
                  <c:v>0.996057350657239</c:v>
                </c:pt>
                <c:pt idx="61">
                  <c:v>0.984291580564315</c:v>
                </c:pt>
                <c:pt idx="62">
                  <c:v>0.964888242944126</c:v>
                </c:pt>
                <c:pt idx="63">
                  <c:v>0.938153340021932</c:v>
                </c:pt>
                <c:pt idx="64">
                  <c:v>0.904508497187474</c:v>
                </c:pt>
                <c:pt idx="65">
                  <c:v>0.864484313710706</c:v>
                </c:pt>
                <c:pt idx="66">
                  <c:v>0.818711994874345</c:v>
                </c:pt>
                <c:pt idx="67">
                  <c:v>0.767913397489498</c:v>
                </c:pt>
                <c:pt idx="68">
                  <c:v>0.712889645782536</c:v>
                </c:pt>
                <c:pt idx="69">
                  <c:v>0.654508497187474</c:v>
                </c:pt>
                <c:pt idx="70">
                  <c:v>0.593690657292862</c:v>
                </c:pt>
                <c:pt idx="71">
                  <c:v>0.531395259764657</c:v>
                </c:pt>
                <c:pt idx="72">
                  <c:v>0.468604740235344</c:v>
                </c:pt>
                <c:pt idx="73">
                  <c:v>0.406309342707137</c:v>
                </c:pt>
                <c:pt idx="74">
                  <c:v>0.345491502812526</c:v>
                </c:pt>
                <c:pt idx="75">
                  <c:v>0.287110354217464</c:v>
                </c:pt>
                <c:pt idx="76">
                  <c:v>0.232086602510502</c:v>
                </c:pt>
                <c:pt idx="77">
                  <c:v>0.181288005125655</c:v>
                </c:pt>
                <c:pt idx="78">
                  <c:v>0.135515686289294</c:v>
                </c:pt>
                <c:pt idx="79">
                  <c:v>0.0954915028125264</c:v>
                </c:pt>
                <c:pt idx="80">
                  <c:v>0.0618466599780684</c:v>
                </c:pt>
                <c:pt idx="81">
                  <c:v>0.0351117570558747</c:v>
                </c:pt>
                <c:pt idx="82">
                  <c:v>0.0157084194356845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baseline!$F$1</c:f>
              <c:strCache>
                <c:ptCount val="1"/>
                <c:pt idx="0">
                  <c:v>Avg Across Delays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baseline!$B$2:$B$84</c:f>
              <c:numCache>
                <c:formatCode>General</c:formatCode>
                <c:ptCount val="83"/>
                <c:pt idx="0">
                  <c:v>-150.0</c:v>
                </c:pt>
                <c:pt idx="1">
                  <c:v>-140.0</c:v>
                </c:pt>
                <c:pt idx="2">
                  <c:v>-130.0</c:v>
                </c:pt>
                <c:pt idx="3">
                  <c:v>-120.0</c:v>
                </c:pt>
                <c:pt idx="4">
                  <c:v>-110.0</c:v>
                </c:pt>
                <c:pt idx="5">
                  <c:v>-100.0</c:v>
                </c:pt>
                <c:pt idx="6">
                  <c:v>-90.0</c:v>
                </c:pt>
                <c:pt idx="7">
                  <c:v>-80.0</c:v>
                </c:pt>
                <c:pt idx="8">
                  <c:v>-70.0</c:v>
                </c:pt>
                <c:pt idx="9">
                  <c:v>-60.0</c:v>
                </c:pt>
                <c:pt idx="10">
                  <c:v>-50.0</c:v>
                </c:pt>
                <c:pt idx="11">
                  <c:v>-40.0</c:v>
                </c:pt>
                <c:pt idx="12">
                  <c:v>-30.0</c:v>
                </c:pt>
                <c:pt idx="13">
                  <c:v>-20.0</c:v>
                </c:pt>
                <c:pt idx="14">
                  <c:v>-10.0</c:v>
                </c:pt>
                <c:pt idx="15">
                  <c:v>0.0</c:v>
                </c:pt>
                <c:pt idx="16">
                  <c:v>10.0</c:v>
                </c:pt>
                <c:pt idx="17">
                  <c:v>20.0</c:v>
                </c:pt>
                <c:pt idx="18">
                  <c:v>30.0</c:v>
                </c:pt>
                <c:pt idx="19">
                  <c:v>40.0</c:v>
                </c:pt>
                <c:pt idx="20">
                  <c:v>50.0</c:v>
                </c:pt>
                <c:pt idx="21">
                  <c:v>60.0</c:v>
                </c:pt>
                <c:pt idx="22">
                  <c:v>70.0</c:v>
                </c:pt>
                <c:pt idx="23">
                  <c:v>80.0</c:v>
                </c:pt>
                <c:pt idx="24">
                  <c:v>90.0</c:v>
                </c:pt>
                <c:pt idx="25">
                  <c:v>100.0</c:v>
                </c:pt>
                <c:pt idx="26">
                  <c:v>110.0</c:v>
                </c:pt>
                <c:pt idx="27">
                  <c:v>120.0</c:v>
                </c:pt>
                <c:pt idx="28">
                  <c:v>130.0</c:v>
                </c:pt>
                <c:pt idx="29">
                  <c:v>140.0</c:v>
                </c:pt>
                <c:pt idx="30">
                  <c:v>150.0</c:v>
                </c:pt>
                <c:pt idx="31">
                  <c:v>160.0</c:v>
                </c:pt>
                <c:pt idx="32">
                  <c:v>170.0</c:v>
                </c:pt>
                <c:pt idx="33">
                  <c:v>180.0</c:v>
                </c:pt>
                <c:pt idx="34">
                  <c:v>190.0</c:v>
                </c:pt>
                <c:pt idx="35">
                  <c:v>200.0</c:v>
                </c:pt>
                <c:pt idx="36">
                  <c:v>210.0</c:v>
                </c:pt>
                <c:pt idx="37">
                  <c:v>220.0</c:v>
                </c:pt>
                <c:pt idx="38">
                  <c:v>230.0</c:v>
                </c:pt>
                <c:pt idx="39">
                  <c:v>240.0</c:v>
                </c:pt>
                <c:pt idx="40">
                  <c:v>250.0</c:v>
                </c:pt>
                <c:pt idx="41">
                  <c:v>260.0</c:v>
                </c:pt>
                <c:pt idx="42">
                  <c:v>270.0</c:v>
                </c:pt>
                <c:pt idx="43">
                  <c:v>280.0</c:v>
                </c:pt>
                <c:pt idx="44">
                  <c:v>290.0</c:v>
                </c:pt>
                <c:pt idx="45">
                  <c:v>300.0</c:v>
                </c:pt>
                <c:pt idx="46">
                  <c:v>310.0</c:v>
                </c:pt>
                <c:pt idx="47">
                  <c:v>320.0</c:v>
                </c:pt>
                <c:pt idx="48">
                  <c:v>330.0</c:v>
                </c:pt>
                <c:pt idx="49">
                  <c:v>340.0</c:v>
                </c:pt>
                <c:pt idx="50">
                  <c:v>350.0</c:v>
                </c:pt>
                <c:pt idx="51">
                  <c:v>360.0</c:v>
                </c:pt>
                <c:pt idx="52">
                  <c:v>370.0</c:v>
                </c:pt>
                <c:pt idx="53">
                  <c:v>380.0</c:v>
                </c:pt>
                <c:pt idx="54">
                  <c:v>390.0</c:v>
                </c:pt>
                <c:pt idx="55">
                  <c:v>400.0</c:v>
                </c:pt>
                <c:pt idx="56">
                  <c:v>410.0</c:v>
                </c:pt>
                <c:pt idx="57">
                  <c:v>420.0</c:v>
                </c:pt>
                <c:pt idx="58">
                  <c:v>430.0</c:v>
                </c:pt>
                <c:pt idx="59">
                  <c:v>440.0</c:v>
                </c:pt>
                <c:pt idx="60">
                  <c:v>450.0</c:v>
                </c:pt>
                <c:pt idx="61">
                  <c:v>460.0</c:v>
                </c:pt>
                <c:pt idx="62">
                  <c:v>470.0</c:v>
                </c:pt>
                <c:pt idx="63">
                  <c:v>480.0</c:v>
                </c:pt>
                <c:pt idx="64">
                  <c:v>490.0</c:v>
                </c:pt>
                <c:pt idx="65">
                  <c:v>500.0</c:v>
                </c:pt>
                <c:pt idx="66">
                  <c:v>510.0</c:v>
                </c:pt>
                <c:pt idx="67">
                  <c:v>520.0</c:v>
                </c:pt>
                <c:pt idx="68">
                  <c:v>530.0</c:v>
                </c:pt>
                <c:pt idx="69">
                  <c:v>540.0</c:v>
                </c:pt>
                <c:pt idx="70">
                  <c:v>550.0</c:v>
                </c:pt>
                <c:pt idx="71">
                  <c:v>560.0</c:v>
                </c:pt>
                <c:pt idx="72">
                  <c:v>570.0</c:v>
                </c:pt>
                <c:pt idx="73">
                  <c:v>580.0</c:v>
                </c:pt>
                <c:pt idx="74">
                  <c:v>590.0</c:v>
                </c:pt>
                <c:pt idx="75">
                  <c:v>600.0</c:v>
                </c:pt>
                <c:pt idx="76">
                  <c:v>610.0</c:v>
                </c:pt>
                <c:pt idx="77">
                  <c:v>620.0</c:v>
                </c:pt>
                <c:pt idx="78">
                  <c:v>630.0</c:v>
                </c:pt>
                <c:pt idx="79">
                  <c:v>640.0</c:v>
                </c:pt>
                <c:pt idx="80">
                  <c:v>650.0</c:v>
                </c:pt>
                <c:pt idx="81">
                  <c:v>660.0</c:v>
                </c:pt>
                <c:pt idx="82">
                  <c:v>670.0</c:v>
                </c:pt>
              </c:numCache>
            </c:numRef>
          </c:xVal>
          <c:yVal>
            <c:numRef>
              <c:f>baseline!$F$2:$F$84</c:f>
              <c:numCache>
                <c:formatCode>General</c:formatCode>
                <c:ptCount val="83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0.0026180699059474</c:v>
                </c:pt>
                <c:pt idx="22">
                  <c:v>0.0129258465689588</c:v>
                </c:pt>
                <c:pt idx="23">
                  <c:v>0.0355117942838411</c:v>
                </c:pt>
                <c:pt idx="24">
                  <c:v>0.0715748247963106</c:v>
                </c:pt>
                <c:pt idx="25">
                  <c:v>0.11884896526872</c:v>
                </c:pt>
                <c:pt idx="26">
                  <c:v>0.169127667781167</c:v>
                </c:pt>
                <c:pt idx="27">
                  <c:v>0.208779456918871</c:v>
                </c:pt>
                <c:pt idx="28">
                  <c:v>0.224840585317441</c:v>
                </c:pt>
                <c:pt idx="29">
                  <c:v>0.211065733399003</c:v>
                </c:pt>
                <c:pt idx="30">
                  <c:v>0.168320425769952</c:v>
                </c:pt>
                <c:pt idx="31">
                  <c:v>0.099290507314867</c:v>
                </c:pt>
                <c:pt idx="32">
                  <c:v>0.00831338168456234</c:v>
                </c:pt>
                <c:pt idx="33">
                  <c:v>-0.0975803072795598</c:v>
                </c:pt>
                <c:pt idx="34">
                  <c:v>-0.209046585680665</c:v>
                </c:pt>
                <c:pt idx="35">
                  <c:v>-0.316206755538539</c:v>
                </c:pt>
                <c:pt idx="36">
                  <c:v>-0.410462510344448</c:v>
                </c:pt>
                <c:pt idx="37">
                  <c:v>-0.484983034006731</c:v>
                </c:pt>
                <c:pt idx="38">
                  <c:v>-0.533834315401281</c:v>
                </c:pt>
                <c:pt idx="39">
                  <c:v>-0.552371742791919</c:v>
                </c:pt>
                <c:pt idx="40">
                  <c:v>-0.537556782231007</c:v>
                </c:pt>
                <c:pt idx="41">
                  <c:v>-0.488177450124379</c:v>
                </c:pt>
                <c:pt idx="42">
                  <c:v>-0.404958260832567</c:v>
                </c:pt>
                <c:pt idx="43">
                  <c:v>-0.290552207941228</c:v>
                </c:pt>
                <c:pt idx="44">
                  <c:v>-0.14941469156807</c:v>
                </c:pt>
                <c:pt idx="45">
                  <c:v>0.0124333273577605</c:v>
                </c:pt>
                <c:pt idx="46">
                  <c:v>0.185120673817444</c:v>
                </c:pt>
                <c:pt idx="47">
                  <c:v>0.355500207544223</c:v>
                </c:pt>
                <c:pt idx="48">
                  <c:v>0.510546617161669</c:v>
                </c:pt>
                <c:pt idx="49">
                  <c:v>0.64074692491882</c:v>
                </c:pt>
                <c:pt idx="50">
                  <c:v>0.740653319577542</c:v>
                </c:pt>
                <c:pt idx="51">
                  <c:v>0.811800428879621</c:v>
                </c:pt>
                <c:pt idx="52">
                  <c:v>0.862568268590841</c:v>
                </c:pt>
                <c:pt idx="53">
                  <c:v>0.902382050306704</c:v>
                </c:pt>
                <c:pt idx="54">
                  <c:v>0.935850026717844</c:v>
                </c:pt>
                <c:pt idx="55">
                  <c:v>0.962444387843458</c:v>
                </c:pt>
                <c:pt idx="56">
                  <c:v>0.981745724721893</c:v>
                </c:pt>
                <c:pt idx="57">
                  <c:v>0.993449643740518</c:v>
                </c:pt>
                <c:pt idx="58">
                  <c:v>0.997371567104826</c:v>
                </c:pt>
                <c:pt idx="59">
                  <c:v>0.993449643740518</c:v>
                </c:pt>
                <c:pt idx="60">
                  <c:v>0.981745724721893</c:v>
                </c:pt>
                <c:pt idx="61">
                  <c:v>0.962444387843458</c:v>
                </c:pt>
                <c:pt idx="62">
                  <c:v>0.935850026717844</c:v>
                </c:pt>
                <c:pt idx="63">
                  <c:v>0.902382050306704</c:v>
                </c:pt>
                <c:pt idx="64">
                  <c:v>0.862568268590842</c:v>
                </c:pt>
                <c:pt idx="65">
                  <c:v>0.817036568691516</c:v>
                </c:pt>
                <c:pt idx="66">
                  <c:v>0.76650501271546</c:v>
                </c:pt>
                <c:pt idx="67">
                  <c:v>0.711770513486503</c:v>
                </c:pt>
                <c:pt idx="68">
                  <c:v>0.653696266754291</c:v>
                </c:pt>
                <c:pt idx="69">
                  <c:v>0.593198138081664</c:v>
                </c:pt>
                <c:pt idx="70">
                  <c:v>0.531230219097621</c:v>
                </c:pt>
                <c:pt idx="71">
                  <c:v>0.468769780902379</c:v>
                </c:pt>
                <c:pt idx="72">
                  <c:v>0.406801861918336</c:v>
                </c:pt>
                <c:pt idx="73">
                  <c:v>0.346303733245709</c:v>
                </c:pt>
                <c:pt idx="74">
                  <c:v>0.288229486513498</c:v>
                </c:pt>
                <c:pt idx="75">
                  <c:v>0.233494987284541</c:v>
                </c:pt>
                <c:pt idx="76">
                  <c:v>0.182963431308484</c:v>
                </c:pt>
                <c:pt idx="77">
                  <c:v>0.137431731409159</c:v>
                </c:pt>
                <c:pt idx="78">
                  <c:v>0.0976179496932963</c:v>
                </c:pt>
                <c:pt idx="79">
                  <c:v>0.0641499732821565</c:v>
                </c:pt>
                <c:pt idx="80">
                  <c:v>0.0375556121565425</c:v>
                </c:pt>
                <c:pt idx="81">
                  <c:v>0.0182542752781067</c:v>
                </c:pt>
                <c:pt idx="82">
                  <c:v>0.00655035625948186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8335880"/>
        <c:axId val="-2099505544"/>
      </c:scatterChart>
      <c:valAx>
        <c:axId val="2138335880"/>
        <c:scaling>
          <c:orientation val="minMax"/>
          <c:max val="700.0"/>
          <c:min val="-100.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-2099505544"/>
        <c:crosses val="autoZero"/>
        <c:crossBetween val="midCat"/>
        <c:majorUnit val="100.0"/>
        <c:minorUnit val="40.0"/>
      </c:valAx>
      <c:valAx>
        <c:axId val="-2099505544"/>
        <c:scaling>
          <c:orientation val="minMax"/>
          <c:max val="1.0"/>
          <c:min val="-0.6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2138335880"/>
        <c:crosses val="autoZero"/>
        <c:crossBetween val="midCat"/>
      </c:valAx>
      <c:spPr>
        <a:noFill/>
      </c:spPr>
    </c:plotArea>
    <c:legend>
      <c:legendPos val="r"/>
      <c:layout>
        <c:manualLayout>
          <c:xMode val="edge"/>
          <c:yMode val="edge"/>
          <c:x val="0.525377094285855"/>
          <c:y val="0.650251720785401"/>
          <c:w val="0.474622905714145"/>
          <c:h val="0.262896914724954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noFill/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Relationship Id="rId2" Type="http://schemas.openxmlformats.org/officeDocument/2006/relationships/image" Target="../media/image57.emf"/><Relationship Id="rId3" Type="http://schemas.openxmlformats.org/officeDocument/2006/relationships/image" Target="../media/image5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1" Type="http://schemas.openxmlformats.org/officeDocument/2006/relationships/image" Target="../media/image42.emf"/><Relationship Id="rId2" Type="http://schemas.openxmlformats.org/officeDocument/2006/relationships/image" Target="../media/image4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Times" pitchFamily="-112" charset="0"/>
              </a:defRPr>
            </a:lvl1pPr>
          </a:lstStyle>
          <a:p>
            <a:pPr>
              <a:defRPr/>
            </a:pPr>
            <a:fld id="{6E93B49B-6B30-8C4F-B755-FD2B60C9D49E}" type="slidenum">
              <a:rPr lang="en-US"/>
              <a:pPr>
                <a:defRPr/>
              </a:pPr>
              <a:t>‹#›</a:t>
            </a:fld>
            <a:endParaRPr lang="en-US" sz="1200"/>
          </a:p>
        </p:txBody>
      </p:sp>
      <p:sp>
        <p:nvSpPr>
          <p:cNvPr id="36870" name="Rectangle 6"/>
          <p:cNvSpPr>
            <a:spLocks noGrp="1" noChangeArrowheads="1"/>
          </p:cNvSpPr>
          <p:nvPr/>
        </p:nvSpPr>
        <p:spPr bwMode="auto">
          <a:xfrm>
            <a:off x="0" y="8683625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000"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ERP Boot Camp</a:t>
            </a:r>
          </a:p>
          <a:p>
            <a:pPr>
              <a:defRPr/>
            </a:pPr>
            <a:r>
              <a:rPr lang="en-US" sz="1000"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© S. J. Luck, All rights reserved</a:t>
            </a:r>
            <a:endParaRPr lang="en-US" sz="1200"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90844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4B3504EF-9625-9E4E-B068-20472EEA01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57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F615CF-4D9A-6744-A78C-6BD95CA9A753}" type="slidenum">
              <a:rPr lang="en-US"/>
              <a:pPr/>
              <a:t>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238F2D-3BB1-C543-B0E1-AC65AA4369C8}" type="slidenum">
              <a:rPr lang="en-US"/>
              <a:pPr/>
              <a:t>10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18" charset="0"/>
              </a:rPr>
              <a:t>Adapted from Figure 7.2 in 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Luck, S.J. (2014). An Introduction to the Event-Related Potential Technique, Second Edition. Cambridge, MA: MIT Press</a:t>
            </a:r>
            <a:r>
              <a:rPr lang="en-US" dirty="0" smtClean="0">
                <a:latin typeface="Arial" pitchFamily="18" charset="0"/>
              </a:rPr>
              <a:t>. © MIT Press.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Geneva" pitchFamily="18" charset="0"/>
              </a:rPr>
              <a:t>This material may be used for nonprofit research and education purposes only, and it may not be reprinted or distributed in any form including print and electronic forms.</a:t>
            </a:r>
            <a:endParaRPr lang="en-US" sz="1200" kern="1200" baseline="0" dirty="0" smtClean="0">
              <a:solidFill>
                <a:schemeClr val="tx1"/>
              </a:solidFill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238F2D-3BB1-C543-B0E1-AC65AA4369C8}" type="slidenum">
              <a:rPr lang="en-US"/>
              <a:pPr/>
              <a:t>11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© S. J. Luck. All Rights Reserved. May be used for nonprofit educational purposes if this copyright notice is included. Permission must be obtained from the copyright holder(s)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238F2D-3BB1-C543-B0E1-AC65AA4369C8}" type="slidenum">
              <a:rPr lang="en-US"/>
              <a:pPr/>
              <a:t>12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© S. J. Luck. All Rights Reserved. May be used for nonprofit educational purposes if this copyright notice is included. Permission must be obtained from the copyright holder(s)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1B44C9-9F5C-FC49-B4ED-4071097A2967}" type="slidenum">
              <a:rPr lang="en-US"/>
              <a:pPr/>
              <a:t>13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 pitchFamily="18" charset="0"/>
                <a:ea typeface="ＭＳ Ｐゴシック" pitchFamily="18" charset="-128"/>
                <a:cs typeface="ＭＳ Ｐゴシック" pitchFamily="18" charset="-128"/>
              </a:rPr>
              <a:t>Adapted from Figure 5.1 </a:t>
            </a:r>
            <a:r>
              <a:rPr lang="en-US" dirty="0" smtClean="0">
                <a:latin typeface="Arial" pitchFamily="18" charset="0"/>
                <a:ea typeface="ＭＳ Ｐゴシック" pitchFamily="18" charset="-128"/>
                <a:cs typeface="ＭＳ Ｐゴシック" pitchFamily="18" charset="-128"/>
              </a:rPr>
              <a:t>from Luck, Steven J. (2005). An introduction to the Event-Related Potential Technique. Cambridge, MA: MIT Press.© MIT Press. </a:t>
            </a:r>
            <a:r>
              <a:rPr lang="en-US" dirty="0" smtClean="0">
                <a:latin typeface="Geneva" pitchFamily="18" charset="0"/>
                <a:ea typeface="ＭＳ Ｐゴシック" pitchFamily="18" charset="-128"/>
                <a:cs typeface="ＭＳ Ｐゴシック" pitchFamily="18" charset="-128"/>
              </a:rPr>
              <a:t>This material may be used for nonprofit research and education purposes only, and it may not be reprinted or distributed in any form including print and electronic forms.</a:t>
            </a:r>
          </a:p>
          <a:p>
            <a:endParaRPr lang="en-US" dirty="0" smtClean="0">
              <a:latin typeface="Geneva" pitchFamily="18" charset="0"/>
              <a:ea typeface="ＭＳ Ｐゴシック" pitchFamily="18" charset="-128"/>
              <a:cs typeface="ＭＳ Ｐゴシック" pitchFamily="1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Other content: 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D83B0-A5C5-F640-B094-7873925C9373}" type="slidenum">
              <a:rPr lang="en-US"/>
              <a:pPr/>
              <a:t>14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 pitchFamily="18" charset="0"/>
                <a:ea typeface="ＭＳ Ｐゴシック" pitchFamily="18" charset="-128"/>
                <a:cs typeface="ＭＳ Ｐゴシック" pitchFamily="18" charset="-128"/>
              </a:rPr>
              <a:t>Adapted from Figure 5.1 </a:t>
            </a:r>
            <a:r>
              <a:rPr lang="en-US" dirty="0" smtClean="0">
                <a:latin typeface="Arial" pitchFamily="18" charset="0"/>
                <a:ea typeface="ＭＳ Ｐゴシック" pitchFamily="18" charset="-128"/>
                <a:cs typeface="ＭＳ Ｐゴシック" pitchFamily="18" charset="-128"/>
              </a:rPr>
              <a:t>from Luck, Steven J. (2005). An introduction to the Event-Related Potential Technique. Cambridge, MA: MIT Press.© MIT Press. </a:t>
            </a:r>
            <a:r>
              <a:rPr lang="en-US" dirty="0" smtClean="0">
                <a:latin typeface="Geneva" pitchFamily="18" charset="0"/>
                <a:ea typeface="ＭＳ Ｐゴシック" pitchFamily="18" charset="-128"/>
                <a:cs typeface="ＭＳ Ｐゴシック" pitchFamily="18" charset="-128"/>
              </a:rPr>
              <a:t>This material may be used for nonprofit research and education purposes only, and it may not be reprinted or distributed in any form including print and electronic forms.</a:t>
            </a:r>
          </a:p>
          <a:p>
            <a:endParaRPr lang="en-US" dirty="0" smtClean="0">
              <a:latin typeface="Geneva" pitchFamily="18" charset="0"/>
              <a:ea typeface="ＭＳ Ｐゴシック" pitchFamily="18" charset="-128"/>
              <a:cs typeface="ＭＳ Ｐゴシック" pitchFamily="1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Other content: 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BAD5D9-487B-B540-BD57-4C1E40E2713C}" type="slidenum">
              <a:rPr lang="en-US"/>
              <a:pPr/>
              <a:t>15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 pitchFamily="18" charset="0"/>
                <a:ea typeface="ＭＳ Ｐゴシック" pitchFamily="18" charset="-128"/>
                <a:cs typeface="ＭＳ Ｐゴシック" pitchFamily="18" charset="-128"/>
              </a:rPr>
              <a:t>Figure 5.2 </a:t>
            </a:r>
            <a:r>
              <a:rPr lang="en-US" dirty="0" smtClean="0">
                <a:latin typeface="Arial" pitchFamily="18" charset="0"/>
                <a:ea typeface="ＭＳ Ｐゴシック" pitchFamily="18" charset="-128"/>
                <a:cs typeface="ＭＳ Ｐゴシック" pitchFamily="18" charset="-128"/>
              </a:rPr>
              <a:t>from Luck, Steven J. (2005). An introduction to the Event-Related Potential Technique. Cambridge, MA: MIT Press.© MIT Press. </a:t>
            </a:r>
            <a:r>
              <a:rPr lang="en-US" dirty="0" smtClean="0">
                <a:latin typeface="Geneva" pitchFamily="18" charset="0"/>
                <a:ea typeface="ＭＳ Ｐゴシック" pitchFamily="18" charset="-128"/>
                <a:cs typeface="ＭＳ Ｐゴシック" pitchFamily="18" charset="-128"/>
              </a:rPr>
              <a:t>This material may be used for nonprofit research and education purposes only, and it may not be reprinted or distributed in any form including print and electronic forms.</a:t>
            </a:r>
          </a:p>
          <a:p>
            <a:endParaRPr lang="en-US" dirty="0" smtClean="0">
              <a:latin typeface="Geneva" pitchFamily="18" charset="0"/>
              <a:ea typeface="ＭＳ Ｐゴシック" pitchFamily="18" charset="-128"/>
              <a:cs typeface="ＭＳ Ｐゴシック" pitchFamily="1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Other content: 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BAD5D9-487B-B540-BD57-4C1E40E2713C}" type="slidenum">
              <a:rPr lang="en-US"/>
              <a:pPr/>
              <a:t>16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8A7982-72D7-F546-90B5-3083DA8EA434}" type="slidenum">
              <a:rPr lang="en-US"/>
              <a:pPr/>
              <a:t>17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238F2D-3BB1-C543-B0E1-AC65AA4369C8}" type="slidenum">
              <a:rPr lang="en-US"/>
              <a:pPr/>
              <a:t>18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7D8D3C-3A9C-794B-9389-9DFE6C5E9041}" type="slidenum">
              <a:rPr lang="en-US"/>
              <a:pPr/>
              <a:t>19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Adapted from Figure 5.3 in Luck, Steven J. (2005). An introduction to the Event-Related Potential Technique. Cambridge, MA: MIT Press.© MIT Press. This material may be used for nonprofit research and education purposes only, and it may not be reprinted or distributed in any form including print and electronic forms.</a:t>
            </a:r>
          </a:p>
          <a:p>
            <a:pPr rtl="0"/>
            <a:endParaRPr lang="en-US" sz="1200" kern="1200" baseline="0" dirty="0" smtClean="0">
              <a:solidFill>
                <a:schemeClr val="tx1"/>
              </a:solidFill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Other content: 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297213-11E0-D842-958A-840A5C7DD53D}" type="slidenum">
              <a:rPr lang="en-US"/>
              <a:pPr/>
              <a:t>2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4983A1-D8C7-F24B-A933-61D543701DD6}" type="slidenum">
              <a:rPr lang="en-US"/>
              <a:pPr/>
              <a:t>20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Adapted from Figure 5.4 in Luck, Steven J. (2005). An introduction to the Event-Related Potential Technique. Cambridge, MA: MIT Press.© MIT Press. This material may be used for nonprofit research and education purposes only, and it may not be reprinted or distributed in any form including print and electronic forms.</a:t>
            </a:r>
          </a:p>
          <a:p>
            <a:pPr rtl="0"/>
            <a:endParaRPr lang="en-US" sz="1200" kern="1200" baseline="0" dirty="0" smtClean="0">
              <a:solidFill>
                <a:schemeClr val="tx1"/>
              </a:solidFill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Other content: 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642DCA-5CFE-7545-8BC6-C2F94D667B66}" type="slidenum">
              <a:rPr lang="en-US"/>
              <a:pPr/>
              <a:t>21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Adapted from Figure 5.4 in Luck, Steven J. (2005). An introduction to the Event-Related Potential Technique. Cambridge, MA: MIT Press.© MIT Press. This material may be used for nonprofit research and education purposes only, and it may not be reprinted or distributed in any form including print and electronic forms.</a:t>
            </a:r>
          </a:p>
          <a:p>
            <a:pPr rtl="0"/>
            <a:endParaRPr lang="en-US" sz="1200" kern="1200" baseline="0" dirty="0" smtClean="0">
              <a:solidFill>
                <a:schemeClr val="tx1"/>
              </a:solidFill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Other content: © S. J. Luck. All Rights Reserved. May be used for nonprofit educational purposes if this copyright notice is included. Permission must be obtained from the copyright holder(s) for any other use.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9B86C7-5FB3-044A-B26A-A403F230C214}" type="slidenum">
              <a:rPr lang="en-US"/>
              <a:pPr/>
              <a:t>22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Adapted from Figure 5.4 in Luck, Steven J. (2005). An introduction to the Event-Related Potential Technique. Cambridge, MA: MIT Press.© MIT Press. This material may be used for nonprofit research and education purposes only, and it may not be reprinted or distributed in any form including print and electronic forms.</a:t>
            </a:r>
          </a:p>
          <a:p>
            <a:pPr rtl="0"/>
            <a:endParaRPr lang="en-US" sz="1200" kern="1200" baseline="0" dirty="0" smtClean="0">
              <a:solidFill>
                <a:schemeClr val="tx1"/>
              </a:solidFill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Other content: © S. J. Luck. All Rights Reserved. May be used for nonprofit educational purposes if this copyright notice is included. Permission must be obtained from the copyright holder(s)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FD5941-583A-4348-A4FF-5F4564F48D20}" type="slidenum">
              <a:rPr lang="en-US"/>
              <a:pPr/>
              <a:t>23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A714EE-09F6-A34C-8D0E-D39F00A1FAB2}" type="slidenum">
              <a:rPr lang="en-US"/>
              <a:pPr/>
              <a:t>24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© S. J. Luck. All Rights Reserved. May be used for nonprofit educational purposes if this copyright notice is included. Permission must be obtained from the copyright holder(s) for any other use.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Note: Bell image is in public domain (http://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commons.wikimedia.org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/wiki/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File:Bell_great_tom_of_westminster.jpg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A714EE-09F6-A34C-8D0E-D39F00A1FAB2}" type="slidenum">
              <a:rPr lang="en-US"/>
              <a:pPr/>
              <a:t>25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10A13C-6E7D-AB4E-81DD-3CEFBD1F6E5F}" type="slidenum">
              <a:rPr lang="en-US"/>
              <a:pPr/>
              <a:t>26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9816C9-5AEE-A541-A1F6-2DFE3C13376D}" type="slidenum">
              <a:rPr lang="en-US"/>
              <a:pPr/>
              <a:t>27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3D892A-EF57-4843-B7D6-A1AE450B983B}" type="slidenum">
              <a:rPr lang="en-US"/>
              <a:pPr/>
              <a:t>28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3D892A-EF57-4843-B7D6-A1AE450B983B}" type="slidenum">
              <a:rPr lang="en-US"/>
              <a:pPr/>
              <a:t>29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297213-11E0-D842-958A-840A5C7DD53D}" type="slidenum">
              <a:rPr lang="en-US"/>
              <a:pPr/>
              <a:t>3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073FAF-1641-0941-B410-F0E24CDFA9E1}" type="slidenum">
              <a:rPr lang="en-US"/>
              <a:pPr/>
              <a:t>30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 pitchFamily="18" charset="0"/>
                <a:ea typeface="ＭＳ Ｐゴシック" pitchFamily="18" charset="-128"/>
                <a:cs typeface="ＭＳ Ｐゴシック" pitchFamily="18" charset="-128"/>
              </a:rPr>
              <a:t>Adapted from Figure 5.5 </a:t>
            </a:r>
            <a:r>
              <a:rPr lang="en-US" dirty="0" smtClean="0">
                <a:latin typeface="Arial" pitchFamily="18" charset="0"/>
                <a:ea typeface="ＭＳ Ｐゴシック" pitchFamily="18" charset="-128"/>
                <a:cs typeface="ＭＳ Ｐゴシック" pitchFamily="18" charset="-128"/>
              </a:rPr>
              <a:t>in Luck, Steven J. (2005). An introduction to the Event-Related Potential Technique. Cambridge, MA: MIT Press.© MIT Press. </a:t>
            </a:r>
            <a:r>
              <a:rPr lang="en-US" dirty="0" smtClean="0">
                <a:latin typeface="Geneva" pitchFamily="18" charset="0"/>
                <a:ea typeface="ＭＳ Ｐゴシック" pitchFamily="18" charset="-128"/>
                <a:cs typeface="ＭＳ Ｐゴシック" pitchFamily="18" charset="-128"/>
              </a:rPr>
              <a:t>This material may be used for nonprofit research and education purposes only, and it may not be reprinted or distributed in any form including print and electronic forms.</a:t>
            </a:r>
          </a:p>
          <a:p>
            <a:endParaRPr lang="en-US" dirty="0" smtClean="0">
              <a:latin typeface="Geneva" pitchFamily="18" charset="0"/>
              <a:ea typeface="ＭＳ Ｐゴシック" pitchFamily="18" charset="-128"/>
              <a:cs typeface="ＭＳ Ｐゴシック" pitchFamily="1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Other content: 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073FAF-1641-0941-B410-F0E24CDFA9E1}" type="slidenum">
              <a:rPr lang="en-US"/>
              <a:pPr/>
              <a:t>31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 pitchFamily="18" charset="0"/>
                <a:ea typeface="ＭＳ Ｐゴシック" pitchFamily="18" charset="-128"/>
                <a:cs typeface="ＭＳ Ｐゴシック" pitchFamily="18" charset="-128"/>
              </a:rPr>
              <a:t>Adapted from Figure 5.5 </a:t>
            </a:r>
            <a:r>
              <a:rPr lang="en-US" dirty="0" smtClean="0">
                <a:latin typeface="Arial" pitchFamily="18" charset="0"/>
                <a:ea typeface="ＭＳ Ｐゴシック" pitchFamily="18" charset="-128"/>
                <a:cs typeface="ＭＳ Ｐゴシック" pitchFamily="18" charset="-128"/>
              </a:rPr>
              <a:t>in Luck, Steven J. (2005). An introduction to the Event-Related Potential Technique. Cambridge, MA: MIT Press.© MIT Press. </a:t>
            </a:r>
            <a:r>
              <a:rPr lang="en-US" dirty="0" smtClean="0">
                <a:latin typeface="Geneva" pitchFamily="18" charset="0"/>
                <a:ea typeface="ＭＳ Ｐゴシック" pitchFamily="18" charset="-128"/>
                <a:cs typeface="ＭＳ Ｐゴシック" pitchFamily="18" charset="-128"/>
              </a:rPr>
              <a:t>This material may be used for nonprofit research and education purposes only, and it may not be reprinted or distributed in any form including print and electronic forms.</a:t>
            </a:r>
          </a:p>
          <a:p>
            <a:endParaRPr lang="en-US" dirty="0" smtClean="0">
              <a:latin typeface="Geneva" pitchFamily="18" charset="0"/>
              <a:ea typeface="ＭＳ Ｐゴシック" pitchFamily="18" charset="-128"/>
              <a:cs typeface="ＭＳ Ｐゴシック" pitchFamily="1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Other content: 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844E98-C946-E447-9D18-59219E668474}" type="slidenum">
              <a:rPr lang="en-US"/>
              <a:pPr/>
              <a:t>32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01ECC2-5647-A345-A448-39F6A0BFAB31}" type="slidenum">
              <a:rPr lang="en-US"/>
              <a:pPr/>
              <a:t>33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 pitchFamily="18" charset="0"/>
                <a:ea typeface="ＭＳ Ｐゴシック" pitchFamily="18" charset="-128"/>
                <a:cs typeface="ＭＳ Ｐゴシック" pitchFamily="18" charset="-128"/>
              </a:rPr>
              <a:t>Figure 5.6 </a:t>
            </a:r>
            <a:r>
              <a:rPr lang="en-US" dirty="0" smtClean="0">
                <a:latin typeface="Arial" pitchFamily="18" charset="0"/>
                <a:ea typeface="ＭＳ Ｐゴシック" pitchFamily="18" charset="-128"/>
                <a:cs typeface="ＭＳ Ｐゴシック" pitchFamily="18" charset="-128"/>
              </a:rPr>
              <a:t>from Luck, Steven J. (2005). An introduction to the Event-Related Potential Technique. Cambridge, MA: MIT Press.© MIT Press. </a:t>
            </a:r>
            <a:r>
              <a:rPr lang="en-US" dirty="0" smtClean="0">
                <a:latin typeface="Geneva" pitchFamily="18" charset="0"/>
                <a:ea typeface="ＭＳ Ｐゴシック" pitchFamily="18" charset="-128"/>
                <a:cs typeface="ＭＳ Ｐゴシック" pitchFamily="18" charset="-128"/>
              </a:rPr>
              <a:t>This material may be used for nonprofit research and education purposes only, and it may not be reprinted or distributed in any form including print and electronic forms.</a:t>
            </a:r>
          </a:p>
          <a:p>
            <a:endParaRPr lang="en-US" dirty="0" smtClean="0">
              <a:latin typeface="Geneva" pitchFamily="18" charset="0"/>
              <a:ea typeface="ＭＳ Ｐゴシック" pitchFamily="18" charset="-128"/>
              <a:cs typeface="ＭＳ Ｐゴシック" pitchFamily="1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Other content: 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353047-2FC9-8D46-B091-E21E435C2F20}" type="slidenum">
              <a:rPr lang="en-US"/>
              <a:pPr/>
              <a:t>34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B397AB-C991-DA46-B067-7E115B2819C2}" type="slidenum">
              <a:rPr lang="en-US"/>
              <a:pPr/>
              <a:t>35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 pitchFamily="18" charset="0"/>
                <a:ea typeface="ＭＳ Ｐゴシック" pitchFamily="18" charset="-128"/>
                <a:cs typeface="ＭＳ Ｐゴシック" pitchFamily="18" charset="-128"/>
              </a:rPr>
              <a:t>Figure 5.9 </a:t>
            </a:r>
            <a:r>
              <a:rPr lang="en-US" dirty="0" smtClean="0">
                <a:latin typeface="Arial" pitchFamily="18" charset="0"/>
                <a:ea typeface="ＭＳ Ｐゴシック" pitchFamily="18" charset="-128"/>
                <a:cs typeface="ＭＳ Ｐゴシック" pitchFamily="18" charset="-128"/>
              </a:rPr>
              <a:t>from Luck, Steven J. (2005). An introduction to the Event-Related Potential Technique. Cambridge, MA: MIT Press.© MIT Press. </a:t>
            </a:r>
            <a:r>
              <a:rPr lang="en-US" dirty="0" smtClean="0">
                <a:latin typeface="Geneva" pitchFamily="18" charset="0"/>
                <a:ea typeface="ＭＳ Ｐゴシック" pitchFamily="18" charset="-128"/>
                <a:cs typeface="ＭＳ Ｐゴシック" pitchFamily="18" charset="-128"/>
              </a:rPr>
              <a:t>This material may be used for nonprofit research and education purposes only, and it may not be reprinted or distributed in any form including print and electronic forms.</a:t>
            </a:r>
          </a:p>
          <a:p>
            <a:endParaRPr lang="en-US" dirty="0" smtClean="0">
              <a:latin typeface="Geneva" pitchFamily="18" charset="0"/>
              <a:ea typeface="ＭＳ Ｐゴシック" pitchFamily="18" charset="-128"/>
              <a:cs typeface="ＭＳ Ｐゴシック" pitchFamily="1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Other content: 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B397AB-C991-DA46-B067-7E115B2819C2}" type="slidenum">
              <a:rPr lang="en-US"/>
              <a:pPr/>
              <a:t>36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 pitchFamily="18" charset="0"/>
                <a:ea typeface="ＭＳ Ｐゴシック" pitchFamily="18" charset="-128"/>
                <a:cs typeface="ＭＳ Ｐゴシック" pitchFamily="18" charset="-128"/>
              </a:rPr>
              <a:t>Figure 5.9 </a:t>
            </a:r>
            <a:r>
              <a:rPr lang="en-US" dirty="0" smtClean="0">
                <a:latin typeface="Arial" pitchFamily="18" charset="0"/>
                <a:ea typeface="ＭＳ Ｐゴシック" pitchFamily="18" charset="-128"/>
                <a:cs typeface="ＭＳ Ｐゴシック" pitchFamily="18" charset="-128"/>
              </a:rPr>
              <a:t>from Luck, Steven J. (2005). An introduction to the Event-Related Potential Technique. Cambridge, MA: MIT Press.© MIT Press. </a:t>
            </a:r>
            <a:r>
              <a:rPr lang="en-US" dirty="0" smtClean="0">
                <a:latin typeface="Geneva" pitchFamily="18" charset="0"/>
                <a:ea typeface="ＭＳ Ｐゴシック" pitchFamily="18" charset="-128"/>
                <a:cs typeface="ＭＳ Ｐゴシック" pitchFamily="18" charset="-128"/>
              </a:rPr>
              <a:t>This material may be used for nonprofit research and education purposes only, and it may not be reprinted or distributed in any form including print and electronic forms.</a:t>
            </a:r>
          </a:p>
          <a:p>
            <a:endParaRPr lang="en-US" dirty="0" smtClean="0">
              <a:latin typeface="Geneva" pitchFamily="18" charset="0"/>
              <a:ea typeface="ＭＳ Ｐゴシック" pitchFamily="18" charset="-128"/>
              <a:cs typeface="ＭＳ Ｐゴシック" pitchFamily="1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Other content: 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3813AF-13C1-BF48-A446-9863CA4FFEBE}" type="slidenum">
              <a:rPr lang="en-US"/>
              <a:pPr/>
              <a:t>37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 pitchFamily="18" charset="0"/>
                <a:ea typeface="ＭＳ Ｐゴシック" pitchFamily="18" charset="-128"/>
                <a:cs typeface="ＭＳ Ｐゴシック" pitchFamily="18" charset="-128"/>
              </a:rPr>
              <a:t>Figure 5.9 </a:t>
            </a:r>
            <a:r>
              <a:rPr lang="en-US" dirty="0" smtClean="0">
                <a:latin typeface="Arial" pitchFamily="18" charset="0"/>
                <a:ea typeface="ＭＳ Ｐゴシック" pitchFamily="18" charset="-128"/>
                <a:cs typeface="ＭＳ Ｐゴシック" pitchFamily="18" charset="-128"/>
              </a:rPr>
              <a:t>from Luck, Steven J. (2005). An introduction to the Event-Related Potential Technique. Cambridge, MA: MIT Press.© MIT Press. </a:t>
            </a:r>
            <a:r>
              <a:rPr lang="en-US" dirty="0" smtClean="0">
                <a:latin typeface="Geneva" pitchFamily="18" charset="0"/>
                <a:ea typeface="ＭＳ Ｐゴシック" pitchFamily="18" charset="-128"/>
                <a:cs typeface="ＭＳ Ｐゴシック" pitchFamily="18" charset="-128"/>
              </a:rPr>
              <a:t>This material may be used for nonprofit research and education purposes only, and it may not be reprinted or distributed in any form including print and electronic forms.</a:t>
            </a:r>
          </a:p>
          <a:p>
            <a:endParaRPr lang="en-US" dirty="0" smtClean="0">
              <a:latin typeface="Geneva" pitchFamily="18" charset="0"/>
              <a:ea typeface="ＭＳ Ｐゴシック" pitchFamily="18" charset="-128"/>
              <a:cs typeface="ＭＳ Ｐゴシック" pitchFamily="1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Other content: 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3813AF-13C1-BF48-A446-9863CA4FFEBE}" type="slidenum">
              <a:rPr lang="en-US"/>
              <a:pPr/>
              <a:t>38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 pitchFamily="18" charset="0"/>
                <a:ea typeface="ＭＳ Ｐゴシック" pitchFamily="18" charset="-128"/>
                <a:cs typeface="ＭＳ Ｐゴシック" pitchFamily="18" charset="-128"/>
              </a:rPr>
              <a:t>Figure 5.9 </a:t>
            </a:r>
            <a:r>
              <a:rPr lang="en-US" dirty="0" smtClean="0">
                <a:latin typeface="Arial" pitchFamily="18" charset="0"/>
                <a:ea typeface="ＭＳ Ｐゴシック" pitchFamily="18" charset="-128"/>
                <a:cs typeface="ＭＳ Ｐゴシック" pitchFamily="18" charset="-128"/>
              </a:rPr>
              <a:t>from Luck, Steven J. (2005). An introduction to the Event-Related Potential Technique. Cambridge, MA: MIT Press.© MIT Press. </a:t>
            </a:r>
            <a:r>
              <a:rPr lang="en-US" dirty="0" smtClean="0">
                <a:latin typeface="Geneva" pitchFamily="18" charset="0"/>
                <a:ea typeface="ＭＳ Ｐゴシック" pitchFamily="18" charset="-128"/>
                <a:cs typeface="ＭＳ Ｐゴシック" pitchFamily="18" charset="-128"/>
              </a:rPr>
              <a:t>This material may be used for nonprofit research and education purposes only, and it may not be reprinted or distributed in any form including print and electronic forms.</a:t>
            </a:r>
          </a:p>
          <a:p>
            <a:endParaRPr lang="en-US" dirty="0" smtClean="0">
              <a:latin typeface="Geneva" pitchFamily="18" charset="0"/>
              <a:ea typeface="ＭＳ Ｐゴシック" pitchFamily="18" charset="-128"/>
              <a:cs typeface="ＭＳ Ｐゴシック" pitchFamily="1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Other content: 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9193E8-A3E6-7042-99AD-6E948A76F3EE}" type="slidenum">
              <a:rPr lang="en-US"/>
              <a:pPr/>
              <a:t>39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 pitchFamily="18" charset="0"/>
                <a:ea typeface="ＭＳ Ｐゴシック" pitchFamily="18" charset="-128"/>
                <a:cs typeface="ＭＳ Ｐゴシック" pitchFamily="18" charset="-128"/>
              </a:rPr>
              <a:t>Figure 5.9 </a:t>
            </a:r>
            <a:r>
              <a:rPr lang="en-US" dirty="0" smtClean="0">
                <a:latin typeface="Arial" pitchFamily="18" charset="0"/>
                <a:ea typeface="ＭＳ Ｐゴシック" pitchFamily="18" charset="-128"/>
                <a:cs typeface="ＭＳ Ｐゴシック" pitchFamily="18" charset="-128"/>
              </a:rPr>
              <a:t>from Luck, Steven J. (2005). An introduction to the Event-Related Potential Technique. Cambridge, MA: MIT Press.© MIT Press. </a:t>
            </a:r>
            <a:r>
              <a:rPr lang="en-US" dirty="0" smtClean="0">
                <a:latin typeface="Geneva" pitchFamily="18" charset="0"/>
                <a:ea typeface="ＭＳ Ｐゴシック" pitchFamily="18" charset="-128"/>
                <a:cs typeface="ＭＳ Ｐゴシック" pitchFamily="18" charset="-128"/>
              </a:rPr>
              <a:t>This material may be used for nonprofit research and education purposes only, and it may not be reprinted or distributed in any form including print and electronic forms.</a:t>
            </a:r>
          </a:p>
          <a:p>
            <a:endParaRPr lang="en-US" dirty="0" smtClean="0">
              <a:latin typeface="Geneva" pitchFamily="18" charset="0"/>
              <a:ea typeface="ＭＳ Ｐゴシック" pitchFamily="18" charset="-128"/>
              <a:cs typeface="ＭＳ Ｐゴシック" pitchFamily="1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Other content: 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271C70-E736-EC4E-B615-A6C969AB8637}" type="slidenum">
              <a:rPr lang="en-US"/>
              <a:pPr/>
              <a:t>4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18" charset="0"/>
              </a:rPr>
              <a:t>Adapted from Figure 7.2 in 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Luck, S.J. (2014). An Introduction to the Event-Related Potential Technique, Second Edition. Cambridge, MA: MIT Press</a:t>
            </a:r>
            <a:r>
              <a:rPr lang="en-US" dirty="0" smtClean="0">
                <a:latin typeface="Arial" pitchFamily="18" charset="0"/>
              </a:rPr>
              <a:t>. © MIT Press.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Geneva" pitchFamily="18" charset="0"/>
              </a:rPr>
              <a:t>This material may be used for nonprofit research and education purposes only, and it may not be reprinted or distributed in any form including print and electronic forms.</a:t>
            </a:r>
          </a:p>
          <a:p>
            <a:pPr rtl="0"/>
            <a:endParaRPr lang="en-US" sz="1200" kern="1200" baseline="0" dirty="0" smtClean="0">
              <a:solidFill>
                <a:schemeClr val="tx1"/>
              </a:solidFill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9193E8-A3E6-7042-99AD-6E948A76F3EE}" type="slidenum">
              <a:rPr lang="en-US"/>
              <a:pPr/>
              <a:t>40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 pitchFamily="18" charset="0"/>
                <a:ea typeface="ＭＳ Ｐゴシック" pitchFamily="18" charset="-128"/>
                <a:cs typeface="ＭＳ Ｐゴシック" pitchFamily="18" charset="-128"/>
              </a:rPr>
              <a:t>Figure 5.9 </a:t>
            </a:r>
            <a:r>
              <a:rPr lang="en-US" dirty="0" smtClean="0">
                <a:latin typeface="Arial" pitchFamily="18" charset="0"/>
                <a:ea typeface="ＭＳ Ｐゴシック" pitchFamily="18" charset="-128"/>
                <a:cs typeface="ＭＳ Ｐゴシック" pitchFamily="18" charset="-128"/>
              </a:rPr>
              <a:t>from Luck, Steven J. (2005). An introduction to the Event-Related Potential Technique. Cambridge, MA: MIT Press.© MIT Press. </a:t>
            </a:r>
            <a:r>
              <a:rPr lang="en-US" dirty="0" smtClean="0">
                <a:latin typeface="Geneva" pitchFamily="18" charset="0"/>
                <a:ea typeface="ＭＳ Ｐゴシック" pitchFamily="18" charset="-128"/>
                <a:cs typeface="ＭＳ Ｐゴシック" pitchFamily="18" charset="-128"/>
              </a:rPr>
              <a:t>This material may be used for nonprofit research and education purposes only, and it may not be reprinted or distributed in any form including print and electronic forms.</a:t>
            </a:r>
          </a:p>
          <a:p>
            <a:endParaRPr lang="en-US" dirty="0" smtClean="0">
              <a:latin typeface="Geneva" pitchFamily="18" charset="0"/>
              <a:ea typeface="ＭＳ Ｐゴシック" pitchFamily="18" charset="-128"/>
              <a:cs typeface="ＭＳ Ｐゴシック" pitchFamily="1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Other content: 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D3C7A-736C-D142-853A-151EAB0A3E5F}" type="slidenum">
              <a:rPr lang="en-US"/>
              <a:pPr/>
              <a:t>41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 pitchFamily="18" charset="0"/>
                <a:ea typeface="ＭＳ Ｐゴシック" pitchFamily="18" charset="-128"/>
                <a:cs typeface="ＭＳ Ｐゴシック" pitchFamily="18" charset="-128"/>
              </a:rPr>
              <a:t>Figure 5.9 </a:t>
            </a:r>
            <a:r>
              <a:rPr lang="en-US" dirty="0" smtClean="0">
                <a:latin typeface="Arial" pitchFamily="18" charset="0"/>
                <a:ea typeface="ＭＳ Ｐゴシック" pitchFamily="18" charset="-128"/>
                <a:cs typeface="ＭＳ Ｐゴシック" pitchFamily="18" charset="-128"/>
              </a:rPr>
              <a:t>from Luck, Steven J. (2005). An introduction to the Event-Related Potential Technique. Cambridge, MA: MIT Press.© MIT Press. </a:t>
            </a:r>
            <a:r>
              <a:rPr lang="en-US" dirty="0" smtClean="0">
                <a:latin typeface="Geneva" pitchFamily="18" charset="0"/>
                <a:ea typeface="ＭＳ Ｐゴシック" pitchFamily="18" charset="-128"/>
                <a:cs typeface="ＭＳ Ｐゴシック" pitchFamily="18" charset="-128"/>
              </a:rPr>
              <a:t>This material may be used for nonprofit research and education purposes only, and it may not be reprinted or distributed in any form including print and electronic forms.</a:t>
            </a:r>
          </a:p>
          <a:p>
            <a:endParaRPr lang="en-US" dirty="0" smtClean="0">
              <a:latin typeface="Geneva" pitchFamily="18" charset="0"/>
              <a:ea typeface="ＭＳ Ｐゴシック" pitchFamily="18" charset="-128"/>
              <a:cs typeface="ＭＳ Ｐゴシック" pitchFamily="1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Other content: 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D3C7A-736C-D142-853A-151EAB0A3E5F}" type="slidenum">
              <a:rPr lang="en-US"/>
              <a:pPr/>
              <a:t>42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 pitchFamily="18" charset="0"/>
                <a:ea typeface="ＭＳ Ｐゴシック" pitchFamily="18" charset="-128"/>
                <a:cs typeface="ＭＳ Ｐゴシック" pitchFamily="18" charset="-128"/>
              </a:rPr>
              <a:t>Figure 5.9 </a:t>
            </a:r>
            <a:r>
              <a:rPr lang="en-US" dirty="0" smtClean="0">
                <a:latin typeface="Arial" pitchFamily="18" charset="0"/>
                <a:ea typeface="ＭＳ Ｐゴシック" pitchFamily="18" charset="-128"/>
                <a:cs typeface="ＭＳ Ｐゴシック" pitchFamily="18" charset="-128"/>
              </a:rPr>
              <a:t>from Luck, Steven J. (2005). An introduction to the Event-Related Potential Technique. Cambridge, MA: MIT Press.© MIT Press. </a:t>
            </a:r>
            <a:r>
              <a:rPr lang="en-US" dirty="0" smtClean="0">
                <a:latin typeface="Geneva" pitchFamily="18" charset="0"/>
                <a:ea typeface="ＭＳ Ｐゴシック" pitchFamily="18" charset="-128"/>
                <a:cs typeface="ＭＳ Ｐゴシック" pitchFamily="18" charset="-128"/>
              </a:rPr>
              <a:t>This material may be used for nonprofit research and education purposes only, and it may not be reprinted or distributed in any form including print and electronic forms.</a:t>
            </a:r>
          </a:p>
          <a:p>
            <a:endParaRPr lang="en-US" dirty="0" smtClean="0">
              <a:latin typeface="Geneva" pitchFamily="18" charset="0"/>
              <a:ea typeface="ＭＳ Ｐゴシック" pitchFamily="18" charset="-128"/>
              <a:cs typeface="ＭＳ Ｐゴシック" pitchFamily="1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Other content: 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6B7E5A-AC30-A247-9C4F-E0CF4D36E69E}" type="slidenum">
              <a:rPr lang="en-US"/>
              <a:pPr/>
              <a:t>43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6B7E5A-AC30-A247-9C4F-E0CF4D36E69E}" type="slidenum">
              <a:rPr lang="en-US"/>
              <a:pPr/>
              <a:t>44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2FD75C-BF10-AD4D-A548-C3F0AE68CC6B}" type="slidenum">
              <a:rPr lang="en-US"/>
              <a:pPr/>
              <a:t>45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 pitchFamily="18" charset="0"/>
                <a:ea typeface="ＭＳ Ｐゴシック" pitchFamily="18" charset="-128"/>
                <a:cs typeface="ＭＳ Ｐゴシック" pitchFamily="18" charset="-128"/>
              </a:rPr>
              <a:t>Figure 5.11 </a:t>
            </a:r>
            <a:r>
              <a:rPr lang="en-US" dirty="0" smtClean="0">
                <a:latin typeface="Arial" pitchFamily="18" charset="0"/>
                <a:ea typeface="ＭＳ Ｐゴシック" pitchFamily="18" charset="-128"/>
                <a:cs typeface="ＭＳ Ｐゴシック" pitchFamily="18" charset="-128"/>
              </a:rPr>
              <a:t>from Luck, Steven J. (2005). An introduction to the Event-Related Potential Technique. Cambridge, MA: MIT Press.© MIT Press. </a:t>
            </a:r>
            <a:r>
              <a:rPr lang="en-US" dirty="0" smtClean="0">
                <a:latin typeface="Geneva" pitchFamily="18" charset="0"/>
                <a:ea typeface="ＭＳ Ｐゴシック" pitchFamily="18" charset="-128"/>
                <a:cs typeface="ＭＳ Ｐゴシック" pitchFamily="18" charset="-128"/>
              </a:rPr>
              <a:t>This material may be used for nonprofit research and education purposes only, and it may not be reprinted or distributed in any form including print and electronic forms.</a:t>
            </a:r>
          </a:p>
          <a:p>
            <a:endParaRPr lang="en-US" dirty="0" smtClean="0">
              <a:latin typeface="Geneva" pitchFamily="18" charset="0"/>
              <a:ea typeface="ＭＳ Ｐゴシック" pitchFamily="18" charset="-128"/>
              <a:cs typeface="ＭＳ Ｐゴシック" pitchFamily="1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Other content: 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5FDC4F-2D18-CA46-9E79-7266E646AE8C}" type="slidenum">
              <a:rPr lang="en-US"/>
              <a:pPr/>
              <a:t>46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 pitchFamily="18" charset="0"/>
                <a:ea typeface="ＭＳ Ｐゴシック" pitchFamily="18" charset="-128"/>
                <a:cs typeface="ＭＳ Ｐゴシック" pitchFamily="18" charset="-128"/>
              </a:rPr>
              <a:t>Figure 5.11 </a:t>
            </a:r>
            <a:r>
              <a:rPr lang="en-US" dirty="0" smtClean="0">
                <a:latin typeface="Arial" pitchFamily="18" charset="0"/>
                <a:ea typeface="ＭＳ Ｐゴシック" pitchFamily="18" charset="-128"/>
                <a:cs typeface="ＭＳ Ｐゴシック" pitchFamily="18" charset="-128"/>
              </a:rPr>
              <a:t>from Luck, Steven J. (2005). An introduction to the Event-Related Potential Technique. Cambridge, MA: MIT Press.© MIT Press. </a:t>
            </a:r>
            <a:r>
              <a:rPr lang="en-US" dirty="0" smtClean="0">
                <a:latin typeface="Geneva" pitchFamily="18" charset="0"/>
                <a:ea typeface="ＭＳ Ｐゴシック" pitchFamily="18" charset="-128"/>
                <a:cs typeface="ＭＳ Ｐゴシック" pitchFamily="18" charset="-128"/>
              </a:rPr>
              <a:t>This material may be used for nonprofit research and education purposes only, and it may not be reprinted or distributed in any form including print and electronic forms.</a:t>
            </a:r>
          </a:p>
          <a:p>
            <a:endParaRPr lang="en-US" dirty="0" smtClean="0">
              <a:latin typeface="Geneva" pitchFamily="18" charset="0"/>
              <a:ea typeface="ＭＳ Ｐゴシック" pitchFamily="18" charset="-128"/>
              <a:cs typeface="ＭＳ Ｐゴシック" pitchFamily="1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Other content: 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2FD75C-BF10-AD4D-A548-C3F0AE68CC6B}" type="slidenum">
              <a:rPr lang="en-US"/>
              <a:pPr/>
              <a:t>47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 pitchFamily="18" charset="0"/>
                <a:ea typeface="ＭＳ Ｐゴシック" pitchFamily="18" charset="-128"/>
                <a:cs typeface="ＭＳ Ｐゴシック" pitchFamily="18" charset="-128"/>
              </a:rPr>
              <a:t>Figure 5.11 </a:t>
            </a:r>
            <a:r>
              <a:rPr lang="en-US" dirty="0" smtClean="0">
                <a:latin typeface="Arial" pitchFamily="18" charset="0"/>
                <a:ea typeface="ＭＳ Ｐゴシック" pitchFamily="18" charset="-128"/>
                <a:cs typeface="ＭＳ Ｐゴシック" pitchFamily="18" charset="-128"/>
              </a:rPr>
              <a:t>from Luck, Steven J. (2005). An introduction to the Event-Related Potential Technique. Cambridge, MA: MIT Press.© MIT Press. </a:t>
            </a:r>
            <a:r>
              <a:rPr lang="en-US" dirty="0" smtClean="0">
                <a:latin typeface="Geneva" pitchFamily="18" charset="0"/>
                <a:ea typeface="ＭＳ Ｐゴシック" pitchFamily="18" charset="-128"/>
                <a:cs typeface="ＭＳ Ｐゴシック" pitchFamily="18" charset="-128"/>
              </a:rPr>
              <a:t>This material may be used for nonprofit research and education purposes only, and it may not be reprinted or distributed in any form including print and electronic forms.</a:t>
            </a:r>
          </a:p>
          <a:p>
            <a:endParaRPr lang="en-US" dirty="0" smtClean="0">
              <a:latin typeface="Geneva" pitchFamily="18" charset="0"/>
              <a:ea typeface="ＭＳ Ｐゴシック" pitchFamily="18" charset="-128"/>
              <a:cs typeface="ＭＳ Ｐゴシック" pitchFamily="1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Other content: 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2FD75C-BF10-AD4D-A548-C3F0AE68CC6B}" type="slidenum">
              <a:rPr lang="en-US"/>
              <a:pPr/>
              <a:t>48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 pitchFamily="18" charset="0"/>
                <a:ea typeface="ＭＳ Ｐゴシック" pitchFamily="18" charset="-128"/>
                <a:cs typeface="ＭＳ Ｐゴシック" pitchFamily="18" charset="-128"/>
              </a:rPr>
              <a:t>Figure 5.11 </a:t>
            </a:r>
            <a:r>
              <a:rPr lang="en-US" dirty="0" smtClean="0">
                <a:latin typeface="Arial" pitchFamily="18" charset="0"/>
                <a:ea typeface="ＭＳ Ｐゴシック" pitchFamily="18" charset="-128"/>
                <a:cs typeface="ＭＳ Ｐゴシック" pitchFamily="18" charset="-128"/>
              </a:rPr>
              <a:t>from Luck, Steven J. (2005). An introduction to the Event-Related Potential Technique. Cambridge, MA: MIT Press.© MIT Press. </a:t>
            </a:r>
            <a:r>
              <a:rPr lang="en-US" dirty="0" smtClean="0">
                <a:latin typeface="Geneva" pitchFamily="18" charset="0"/>
                <a:ea typeface="ＭＳ Ｐゴシック" pitchFamily="18" charset="-128"/>
                <a:cs typeface="ＭＳ Ｐゴシック" pitchFamily="18" charset="-128"/>
              </a:rPr>
              <a:t>This material may be used for nonprofit research and education purposes only, and it may not be reprinted or distributed in any form including print and electronic forms.</a:t>
            </a:r>
          </a:p>
          <a:p>
            <a:endParaRPr lang="en-US" dirty="0" smtClean="0">
              <a:latin typeface="Geneva" pitchFamily="18" charset="0"/>
              <a:ea typeface="ＭＳ Ｐゴシック" pitchFamily="18" charset="-128"/>
              <a:cs typeface="ＭＳ Ｐゴシック" pitchFamily="1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Other content: 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2FD75C-BF10-AD4D-A548-C3F0AE68CC6B}" type="slidenum">
              <a:rPr lang="en-US"/>
              <a:pPr/>
              <a:t>49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From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Tanner, D., Morgan-Short, K., &amp; Luck, S. J. (2015). How inappropriate high-pass filters can produce artifactual effects and incorrect conclusions in ERP studies of language and cognition. Psychophysiology, 52, 997-1009. © John Wiley and Sons.  All rights reserved.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80F55E-2FE5-6543-A4D7-7983F36D90B8}" type="slidenum">
              <a:rPr lang="en-US"/>
              <a:pPr/>
              <a:t>5</a:t>
            </a:fld>
            <a:endParaRPr lang="en-US"/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18" charset="0"/>
              </a:rPr>
              <a:t>Adapted from Figure 7.2 in 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Luck, S.J. (2014). An Introduction to the Event-Related Potential Technique, Second Edition. Cambridge, MA: MIT Press</a:t>
            </a:r>
            <a:r>
              <a:rPr lang="en-US" dirty="0" smtClean="0">
                <a:latin typeface="Arial" pitchFamily="18" charset="0"/>
              </a:rPr>
              <a:t>. © MIT Press.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Geneva" pitchFamily="18" charset="0"/>
              </a:rPr>
              <a:t>This material may be used for nonprofit research and education purposes only, and it may not be reprinted or distributed in any form including print and electronic forms.</a:t>
            </a:r>
            <a:endParaRPr lang="en-US" sz="1200" kern="1200" baseline="0" dirty="0" smtClean="0">
              <a:solidFill>
                <a:schemeClr val="tx1"/>
              </a:solidFill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2FD75C-BF10-AD4D-A548-C3F0AE68CC6B}" type="slidenum">
              <a:rPr lang="en-US"/>
              <a:pPr/>
              <a:t>50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From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Tanner, D., Morgan-Short, K., &amp; Luck, S. J. (2015). How inappropriate high-pass filters can produce artifactual effects and incorrect conclusions in ERP studies of language and cognition. Psychophysiology, 52, 997-1009. © John Wiley and Sons.  All rights reserved.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28BCDB-0E3D-2F48-BF39-DCD938F69556}" type="slidenum">
              <a:rPr lang="en-US"/>
              <a:pPr/>
              <a:t>51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/>
              <a:t>Left</a:t>
            </a:r>
            <a:r>
              <a:rPr lang="en-US" baseline="0" dirty="0" smtClean="0"/>
              <a:t> portion r</a:t>
            </a:r>
            <a:r>
              <a:rPr lang="en-US" dirty="0" smtClean="0"/>
              <a:t>eprinted from </a:t>
            </a:r>
            <a:r>
              <a:rPr lang="en-US" dirty="0" err="1" smtClean="0"/>
              <a:t>Luu</a:t>
            </a:r>
            <a:r>
              <a:rPr lang="en-US" dirty="0" smtClean="0"/>
              <a:t>, P., &amp; Tucker, D. M. (2001). Regulating action: Alternating activation of midline frontal and motor cortical networks. Clinical Neurophysiology, 112, 1295-1306,</a:t>
            </a:r>
            <a:r>
              <a:rPr lang="en-US" baseline="0" dirty="0" smtClean="0"/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Copyright (2001), with permission from Elsevier </a:t>
            </a: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Other content: 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28BCDB-0E3D-2F48-BF39-DCD938F69556}" type="slidenum">
              <a:rPr lang="en-US"/>
              <a:pPr/>
              <a:t>52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Reprinted from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Yeung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, N.,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Bogacz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, R., Holroyd, C. B.,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Nieuwenhuis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, S., &amp; Cohen, J. D. (2007). Theta phase resetting and the error-related negativity. Psychophysiology, 44, 39-49,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 Copyright (2007), used with </a:t>
            </a:r>
            <a:r>
              <a:rPr lang="en-US" sz="1200" kern="1200" baseline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permission of </a:t>
            </a:r>
            <a:r>
              <a:rPr lang="en-US" sz="1200" kern="120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John Wiley and Sons.</a:t>
            </a:r>
          </a:p>
          <a:p>
            <a:endParaRPr lang="en-US" sz="1200" kern="1200" dirty="0" smtClean="0">
              <a:solidFill>
                <a:schemeClr val="tx1"/>
              </a:solidFill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Other content: 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FA2470-5C5C-D646-B656-145E2FC043EB}" type="slidenum">
              <a:rPr lang="en-US"/>
              <a:pPr/>
              <a:t>53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6D1D74-E63E-5A49-9BE8-BB55CE244EC4}" type="slidenum">
              <a:rPr lang="en-US"/>
              <a:pPr/>
              <a:t>54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6D1D74-E63E-5A49-9BE8-BB55CE244EC4}" type="slidenum">
              <a:rPr lang="en-US"/>
              <a:pPr/>
              <a:t>55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96CFDB-E24B-2E4D-B83F-4228742729D2}" type="slidenum">
              <a:rPr lang="en-US"/>
              <a:pPr/>
              <a:t>56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21" charset="0"/>
              </a:rPr>
              <a:t>Fig 4.5 of </a:t>
            </a:r>
            <a:r>
              <a:rPr lang="en-US" dirty="0" smtClean="0">
                <a:latin typeface="Arial" pitchFamily="21" charset="0"/>
              </a:rPr>
              <a:t>Luck, Steven J. (2005). An introduction to the Event-Related Potential Technique. Cambridge, MA: MIT Press.© MIT Press. </a:t>
            </a:r>
            <a:r>
              <a:rPr lang="en-US" dirty="0" smtClean="0">
                <a:latin typeface="Geneva" pitchFamily="21" charset="0"/>
              </a:rPr>
              <a:t>This material may be used for nonprofit research and education purposes only, and it may not be reprinted or distributed in any form including print and electronic forms.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381D4B-61FF-374E-9E4F-D009C535B494}" type="slidenum">
              <a:rPr lang="en-US"/>
              <a:pPr/>
              <a:t>57</a:t>
            </a:fld>
            <a:endParaRPr lang="en-US"/>
          </a:p>
        </p:txBody>
      </p:sp>
      <p:sp>
        <p:nvSpPr>
          <p:cNvPr id="1024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18" charset="0"/>
              </a:rPr>
              <a:t>Adapted from Figure 11.5 from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Luck, S.J. (2014). An Introduction to the Event-Related Potential Technique, Second Edition. Cambridge, MA: MIT Press</a:t>
            </a:r>
            <a:r>
              <a:rPr lang="en-US" dirty="0" smtClean="0">
                <a:latin typeface="Arial" pitchFamily="18" charset="0"/>
              </a:rPr>
              <a:t>. © MIT Press.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>
                <a:latin typeface="Geneva" pitchFamily="18" charset="0"/>
              </a:rPr>
              <a:t>This material may be used for nonprofit research and education purposes only, and it may not be reprinted or distributed in any form including print and electronic forms.</a:t>
            </a:r>
            <a:endParaRPr lang="en-US" dirty="0" smtClean="0">
              <a:latin typeface="Geneva" pitchFamily="18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32C236-DE60-564C-B264-4A2B091068FA}" type="slidenum">
              <a:rPr lang="en-US"/>
              <a:pPr/>
              <a:t>58</a:t>
            </a:fld>
            <a:endParaRPr lang="en-US"/>
          </a:p>
        </p:txBody>
      </p:sp>
      <p:sp>
        <p:nvSpPr>
          <p:cNvPr id="1126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80F55E-2FE5-6543-A4D7-7983F36D90B8}" type="slidenum">
              <a:rPr lang="en-US"/>
              <a:pPr/>
              <a:t>6</a:t>
            </a:fld>
            <a:endParaRPr lang="en-US"/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18" charset="0"/>
              </a:rPr>
              <a:t>Adapted from Figure S7.1 in 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Luck, S.J. (2014). An Introduction to the Event-Related Potential Technique, Second Edition. Cambridge, MA: MIT Press</a:t>
            </a:r>
            <a:r>
              <a:rPr lang="en-US" dirty="0" smtClean="0">
                <a:latin typeface="Arial" pitchFamily="18" charset="0"/>
              </a:rPr>
              <a:t>. © MIT Press.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Geneva" pitchFamily="18" charset="0"/>
              </a:rPr>
              <a:t>This material may be used for nonprofit research and education purposes only, and it may not be reprinted or distributed in any form including print and electronic forms.</a:t>
            </a:r>
            <a:endParaRPr lang="en-US" sz="1200" kern="1200" baseline="0" dirty="0" smtClean="0">
              <a:solidFill>
                <a:schemeClr val="tx1"/>
              </a:solidFill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80F55E-2FE5-6543-A4D7-7983F36D90B8}" type="slidenum">
              <a:rPr lang="en-US"/>
              <a:pPr/>
              <a:t>7</a:t>
            </a:fld>
            <a:endParaRPr lang="en-US"/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18" charset="0"/>
              </a:rPr>
              <a:t>Adapted from Figure S7.1 in 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Luck, S.J. (2014). An Introduction to the Event-Related Potential Technique, Second Edition. Cambridge, MA: MIT Press</a:t>
            </a:r>
            <a:r>
              <a:rPr lang="en-US" dirty="0" smtClean="0">
                <a:latin typeface="Arial" pitchFamily="18" charset="0"/>
              </a:rPr>
              <a:t>. © MIT Press.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Geneva" pitchFamily="18" charset="0"/>
              </a:rPr>
              <a:t>This material may be used for nonprofit research and education purposes only, and it may not be reprinted or distributed in any form including print and electronic forms.</a:t>
            </a:r>
            <a:endParaRPr lang="en-US" sz="1200" kern="1200" baseline="0" dirty="0" smtClean="0">
              <a:solidFill>
                <a:schemeClr val="tx1"/>
              </a:solidFill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238F2D-3BB1-C543-B0E1-AC65AA4369C8}" type="slidenum">
              <a:rPr lang="en-US"/>
              <a:pPr/>
              <a:t>8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© S. J. Luck. All Rights Reserved. May be used for nonprofit educational purposes if this copyright notice is included. Permission must be obtained from the copyright holder(s)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238F2D-3BB1-C543-B0E1-AC65AA4369C8}" type="slidenum">
              <a:rPr lang="en-US"/>
              <a:pPr/>
              <a:t>9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© S. J. Luck. All Rights Reserved. May be used for nonprofit educational purposes if this copyright notice is included. Permission must be obtained from the copyright holder(s)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91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Times" pitchFamily="-112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0792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Box 42"/>
          <p:cNvSpPr txBox="1">
            <a:spLocks noChangeArrowheads="1"/>
          </p:cNvSpPr>
          <p:nvPr userDrawn="1"/>
        </p:nvSpPr>
        <p:spPr bwMode="auto">
          <a:xfrm>
            <a:off x="990600" y="6248400"/>
            <a:ext cx="7356915" cy="57708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dirty="0" smtClean="0"/>
              <a:t>All slides © </a:t>
            </a:r>
            <a:r>
              <a:rPr lang="en-US" sz="1050" dirty="0"/>
              <a:t>S. J. </a:t>
            </a:r>
            <a:r>
              <a:rPr lang="en-US" sz="1050" dirty="0" smtClean="0"/>
              <a:t>Luck, except as indicated in the notes sections of individual slides</a:t>
            </a:r>
          </a:p>
          <a:p>
            <a:pPr algn="ctr"/>
            <a:r>
              <a:rPr lang="en-US" sz="1050" dirty="0" smtClean="0"/>
              <a:t>Slides may be used for</a:t>
            </a:r>
            <a:r>
              <a:rPr lang="en-US" sz="1050" baseline="0" dirty="0" smtClean="0"/>
              <a:t> nonprofit educational purposes</a:t>
            </a:r>
            <a:r>
              <a:rPr lang="en-US" sz="1050" dirty="0" smtClean="0"/>
              <a:t> if this copyright notice is included, except as noted</a:t>
            </a:r>
            <a:endParaRPr lang="en-US" sz="1050" baseline="0" dirty="0" smtClean="0"/>
          </a:p>
          <a:p>
            <a:pPr algn="ctr"/>
            <a:r>
              <a:rPr lang="en-US" sz="1050" baseline="0" dirty="0" smtClean="0"/>
              <a:t>Permission must be obtained from the copyright </a:t>
            </a:r>
            <a:r>
              <a:rPr lang="en-US" sz="1050" baseline="0" dirty="0" err="1" smtClean="0"/>
              <a:t>holder(s</a:t>
            </a:r>
            <a:r>
              <a:rPr lang="en-US" sz="1050" baseline="0" dirty="0" smtClean="0"/>
              <a:t>) for any other use</a:t>
            </a:r>
            <a:endParaRPr lang="en-US" sz="1050" dirty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AEEC6-C262-8640-A377-4A4C0DFEA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9F117-E25B-C543-8276-7066F0BEF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5A7D5-7437-FB4B-B959-A990FF385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0017C-E5D6-1F48-8564-C451BA86B4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1E520-1D24-B44B-9BC7-54BCA801F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1F640-769A-B34D-9FAC-23364359D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889C6-B37D-9D41-B866-EBD6B4F36B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D3B9D-7CE2-394A-A329-DB8EF634AB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B9F51-201C-574D-B241-C822F19514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E2784-293E-B64E-B732-F4E5A1DAD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65" name="Rectangle 37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66" name="Rectangle 38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67" name="Rectangle 39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68" name="Rectangle 40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69" name="Rectangle 41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-112" charset="0"/>
              </a:defRPr>
            </a:lvl1pPr>
          </a:lstStyle>
          <a:p>
            <a:pPr>
              <a:defRPr/>
            </a:pPr>
            <a:fld id="{21B3E144-28F8-4A4F-B91D-06327B48A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25000"/>
        <a:buFont typeface="Times" pitchFamily="-112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-"/>
        <a:defRPr sz="20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Times" pitchFamily="-112" charset="0"/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-11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30.emf"/><Relationship Id="rId6" Type="http://schemas.openxmlformats.org/officeDocument/2006/relationships/oleObject" Target="../embeddings/oleObject1.bin"/><Relationship Id="rId7" Type="http://schemas.openxmlformats.org/officeDocument/2006/relationships/image" Target="../media/image31.emf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32.emf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Microsoft_Excel_97_-_2004_Worksheet2.xls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Microsoft_Excel_97_-_2004_Worksheet3.xls"/><Relationship Id="rId5" Type="http://schemas.openxmlformats.org/officeDocument/2006/relationships/image" Target="../media/image36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Microsoft_Excel_97_-_2004_Worksheet4.xls"/><Relationship Id="rId5" Type="http://schemas.openxmlformats.org/officeDocument/2006/relationships/image" Target="../media/image37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oleObject" Target="../embeddings/Microsoft_Excel_97_-_2004_Worksheet5.xls"/><Relationship Id="rId5" Type="http://schemas.openxmlformats.org/officeDocument/2006/relationships/image" Target="../media/image38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oleObject" Target="../embeddings/Microsoft_Excel_97_-_2004_Worksheet6.xls"/><Relationship Id="rId5" Type="http://schemas.openxmlformats.org/officeDocument/2006/relationships/image" Target="../media/image39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oleObject" Target="../embeddings/Microsoft_Excel_97_-_2004_Worksheet7.xls"/><Relationship Id="rId5" Type="http://schemas.openxmlformats.org/officeDocument/2006/relationships/image" Target="../media/image40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chart" Target="../charts/char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42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43.e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44.emf"/><Relationship Id="rId10" Type="http://schemas.openxmlformats.org/officeDocument/2006/relationships/oleObject" Target="../embeddings/oleObject6.bin"/><Relationship Id="rId11" Type="http://schemas.openxmlformats.org/officeDocument/2006/relationships/image" Target="../media/image45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6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7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49.emf"/><Relationship Id="rId5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emf"/><Relationship Id="rId5" Type="http://schemas.openxmlformats.org/officeDocument/2006/relationships/image" Target="../media/image49.emf"/><Relationship Id="rId6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56.e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57.emf"/><Relationship Id="rId8" Type="http://schemas.openxmlformats.org/officeDocument/2006/relationships/oleObject" Target="../embeddings/Microsoft_Word_97_-_2004_Document8.doc"/><Relationship Id="rId9" Type="http://schemas.openxmlformats.org/officeDocument/2006/relationships/image" Target="../media/image58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4" Type="http://schemas.openxmlformats.org/officeDocument/2006/relationships/oleObject" Target="../embeddings/Microsoft_Word_97_-_2004_Document9.doc"/><Relationship Id="rId5" Type="http://schemas.openxmlformats.org/officeDocument/2006/relationships/image" Target="../media/image59.emf"/><Relationship Id="rId6" Type="http://schemas.openxmlformats.org/officeDocument/2006/relationships/image" Target="../media/image60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4" Type="http://schemas.openxmlformats.org/officeDocument/2006/relationships/image" Target="../media/image63.jpeg"/><Relationship Id="rId5" Type="http://schemas.openxmlformats.org/officeDocument/2006/relationships/oleObject" Target="../embeddings/Microsoft_Word_97_-_2004_Document10.doc"/><Relationship Id="rId6" Type="http://schemas.openxmlformats.org/officeDocument/2006/relationships/image" Target="../media/image62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9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emf"/><Relationship Id="rId5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924800" cy="2286000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b="1" dirty="0">
                <a:ea typeface="+mj-ea"/>
                <a:cs typeface="+mj-cs"/>
              </a:rPr>
              <a:t>The ERP Boot Camp</a:t>
            </a:r>
          </a:p>
        </p:txBody>
      </p:sp>
      <p:sp>
        <p:nvSpPr>
          <p:cNvPr id="8214" name="Rectangle 22"/>
          <p:cNvSpPr>
            <a:spLocks noChangeArrowheads="1"/>
          </p:cNvSpPr>
          <p:nvPr/>
        </p:nvSpPr>
        <p:spPr bwMode="black">
          <a:xfrm>
            <a:off x="279400" y="3962400"/>
            <a:ext cx="85979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5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Filtering and Linear Systems Analysis</a:t>
            </a:r>
          </a:p>
        </p:txBody>
      </p:sp>
      <p:sp>
        <p:nvSpPr>
          <p:cNvPr id="15364" name="Line 23"/>
          <p:cNvSpPr>
            <a:spLocks noChangeShapeType="1"/>
          </p:cNvSpPr>
          <p:nvPr/>
        </p:nvSpPr>
        <p:spPr bwMode="auto">
          <a:xfrm rot="5400000">
            <a:off x="4533900" y="457200"/>
            <a:ext cx="0" cy="65532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2" descr="Positive Up Logo"/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 bwMode="auto">
          <a:xfrm>
            <a:off x="86193" y="0"/>
            <a:ext cx="242840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95250"/>
            <a:ext cx="6248400" cy="971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Analogy: Square Waves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6406" y="6406885"/>
            <a:ext cx="9007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square waves do not actually </a:t>
            </a:r>
            <a:r>
              <a:rPr lang="en-US" b="1" u="sng" dirty="0" smtClean="0"/>
              <a:t>consist</a:t>
            </a:r>
            <a:r>
              <a:rPr lang="en-US" dirty="0" smtClean="0"/>
              <a:t> of the sum of the sine waves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330" y="1397735"/>
            <a:ext cx="5892800" cy="1231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330" y="2588110"/>
            <a:ext cx="6210300" cy="1155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330" y="3792367"/>
            <a:ext cx="6540500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330" y="5180334"/>
            <a:ext cx="6858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1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Basis Functions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6407" y="1187185"/>
            <a:ext cx="86773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mathematics, there are many sets of “basis functions” that can be used to recreate a given set of data</a:t>
            </a:r>
          </a:p>
          <a:p>
            <a:endParaRPr lang="en-US" sz="2400" dirty="0"/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Sine waves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Polynomials (X</a:t>
            </a:r>
            <a:r>
              <a:rPr lang="en-US" sz="2400" baseline="30000" dirty="0" smtClean="0"/>
              <a:t>0</a:t>
            </a:r>
            <a:r>
              <a:rPr lang="en-US" sz="2400" dirty="0" smtClean="0"/>
              <a:t>, X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, X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, X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, …)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Spline functions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PCA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ICA</a:t>
            </a:r>
          </a:p>
          <a:p>
            <a:endParaRPr lang="en-US" sz="2400" dirty="0"/>
          </a:p>
          <a:p>
            <a:r>
              <a:rPr lang="en-US" sz="2400" dirty="0" smtClean="0"/>
              <a:t>Any waveform can be reconstructed in any of these ways, and there is no underlying “truth” to the reconstructions</a:t>
            </a:r>
          </a:p>
        </p:txBody>
      </p:sp>
    </p:spTree>
    <p:extLst>
      <p:ext uri="{BB962C8B-B14F-4D97-AF65-F5344CB8AC3E}">
        <p14:creationId xmlns:p14="http://schemas.microsoft.com/office/powerpoint/2010/main" val="2226589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Nonetheless…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131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4484"/>
            <a:ext cx="8686800" cy="5105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Bona fide oscillations are sometimes present</a:t>
            </a:r>
          </a:p>
          <a:p>
            <a:pPr lvl="1" eaLnBrk="1" hangingPunct="1">
              <a:defRPr/>
            </a:pPr>
            <a:r>
              <a:rPr lang="en-US" dirty="0" smtClean="0"/>
              <a:t>60-Hz line noise</a:t>
            </a:r>
          </a:p>
          <a:p>
            <a:pPr lvl="1" eaLnBrk="1" hangingPunct="1">
              <a:defRPr/>
            </a:pPr>
            <a:r>
              <a:rPr lang="en-US" dirty="0" smtClean="0"/>
              <a:t>Alpha</a:t>
            </a:r>
          </a:p>
          <a:p>
            <a:pPr lvl="1" eaLnBrk="1" hangingPunct="1">
              <a:defRPr/>
            </a:pPr>
            <a:r>
              <a:rPr lang="en-US" dirty="0" smtClean="0"/>
              <a:t>Gamma oscillations have been clearly demonstrated in animals</a:t>
            </a:r>
          </a:p>
          <a:p>
            <a:pPr eaLnBrk="1" hangingPunct="1">
              <a:defRPr/>
            </a:pPr>
            <a:r>
              <a:rPr lang="en-US" dirty="0" smtClean="0"/>
              <a:t>Noise is often largely confined to distinct frequency bands</a:t>
            </a:r>
          </a:p>
          <a:p>
            <a:pPr lvl="1" eaLnBrk="1" hangingPunct="1">
              <a:defRPr/>
            </a:pPr>
            <a:r>
              <a:rPr lang="en-US" dirty="0" smtClean="0"/>
              <a:t>Skin potentials (almost entirely below 1 Hz)</a:t>
            </a:r>
          </a:p>
          <a:p>
            <a:pPr lvl="1" eaLnBrk="1" hangingPunct="1">
              <a:defRPr/>
            </a:pPr>
            <a:r>
              <a:rPr lang="en-US" dirty="0" smtClean="0"/>
              <a:t>Muscle noise (almost entirely above 20 Hz)</a:t>
            </a:r>
          </a:p>
          <a:p>
            <a:pPr eaLnBrk="1" hangingPunct="1">
              <a:defRPr/>
            </a:pPr>
            <a:r>
              <a:rPr lang="en-US" dirty="0" smtClean="0"/>
              <a:t>Time-frequency analyses can reveal brain activity that is invisible in conventional averages</a:t>
            </a:r>
          </a:p>
          <a:p>
            <a:pPr eaLnBrk="1" hangingPunct="1">
              <a:defRPr/>
            </a:pPr>
            <a:r>
              <a:rPr lang="en-US" dirty="0" smtClean="0"/>
              <a:t>It is still useful to think in terms of the frequency domain, as long as you’re careful</a:t>
            </a:r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46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1523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 rot="3333232">
            <a:off x="1760282" y="2855923"/>
            <a:ext cx="1303501" cy="178238"/>
          </a:xfrm>
          <a:prstGeom prst="rect">
            <a:avLst/>
          </a:prstGeom>
          <a:solidFill>
            <a:srgbClr val="FFFF0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Example Low-Pass Filter</a:t>
            </a:r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549275" y="4771835"/>
            <a:ext cx="8289449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Low-pass filters pass low frequencies, attenuate high frequencies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02" y="1575591"/>
            <a:ext cx="8555692" cy="3018480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49275" y="5273131"/>
            <a:ext cx="8225329" cy="132343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 smtClean="0"/>
              <a:t>Rolloff</a:t>
            </a:r>
            <a:r>
              <a:rPr lang="en-US" dirty="0" smtClean="0"/>
              <a:t> (slope): How steeply gain changes as frequency increases</a:t>
            </a:r>
          </a:p>
          <a:p>
            <a:r>
              <a:rPr lang="en-US" dirty="0" smtClean="0"/>
              <a:t>Measured in dB/octave</a:t>
            </a:r>
          </a:p>
          <a:p>
            <a:r>
              <a:rPr lang="en-US" dirty="0" smtClean="0"/>
              <a:t>6 dB = 50% drop in amplitude; 3 dB = 50% drop in power</a:t>
            </a:r>
          </a:p>
          <a:p>
            <a:r>
              <a:rPr lang="en-US" dirty="0" smtClean="0"/>
              <a:t>1 octave = doubling of frequency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Variations in Cutoff Frequency</a:t>
            </a:r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43" y="1666719"/>
            <a:ext cx="8240102" cy="4293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Example High-Pass Filter</a:t>
            </a:r>
          </a:p>
        </p:txBody>
      </p:sp>
      <p:sp>
        <p:nvSpPr>
          <p:cNvPr id="27651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530225" y="5224463"/>
            <a:ext cx="8247063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High-pass filters pass high frequencies, attenuate low frequencies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98" y="1789236"/>
            <a:ext cx="8248782" cy="3335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Effect of Cutoff Frequency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27651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917841" y="5701627"/>
            <a:ext cx="7436497" cy="10156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High-pass filters</a:t>
            </a:r>
            <a:r>
              <a:rPr lang="en-US" dirty="0" smtClean="0"/>
              <a:t> cause significant amplitude reduction in slow components (and distortion of fast components) when the cutoff exceeds ~0.1 Hz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613" y="1191557"/>
            <a:ext cx="6242864" cy="446523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2652220" y="4403363"/>
            <a:ext cx="1132632" cy="1109866"/>
          </a:xfrm>
          <a:prstGeom prst="ellipse">
            <a:avLst/>
          </a:prstGeom>
          <a:noFill/>
          <a:ln w="38100" cap="sq" cmpd="sng" algn="ctr">
            <a:solidFill>
              <a:srgbClr val="E500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075" y="1515204"/>
            <a:ext cx="3821353" cy="180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Why are filters necessary?</a:t>
            </a:r>
          </a:p>
        </p:txBody>
      </p:sp>
      <p:sp>
        <p:nvSpPr>
          <p:cNvPr id="1119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407400" cy="5105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ea typeface="+mn-ea"/>
                <a:cs typeface="+mn-cs"/>
              </a:rPr>
              <a:t>Nyquist</a:t>
            </a:r>
            <a:r>
              <a:rPr lang="en-US" dirty="0">
                <a:ea typeface="+mn-ea"/>
                <a:cs typeface="+mn-cs"/>
              </a:rPr>
              <a:t> Theorem</a:t>
            </a:r>
          </a:p>
          <a:p>
            <a:pPr lvl="1" eaLnBrk="1" hangingPunct="1">
              <a:defRPr/>
            </a:pPr>
            <a:r>
              <a:rPr lang="en-US" dirty="0"/>
              <a:t>Need to make sure we don’t have frequencies</a:t>
            </a:r>
            <a:r>
              <a:rPr lang="en-US" dirty="0" smtClean="0"/>
              <a:t> &gt;= 1</a:t>
            </a:r>
            <a:r>
              <a:rPr lang="en-US" dirty="0"/>
              <a:t>/2 the sampling rate</a:t>
            </a:r>
          </a:p>
          <a:p>
            <a:pPr eaLnBrk="1" hangingPunct="1">
              <a:defRPr/>
            </a:pPr>
            <a:r>
              <a:rPr lang="en-US" dirty="0">
                <a:ea typeface="+mn-ea"/>
                <a:cs typeface="+mn-cs"/>
              </a:rPr>
              <a:t>Noise reduction</a:t>
            </a:r>
          </a:p>
          <a:p>
            <a:pPr lvl="1" eaLnBrk="1" hangingPunct="1">
              <a:defRPr/>
            </a:pPr>
            <a:r>
              <a:rPr lang="en-US" dirty="0"/>
              <a:t>Low-pass filters for muscle noise</a:t>
            </a:r>
          </a:p>
          <a:p>
            <a:pPr lvl="1" eaLnBrk="1" hangingPunct="1">
              <a:defRPr/>
            </a:pPr>
            <a:r>
              <a:rPr lang="en-US" dirty="0"/>
              <a:t>High-pass filters for skin potentials</a:t>
            </a:r>
          </a:p>
          <a:p>
            <a:pPr lvl="1" eaLnBrk="1" hangingPunct="1">
              <a:defRPr/>
            </a:pPr>
            <a:r>
              <a:rPr lang="en-US" dirty="0"/>
              <a:t>Notch filters for 50/60-Hz line noise</a:t>
            </a:r>
          </a:p>
          <a:p>
            <a:pPr eaLnBrk="1" hangingPunct="1">
              <a:defRPr/>
            </a:pPr>
            <a:r>
              <a:rPr lang="en-US" dirty="0">
                <a:ea typeface="+mn-ea"/>
                <a:cs typeface="+mn-cs"/>
              </a:rPr>
              <a:t>But filters distort your data, so they should be used sparingly</a:t>
            </a:r>
          </a:p>
          <a:p>
            <a:pPr eaLnBrk="1" hangingPunct="1">
              <a:defRPr/>
            </a:pPr>
            <a:r>
              <a:rPr lang="en-US" dirty="0">
                <a:ea typeface="+mn-ea"/>
                <a:cs typeface="+mn-cs"/>
              </a:rPr>
              <a:t>Hansen’s axiom: There is no substitute for clean </a:t>
            </a:r>
            <a:r>
              <a:rPr lang="en-US" dirty="0" smtClean="0">
                <a:ea typeface="+mn-ea"/>
                <a:cs typeface="+mn-cs"/>
              </a:rPr>
              <a:t>data</a:t>
            </a:r>
          </a:p>
        </p:txBody>
      </p:sp>
      <p:sp>
        <p:nvSpPr>
          <p:cNvPr id="29700" name="Line 4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9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9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9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9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9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9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9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9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9235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Fundamental </a:t>
            </a:r>
            <a:r>
              <a:rPr lang="en-US" dirty="0" smtClean="0">
                <a:ea typeface="+mj-ea"/>
                <a:cs typeface="+mj-cs"/>
              </a:rPr>
              <a:t>Principle #2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131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51390"/>
            <a:ext cx="8407400" cy="5105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n-ea"/>
                <a:cs typeface="+mn-cs"/>
              </a:rPr>
              <a:t>Precision (spread) in frequency domain is inversely related to precision (spread) in time domain</a:t>
            </a:r>
            <a:endParaRPr lang="en-US" dirty="0" smtClean="0">
              <a:ea typeface="+mn-ea"/>
              <a:cs typeface="+mn-cs"/>
            </a:endParaRPr>
          </a:p>
          <a:p>
            <a:pPr lvl="1" eaLnBrk="1" hangingPunct="1">
              <a:defRPr/>
            </a:pPr>
            <a:r>
              <a:rPr lang="en-US" dirty="0" smtClean="0"/>
              <a:t>What is the time domain representation of an infinitesimally narrow spike in frequency domain?</a:t>
            </a:r>
          </a:p>
          <a:p>
            <a:pPr lvl="1" eaLnBrk="1" hangingPunct="1">
              <a:defRPr/>
            </a:pPr>
            <a:r>
              <a:rPr lang="en-US" dirty="0" smtClean="0"/>
              <a:t>What is the frequency domain representation of an instantaneous impulse </a:t>
            </a:r>
            <a:r>
              <a:rPr lang="en-US" dirty="0"/>
              <a:t>in the time </a:t>
            </a:r>
            <a:r>
              <a:rPr lang="en-US" dirty="0" smtClean="0"/>
              <a:t>domain?</a:t>
            </a:r>
          </a:p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The </a:t>
            </a:r>
            <a:r>
              <a:rPr lang="en-US" dirty="0">
                <a:ea typeface="+mn-ea"/>
                <a:cs typeface="+mn-cs"/>
              </a:rPr>
              <a:t>more you filter, the more temporal precision you lose</a:t>
            </a:r>
          </a:p>
          <a:p>
            <a:pPr eaLnBrk="1" hangingPunct="1">
              <a:defRPr/>
            </a:pPr>
            <a:r>
              <a:rPr lang="en-US" dirty="0">
                <a:ea typeface="+mn-ea"/>
                <a:cs typeface="+mn-cs"/>
              </a:rPr>
              <a:t>The sharper your</a:t>
            </a:r>
            <a:r>
              <a:rPr lang="en-US" dirty="0" smtClean="0">
                <a:ea typeface="+mn-ea"/>
                <a:cs typeface="+mn-cs"/>
              </a:rPr>
              <a:t> filter </a:t>
            </a:r>
            <a:r>
              <a:rPr lang="en-US" dirty="0" err="1" smtClean="0">
                <a:ea typeface="+mn-ea"/>
                <a:cs typeface="+mn-cs"/>
              </a:rPr>
              <a:t>rolloffs</a:t>
            </a:r>
            <a:r>
              <a:rPr lang="en-US" dirty="0" smtClean="0">
                <a:ea typeface="+mn-ea"/>
                <a:cs typeface="+mn-cs"/>
              </a:rPr>
              <a:t>, </a:t>
            </a:r>
            <a:r>
              <a:rPr lang="en-US" dirty="0">
                <a:ea typeface="+mn-ea"/>
                <a:cs typeface="+mn-cs"/>
              </a:rPr>
              <a:t>the more temporal precision you lose</a:t>
            </a:r>
          </a:p>
          <a:p>
            <a:pPr eaLnBrk="1" hangingPunct="1">
              <a:defRPr/>
            </a:pPr>
            <a:r>
              <a:rPr lang="en-US" dirty="0">
                <a:ea typeface="+mn-ea"/>
                <a:cs typeface="+mn-cs"/>
              </a:rPr>
              <a:t>The loss of temporal precision can create artifacts that will lead to incorrect conclusions</a:t>
            </a:r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1523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Oval 7"/>
          <p:cNvSpPr>
            <a:spLocks noChangeArrowheads="1"/>
          </p:cNvSpPr>
          <p:nvPr/>
        </p:nvSpPr>
        <p:spPr bwMode="auto">
          <a:xfrm>
            <a:off x="2197100" y="4112042"/>
            <a:ext cx="546100" cy="533400"/>
          </a:xfrm>
          <a:prstGeom prst="ellipse">
            <a:avLst/>
          </a:prstGeom>
          <a:solidFill>
            <a:srgbClr val="FFFF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8" name="Oval 8"/>
          <p:cNvSpPr>
            <a:spLocks noChangeArrowheads="1"/>
          </p:cNvSpPr>
          <p:nvPr/>
        </p:nvSpPr>
        <p:spPr bwMode="auto">
          <a:xfrm>
            <a:off x="5765800" y="4112042"/>
            <a:ext cx="546100" cy="533400"/>
          </a:xfrm>
          <a:prstGeom prst="ellipse">
            <a:avLst/>
          </a:prstGeom>
          <a:solidFill>
            <a:srgbClr val="FFFF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8"/>
          <p:cNvSpPr/>
          <p:nvPr/>
        </p:nvSpPr>
        <p:spPr bwMode="auto">
          <a:xfrm>
            <a:off x="3223941" y="1884053"/>
            <a:ext cx="792417" cy="564489"/>
          </a:xfrm>
          <a:prstGeom prst="ellipse">
            <a:avLst/>
          </a:prstGeom>
          <a:solidFill>
            <a:srgbClr val="FFFF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66317"/>
            <a:ext cx="9144001" cy="5410900"/>
          </a:xfrm>
          <a:prstGeom prst="rect">
            <a:avLst/>
          </a:prstGeom>
        </p:spPr>
      </p:pic>
      <p:sp>
        <p:nvSpPr>
          <p:cNvPr id="1133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Filtering in Frequency Domain</a:t>
            </a:r>
          </a:p>
        </p:txBody>
      </p:sp>
      <p:sp>
        <p:nvSpPr>
          <p:cNvPr id="33795" name="Line 4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3577" name="Text Box 9"/>
          <p:cNvSpPr txBox="1">
            <a:spLocks noChangeArrowheads="1"/>
          </p:cNvSpPr>
          <p:nvPr/>
        </p:nvSpPr>
        <p:spPr bwMode="auto">
          <a:xfrm>
            <a:off x="5142311" y="5051842"/>
            <a:ext cx="3949700" cy="1477328"/>
          </a:xfrm>
          <a:prstGeom prst="rect">
            <a:avLst/>
          </a:prstGeom>
          <a:noFill/>
          <a:ln w="1905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You can use any </a:t>
            </a:r>
            <a:r>
              <a:rPr lang="en-US" dirty="0" smtClean="0"/>
              <a:t>frequency response </a:t>
            </a:r>
            <a:r>
              <a:rPr lang="en-US" dirty="0"/>
              <a:t>function you want</a:t>
            </a:r>
          </a:p>
          <a:p>
            <a:pPr>
              <a:spcBef>
                <a:spcPct val="50000"/>
              </a:spcBef>
            </a:pPr>
            <a:r>
              <a:rPr lang="en-US" dirty="0"/>
              <a:t>There are also phase shift values for each frequency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20" y="1243576"/>
            <a:ext cx="2076460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6 cycles in 100 ms =</a:t>
            </a:r>
          </a:p>
          <a:p>
            <a:r>
              <a:rPr lang="en-US" sz="1400" dirty="0" smtClean="0"/>
              <a:t>60 cycles in 1000 ms</a:t>
            </a:r>
            <a:endParaRPr lang="en-US" sz="1400" dirty="0"/>
          </a:p>
        </p:txBody>
      </p:sp>
      <p:cxnSp>
        <p:nvCxnSpPr>
          <p:cNvPr id="12" name="Straight Arrow Connector 11"/>
          <p:cNvCxnSpPr>
            <a:stCxn id="10" idx="3"/>
          </p:cNvCxnSpPr>
          <p:nvPr/>
        </p:nvCxnSpPr>
        <p:spPr bwMode="auto">
          <a:xfrm>
            <a:off x="2119880" y="1505186"/>
            <a:ext cx="1082352" cy="650257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357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Filtering Overview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051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1280182"/>
            <a:ext cx="8407400" cy="527301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Filter- To remove some components of an input and pass others</a:t>
            </a:r>
          </a:p>
          <a:p>
            <a:pPr lvl="1"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We will concentrate on Finite Impulse Response (FIR) filters</a:t>
            </a:r>
          </a:p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Different approaches to filtering</a:t>
            </a:r>
          </a:p>
          <a:p>
            <a:pPr lvl="1"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Hardware filters</a:t>
            </a:r>
          </a:p>
          <a:p>
            <a:pPr lvl="1"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Filtering by conversion to frequency domain</a:t>
            </a:r>
          </a:p>
          <a:p>
            <a:pPr lvl="1"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Filtering by computing weighted average of adjacent points</a:t>
            </a:r>
          </a:p>
          <a:p>
            <a:pPr lvl="1"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Filtering by convolving with impulse response function</a:t>
            </a:r>
          </a:p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These are all mathematically equivalent</a:t>
            </a:r>
          </a:p>
          <a:p>
            <a:pPr lvl="1"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Relatively simple relationships between them</a:t>
            </a:r>
          </a:p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By understanding these relationships, you will have a much deeper understanding of the nature of ERPs</a:t>
            </a:r>
          </a:p>
          <a:p>
            <a:pPr lvl="1"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But this stuff can blow your mind…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17412" name="Line 4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651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26" name="Oval 2"/>
          <p:cNvSpPr>
            <a:spLocks noChangeArrowheads="1"/>
          </p:cNvSpPr>
          <p:nvPr/>
        </p:nvSpPr>
        <p:spPr bwMode="auto">
          <a:xfrm>
            <a:off x="2157413" y="3849317"/>
            <a:ext cx="304800" cy="304800"/>
          </a:xfrm>
          <a:prstGeom prst="ellipse">
            <a:avLst/>
          </a:prstGeom>
          <a:solidFill>
            <a:srgbClr val="C3FEFF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827" name="Oval 3"/>
          <p:cNvSpPr>
            <a:spLocks noChangeArrowheads="1"/>
          </p:cNvSpPr>
          <p:nvPr/>
        </p:nvSpPr>
        <p:spPr bwMode="auto">
          <a:xfrm>
            <a:off x="2157413" y="2472954"/>
            <a:ext cx="304800" cy="304800"/>
          </a:xfrm>
          <a:prstGeom prst="ellipse">
            <a:avLst/>
          </a:prstGeom>
          <a:solidFill>
            <a:srgbClr val="C3FEFF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87" y="1879914"/>
            <a:ext cx="8255000" cy="4711700"/>
          </a:xfrm>
          <a:prstGeom prst="rect">
            <a:avLst/>
          </a:prstGeom>
        </p:spPr>
      </p:pic>
      <p:sp>
        <p:nvSpPr>
          <p:cNvPr id="122982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Filtering in Time Domain</a:t>
            </a:r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8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1253754"/>
            <a:ext cx="2624138" cy="26304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22983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1253754"/>
            <a:ext cx="2624138" cy="26304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22983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3600" y="1253754"/>
            <a:ext cx="2624138" cy="26304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229834" name="Picture 10"/>
          <p:cNvPicPr>
            <a:picLocks noChangeAspect="1" noChangeArrowheads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 bwMode="auto">
          <a:xfrm>
            <a:off x="5943600" y="1253754"/>
            <a:ext cx="2624138" cy="26304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826" grpId="0" animBg="1"/>
      <p:bldP spid="12298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3910688"/>
              </p:ext>
            </p:extLst>
          </p:nvPr>
        </p:nvGraphicFramePr>
        <p:xfrm>
          <a:off x="573407" y="3007177"/>
          <a:ext cx="7432675" cy="252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046" name="Document" r:id="rId4" imgW="4343400" imgH="1473200" progId="Word.Document.8">
                  <p:embed/>
                </p:oleObj>
              </mc:Choice>
              <mc:Fallback>
                <p:oleObj name="Document" r:id="rId4" imgW="4343400" imgH="14732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407" y="3007177"/>
                        <a:ext cx="7432675" cy="2520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187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Running-Average Filter</a:t>
            </a:r>
          </a:p>
        </p:txBody>
      </p:sp>
      <p:sp>
        <p:nvSpPr>
          <p:cNvPr id="37894" name="Line 4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850900" y="5722184"/>
            <a:ext cx="66802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Note: Increasing</a:t>
            </a:r>
            <a:r>
              <a:rPr lang="en-US" dirty="0" smtClean="0"/>
              <a:t> </a:t>
            </a:r>
            <a:r>
              <a:rPr lang="en-US" i="1" dirty="0" err="1" smtClean="0"/>
              <a:t>p</a:t>
            </a:r>
            <a:r>
              <a:rPr lang="en-US" dirty="0" smtClean="0"/>
              <a:t> </a:t>
            </a:r>
            <a:r>
              <a:rPr lang="en-US" dirty="0"/>
              <a:t>produces both greater filtering and a reduction in temporal precision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78918" y="1059784"/>
            <a:ext cx="2586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(AKA Boxcar Filter)</a:t>
            </a:r>
            <a:endParaRPr lang="en-US" dirty="0"/>
          </a:p>
        </p:txBody>
      </p:sp>
      <p:graphicFrame>
        <p:nvGraphicFramePr>
          <p:cNvPr id="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5945091"/>
              </p:ext>
            </p:extLst>
          </p:nvPr>
        </p:nvGraphicFramePr>
        <p:xfrm>
          <a:off x="247650" y="1743909"/>
          <a:ext cx="4427538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047" name="Equation" r:id="rId6" imgW="2197100" imgH="482600" progId="Equation.3">
                  <p:embed/>
                </p:oleObj>
              </mc:Choice>
              <mc:Fallback>
                <p:oleObj name="Equation" r:id="rId6" imgW="2197100" imgH="482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" y="1743909"/>
                        <a:ext cx="4427538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43600" y="1253754"/>
            <a:ext cx="2624138" cy="26304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43600" y="1253754"/>
            <a:ext cx="2624138" cy="26304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43600" y="1253754"/>
            <a:ext cx="2624138" cy="26304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11">
            <a:alphaModFix/>
          </a:blip>
          <a:srcRect/>
          <a:stretch>
            <a:fillRect/>
          </a:stretch>
        </p:blipFill>
        <p:spPr bwMode="auto">
          <a:xfrm>
            <a:off x="5943600" y="1253754"/>
            <a:ext cx="2624138" cy="26304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General Time-Domain Filter</a:t>
            </a:r>
          </a:p>
        </p:txBody>
      </p:sp>
      <p:sp>
        <p:nvSpPr>
          <p:cNvPr id="39941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996950" y="1504950"/>
          <a:ext cx="3322638" cy="112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883" name="Equation" r:id="rId4" imgW="1308100" imgH="444500" progId="Equation.3">
                  <p:embed/>
                </p:oleObj>
              </mc:Choice>
              <mc:Fallback>
                <p:oleObj name="Equation" r:id="rId4" imgW="1308100" imgH="4445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950" y="1504950"/>
                        <a:ext cx="3322638" cy="1128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2" name="Text Box 8"/>
          <p:cNvSpPr txBox="1">
            <a:spLocks noChangeArrowheads="1"/>
          </p:cNvSpPr>
          <p:nvPr/>
        </p:nvSpPr>
        <p:spPr bwMode="auto">
          <a:xfrm>
            <a:off x="341902" y="2874534"/>
            <a:ext cx="5503808" cy="317009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Instead of taking the average of the </a:t>
            </a:r>
            <a:r>
              <a:rPr lang="en-US" i="1" dirty="0" err="1" smtClean="0"/>
              <a:t>p</a:t>
            </a:r>
            <a:r>
              <a:rPr lang="en-US" dirty="0" smtClean="0"/>
              <a:t> points, we use a weighted average, giving nearby points greater weight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W is the weighting function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Example: W</a:t>
            </a:r>
            <a:r>
              <a:rPr lang="en-US" baseline="-25000" dirty="0" smtClean="0"/>
              <a:t>-1</a:t>
            </a:r>
            <a:r>
              <a:rPr lang="en-US" dirty="0" smtClean="0"/>
              <a:t> = .25, W</a:t>
            </a:r>
            <a:r>
              <a:rPr lang="en-US" baseline="-25000" dirty="0" smtClean="0"/>
              <a:t>0</a:t>
            </a:r>
            <a:r>
              <a:rPr lang="en-US" dirty="0" smtClean="0"/>
              <a:t> = .50, W</a:t>
            </a:r>
            <a:r>
              <a:rPr lang="en-US" baseline="-25000" dirty="0" smtClean="0"/>
              <a:t>+1</a:t>
            </a:r>
            <a:r>
              <a:rPr lang="en-US" dirty="0" smtClean="0"/>
              <a:t> = .25</a:t>
            </a:r>
          </a:p>
          <a:p>
            <a:pPr>
              <a:spcBef>
                <a:spcPct val="50000"/>
              </a:spcBef>
            </a:pPr>
            <a:r>
              <a:rPr lang="en-US" dirty="0"/>
              <a:t>Gaussian function is common</a:t>
            </a:r>
          </a:p>
          <a:p>
            <a:pPr>
              <a:spcBef>
                <a:spcPct val="50000"/>
              </a:spcBef>
            </a:pPr>
            <a:r>
              <a:rPr lang="en-US" dirty="0"/>
              <a:t>Running-average filter</a:t>
            </a:r>
            <a:r>
              <a:rPr lang="en-US" dirty="0" smtClean="0"/>
              <a:t> uses equal weights </a:t>
            </a:r>
            <a:r>
              <a:rPr lang="en-US" dirty="0"/>
              <a:t>(.33, .33, .33)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3600" y="1253754"/>
            <a:ext cx="2624138" cy="26304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43600" y="1253754"/>
            <a:ext cx="2624138" cy="26304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43600" y="1253754"/>
            <a:ext cx="2624138" cy="26304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9">
            <a:alphaModFix/>
          </a:blip>
          <a:srcRect/>
          <a:stretch>
            <a:fillRect/>
          </a:stretch>
        </p:blipFill>
        <p:spPr bwMode="auto">
          <a:xfrm>
            <a:off x="5943600" y="1253754"/>
            <a:ext cx="2624138" cy="26304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Impulse-Response Function</a:t>
            </a:r>
          </a:p>
        </p:txBody>
      </p:sp>
      <p:sp>
        <p:nvSpPr>
          <p:cNvPr id="41987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1770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457200" y="1408618"/>
            <a:ext cx="8407400" cy="474115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n-ea"/>
                <a:cs typeface="+mn-cs"/>
              </a:rPr>
              <a:t>Up to this point, we have been thinking about time-domain filtering from the point of view of calculating the filtered value at a given point in time</a:t>
            </a:r>
          </a:p>
          <a:p>
            <a:pPr lvl="1" eaLnBrk="1" hangingPunct="1">
              <a:defRPr/>
            </a:pPr>
            <a:r>
              <a:rPr lang="en-US" dirty="0"/>
              <a:t>Filtered value at time </a:t>
            </a:r>
            <a:r>
              <a:rPr lang="en-US" dirty="0" err="1"/>
              <a:t>t</a:t>
            </a:r>
            <a:r>
              <a:rPr lang="en-US" dirty="0"/>
              <a:t> = weighted average of unfiltered values at surrounding time points</a:t>
            </a:r>
          </a:p>
          <a:p>
            <a:pPr eaLnBrk="1" hangingPunct="1">
              <a:defRPr/>
            </a:pPr>
            <a:r>
              <a:rPr lang="en-US" dirty="0">
                <a:ea typeface="+mn-ea"/>
                <a:cs typeface="+mn-cs"/>
              </a:rPr>
              <a:t>We can also think of filtering from the point of view of how the unfiltered value at time </a:t>
            </a:r>
            <a:r>
              <a:rPr lang="en-US" dirty="0" err="1">
                <a:ea typeface="+mn-ea"/>
                <a:cs typeface="+mn-cs"/>
              </a:rPr>
              <a:t>t</a:t>
            </a:r>
            <a:r>
              <a:rPr lang="en-US" dirty="0">
                <a:ea typeface="+mn-ea"/>
                <a:cs typeface="+mn-cs"/>
              </a:rPr>
              <a:t> influences the whole set of filtered time points</a:t>
            </a:r>
          </a:p>
          <a:p>
            <a:pPr lvl="1" eaLnBrk="1" hangingPunct="1">
              <a:defRPr/>
            </a:pPr>
            <a:r>
              <a:rPr lang="en-US" dirty="0"/>
              <a:t>Key: Filters are linear (for FIR filters)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If we see the filter’s output for a single point, we can predict it’s output for the whole waveform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1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1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1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1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1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1770" grpId="0" build="p" bldLvl="2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Impulse-Response </a:t>
            </a:r>
            <a:r>
              <a:rPr lang="en-US" dirty="0" smtClean="0">
                <a:ea typeface="+mj-ea"/>
                <a:cs typeface="+mj-cs"/>
              </a:rPr>
              <a:t>Function (IRF)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4036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1116013" y="2020888"/>
          <a:ext cx="5854700" cy="337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67" name="Worksheet" r:id="rId4" imgW="5854700" imgH="3378200" progId="Excel.Sheet.8">
                  <p:embed/>
                </p:oleObj>
              </mc:Choice>
              <mc:Fallback>
                <p:oleObj name="Worksheet" r:id="rId4" imgW="5854700" imgH="337820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2020888"/>
                        <a:ext cx="5854700" cy="337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9" name="Line 13"/>
          <p:cNvSpPr>
            <a:spLocks noChangeShapeType="1"/>
          </p:cNvSpPr>
          <p:nvPr/>
        </p:nvSpPr>
        <p:spPr bwMode="auto">
          <a:xfrm flipV="1">
            <a:off x="1127125" y="4762500"/>
            <a:ext cx="1065213" cy="801688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0" name="Text Box 14"/>
          <p:cNvSpPr txBox="1">
            <a:spLocks noChangeArrowheads="1"/>
          </p:cNvSpPr>
          <p:nvPr/>
        </p:nvSpPr>
        <p:spPr bwMode="auto">
          <a:xfrm>
            <a:off x="473075" y="5524500"/>
            <a:ext cx="12446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Filter Input</a:t>
            </a:r>
          </a:p>
          <a:p>
            <a:pPr algn="ctr"/>
            <a:r>
              <a:rPr lang="en-US" sz="1600"/>
              <a:t>(Impulse)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4102100" y="1625600"/>
            <a:ext cx="4724400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The impulse-response function of a filter is the output of the filter when the input is a brief impulse</a:t>
            </a:r>
          </a:p>
        </p:txBody>
      </p:sp>
      <p:sp>
        <p:nvSpPr>
          <p:cNvPr id="44041" name="Text Box 15"/>
          <p:cNvSpPr txBox="1">
            <a:spLocks noChangeArrowheads="1"/>
          </p:cNvSpPr>
          <p:nvPr/>
        </p:nvSpPr>
        <p:spPr bwMode="auto">
          <a:xfrm>
            <a:off x="4595566" y="2711422"/>
            <a:ext cx="30099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Filter Output</a:t>
            </a:r>
          </a:p>
          <a:p>
            <a:pPr algn="ctr"/>
            <a:r>
              <a:rPr lang="en-US" sz="1600" dirty="0"/>
              <a:t>(Impulse Response Function)</a:t>
            </a:r>
          </a:p>
        </p:txBody>
      </p:sp>
      <p:sp>
        <p:nvSpPr>
          <p:cNvPr id="44042" name="Line 16"/>
          <p:cNvSpPr>
            <a:spLocks noChangeShapeType="1"/>
          </p:cNvSpPr>
          <p:nvPr/>
        </p:nvSpPr>
        <p:spPr bwMode="auto">
          <a:xfrm flipH="1">
            <a:off x="4357441" y="3260697"/>
            <a:ext cx="962025" cy="309562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1089" y="3263298"/>
            <a:ext cx="4584700" cy="1612900"/>
          </a:xfrm>
          <a:prstGeom prst="rect">
            <a:avLst/>
          </a:prstGeom>
        </p:spPr>
      </p:pic>
      <p:sp>
        <p:nvSpPr>
          <p:cNvPr id="44038" name="Rectangle 12"/>
          <p:cNvSpPr>
            <a:spLocks noChangeArrowheads="1"/>
          </p:cNvSpPr>
          <p:nvPr/>
        </p:nvSpPr>
        <p:spPr bwMode="auto">
          <a:xfrm>
            <a:off x="2290763" y="2260600"/>
            <a:ext cx="82550" cy="2811463"/>
          </a:xfrm>
          <a:prstGeom prst="rect">
            <a:avLst/>
          </a:prstGeom>
          <a:solidFill>
            <a:srgbClr val="E500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t="8696"/>
          <a:stretch/>
        </p:blipFill>
        <p:spPr>
          <a:xfrm>
            <a:off x="6897379" y="3456825"/>
            <a:ext cx="2246621" cy="2337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Impulse-Response </a:t>
            </a:r>
            <a:r>
              <a:rPr lang="en-US" dirty="0" smtClean="0">
                <a:ea typeface="+mj-ea"/>
                <a:cs typeface="+mj-cs"/>
              </a:rPr>
              <a:t>Function (IRF)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4036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1116013" y="2020888"/>
          <a:ext cx="5854700" cy="337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827" name="Worksheet" r:id="rId4" imgW="5854700" imgH="3378200" progId="Excel.Sheet.8">
                  <p:embed/>
                </p:oleObj>
              </mc:Choice>
              <mc:Fallback>
                <p:oleObj name="Worksheet" r:id="rId4" imgW="5854700" imgH="337820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2020888"/>
                        <a:ext cx="5854700" cy="337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8" name="Rectangle 12"/>
          <p:cNvSpPr>
            <a:spLocks noChangeArrowheads="1"/>
          </p:cNvSpPr>
          <p:nvPr/>
        </p:nvSpPr>
        <p:spPr bwMode="auto">
          <a:xfrm>
            <a:off x="2290763" y="2260600"/>
            <a:ext cx="82550" cy="2811463"/>
          </a:xfrm>
          <a:prstGeom prst="rect">
            <a:avLst/>
          </a:prstGeom>
          <a:solidFill>
            <a:srgbClr val="E500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9" name="Line 13"/>
          <p:cNvSpPr>
            <a:spLocks noChangeShapeType="1"/>
          </p:cNvSpPr>
          <p:nvPr/>
        </p:nvSpPr>
        <p:spPr bwMode="auto">
          <a:xfrm flipV="1">
            <a:off x="1127125" y="4762500"/>
            <a:ext cx="1065213" cy="801688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0" name="Text Box 14"/>
          <p:cNvSpPr txBox="1">
            <a:spLocks noChangeArrowheads="1"/>
          </p:cNvSpPr>
          <p:nvPr/>
        </p:nvSpPr>
        <p:spPr bwMode="auto">
          <a:xfrm>
            <a:off x="473075" y="5524500"/>
            <a:ext cx="12446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Filter Input</a:t>
            </a:r>
          </a:p>
          <a:p>
            <a:pPr algn="ctr"/>
            <a:r>
              <a:rPr lang="en-US" sz="1600"/>
              <a:t>(Impulse)</a:t>
            </a:r>
          </a:p>
        </p:txBody>
      </p:sp>
      <p:sp>
        <p:nvSpPr>
          <p:cNvPr id="44041" name="Text Box 15"/>
          <p:cNvSpPr txBox="1">
            <a:spLocks noChangeArrowheads="1"/>
          </p:cNvSpPr>
          <p:nvPr/>
        </p:nvSpPr>
        <p:spPr bwMode="auto">
          <a:xfrm>
            <a:off x="3165475" y="3043238"/>
            <a:ext cx="30099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Filter Output</a:t>
            </a:r>
          </a:p>
          <a:p>
            <a:pPr algn="ctr"/>
            <a:r>
              <a:rPr lang="en-US" sz="1600" dirty="0"/>
              <a:t>(Impulse Response Function)</a:t>
            </a:r>
          </a:p>
        </p:txBody>
      </p:sp>
      <p:sp>
        <p:nvSpPr>
          <p:cNvPr id="44042" name="Line 16"/>
          <p:cNvSpPr>
            <a:spLocks noChangeShapeType="1"/>
          </p:cNvSpPr>
          <p:nvPr/>
        </p:nvSpPr>
        <p:spPr bwMode="auto">
          <a:xfrm flipH="1">
            <a:off x="2927350" y="3592513"/>
            <a:ext cx="962025" cy="309562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02342" y="5674746"/>
            <a:ext cx="5134739" cy="830997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IRF amplitude is proportional to impulse amplitude</a:t>
            </a:r>
          </a:p>
          <a:p>
            <a:r>
              <a:rPr lang="en-US" sz="1600" dirty="0" smtClean="0"/>
              <a:t>(IRF area = impulse height)</a:t>
            </a:r>
          </a:p>
          <a:p>
            <a:r>
              <a:rPr lang="en-US" sz="1600" dirty="0" smtClean="0"/>
              <a:t>IRF duration is constant</a:t>
            </a:r>
            <a:endParaRPr lang="en-US" sz="1600" dirty="0"/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4102100" y="1625600"/>
            <a:ext cx="4724400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The impulse-response function of a filter is the output of the filter when the input is a brief impulse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5774222"/>
              </p:ext>
            </p:extLst>
          </p:nvPr>
        </p:nvGraphicFramePr>
        <p:xfrm>
          <a:off x="1149350" y="1528763"/>
          <a:ext cx="6843713" cy="3802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15" name="Worksheet" r:id="rId4" imgW="11887200" imgH="6604000" progId="Excel.Sheet.8">
                  <p:embed/>
                </p:oleObj>
              </mc:Choice>
              <mc:Fallback>
                <p:oleObj name="Worksheet" r:id="rId4" imgW="11887200" imgH="660400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9350" y="1528763"/>
                        <a:ext cx="6843713" cy="3802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17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Impulse-Response </a:t>
            </a:r>
            <a:r>
              <a:rPr lang="en-US" dirty="0" smtClean="0">
                <a:ea typeface="+mj-ea"/>
                <a:cs typeface="+mj-cs"/>
              </a:rPr>
              <a:t>Function</a:t>
            </a:r>
            <a:r>
              <a:rPr lang="en-US" dirty="0" smtClean="0"/>
              <a:t> (IRF)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6084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5" name="Line 7"/>
          <p:cNvSpPr>
            <a:spLocks noChangeShapeType="1"/>
          </p:cNvSpPr>
          <p:nvPr/>
        </p:nvSpPr>
        <p:spPr bwMode="auto">
          <a:xfrm flipV="1">
            <a:off x="2200275" y="4211638"/>
            <a:ext cx="1443038" cy="1322387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6" name="Text Box 8"/>
          <p:cNvSpPr txBox="1">
            <a:spLocks noChangeArrowheads="1"/>
          </p:cNvSpPr>
          <p:nvPr/>
        </p:nvSpPr>
        <p:spPr bwMode="auto">
          <a:xfrm>
            <a:off x="773113" y="5524500"/>
            <a:ext cx="295275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Filter Input</a:t>
            </a:r>
          </a:p>
          <a:p>
            <a:pPr algn="ctr"/>
            <a:r>
              <a:rPr lang="en-US" sz="1600"/>
              <a:t>(Continuous ERP Waveform)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1143000" y="1660525"/>
          <a:ext cx="6858000" cy="353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63" name="Worksheet" r:id="rId4" imgW="11923776" imgH="6147816" progId="Excel.Sheet.8">
                  <p:embed/>
                </p:oleObj>
              </mc:Choice>
              <mc:Fallback>
                <p:oleObj name="Worksheet" r:id="rId4" imgW="11923776" imgH="6147816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660525"/>
                        <a:ext cx="6858000" cy="3535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1958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Impulse-Response </a:t>
            </a:r>
            <a:r>
              <a:rPr lang="en-US" dirty="0" smtClean="0">
                <a:ea typeface="+mj-ea"/>
                <a:cs typeface="+mj-cs"/>
              </a:rPr>
              <a:t>Function</a:t>
            </a:r>
            <a:r>
              <a:rPr lang="en-US" dirty="0" smtClean="0"/>
              <a:t> (IRF)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8132" name="Line 5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9592" name="Line 8"/>
          <p:cNvSpPr>
            <a:spLocks noChangeShapeType="1"/>
          </p:cNvSpPr>
          <p:nvPr/>
        </p:nvSpPr>
        <p:spPr bwMode="auto">
          <a:xfrm flipH="1" flipV="1">
            <a:off x="4724400" y="4194175"/>
            <a:ext cx="819150" cy="133667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9593" name="Text Box 9"/>
          <p:cNvSpPr txBox="1">
            <a:spLocks noChangeArrowheads="1"/>
          </p:cNvSpPr>
          <p:nvPr/>
        </p:nvSpPr>
        <p:spPr bwMode="auto">
          <a:xfrm>
            <a:off x="4051300" y="5511800"/>
            <a:ext cx="313055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Filter </a:t>
            </a:r>
            <a:r>
              <a:rPr lang="en-US" sz="1600" dirty="0" smtClean="0"/>
              <a:t>Output for This Impulse</a:t>
            </a:r>
          </a:p>
          <a:p>
            <a:pPr algn="ctr"/>
            <a:r>
              <a:rPr lang="en-US" sz="1600" dirty="0" smtClean="0"/>
              <a:t>(Scaled and Shifted IRF)</a:t>
            </a:r>
            <a:endParaRPr lang="en-US" sz="1600" dirty="0"/>
          </a:p>
        </p:txBody>
      </p:sp>
      <p:sp>
        <p:nvSpPr>
          <p:cNvPr id="1219594" name="Rectangle 10"/>
          <p:cNvSpPr>
            <a:spLocks noChangeArrowheads="1"/>
          </p:cNvSpPr>
          <p:nvPr/>
        </p:nvSpPr>
        <p:spPr bwMode="auto">
          <a:xfrm>
            <a:off x="2967038" y="3052763"/>
            <a:ext cx="76200" cy="784225"/>
          </a:xfrm>
          <a:prstGeom prst="rect">
            <a:avLst/>
          </a:prstGeom>
          <a:solidFill>
            <a:srgbClr val="00FF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9595" name="Rectangle 11"/>
          <p:cNvSpPr>
            <a:spLocks noChangeArrowheads="1"/>
          </p:cNvSpPr>
          <p:nvPr/>
        </p:nvSpPr>
        <p:spPr bwMode="auto">
          <a:xfrm>
            <a:off x="4005263" y="3836988"/>
            <a:ext cx="90487" cy="746125"/>
          </a:xfrm>
          <a:prstGeom prst="rect">
            <a:avLst/>
          </a:prstGeom>
          <a:solidFill>
            <a:srgbClr val="000099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9596" name="Rectangle 12"/>
          <p:cNvSpPr>
            <a:spLocks noChangeArrowheads="1"/>
          </p:cNvSpPr>
          <p:nvPr/>
        </p:nvSpPr>
        <p:spPr bwMode="auto">
          <a:xfrm>
            <a:off x="5264150" y="1978025"/>
            <a:ext cx="85725" cy="1854200"/>
          </a:xfrm>
          <a:prstGeom prst="rect">
            <a:avLst/>
          </a:prstGeom>
          <a:solidFill>
            <a:srgbClr val="FF00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9602" name="Line 18"/>
          <p:cNvSpPr>
            <a:spLocks noChangeShapeType="1"/>
          </p:cNvSpPr>
          <p:nvPr/>
        </p:nvSpPr>
        <p:spPr bwMode="auto">
          <a:xfrm flipV="1">
            <a:off x="5549900" y="3524250"/>
            <a:ext cx="477838" cy="2008188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9603" name="Line 19"/>
          <p:cNvSpPr>
            <a:spLocks noChangeShapeType="1"/>
          </p:cNvSpPr>
          <p:nvPr/>
        </p:nvSpPr>
        <p:spPr bwMode="auto">
          <a:xfrm flipH="1" flipV="1">
            <a:off x="3900488" y="3829050"/>
            <a:ext cx="1649412" cy="169862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9611" name="Line 27"/>
          <p:cNvSpPr>
            <a:spLocks noChangeShapeType="1"/>
          </p:cNvSpPr>
          <p:nvPr/>
        </p:nvSpPr>
        <p:spPr bwMode="auto">
          <a:xfrm flipH="1" flipV="1">
            <a:off x="3043238" y="3921125"/>
            <a:ext cx="454025" cy="1455738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9612" name="Text Box 28"/>
          <p:cNvSpPr txBox="1">
            <a:spLocks noChangeArrowheads="1"/>
          </p:cNvSpPr>
          <p:nvPr/>
        </p:nvSpPr>
        <p:spPr bwMode="auto">
          <a:xfrm>
            <a:off x="2784948" y="5327650"/>
            <a:ext cx="1376362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One Impulse</a:t>
            </a:r>
          </a:p>
        </p:txBody>
      </p:sp>
      <p:sp>
        <p:nvSpPr>
          <p:cNvPr id="48145" name="Line 29"/>
          <p:cNvSpPr>
            <a:spLocks noChangeShapeType="1"/>
          </p:cNvSpPr>
          <p:nvPr/>
        </p:nvSpPr>
        <p:spPr bwMode="auto">
          <a:xfrm flipV="1">
            <a:off x="2200275" y="3887788"/>
            <a:ext cx="179388" cy="1646237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46" name="Text Box 30"/>
          <p:cNvSpPr txBox="1">
            <a:spLocks noChangeArrowheads="1"/>
          </p:cNvSpPr>
          <p:nvPr/>
        </p:nvSpPr>
        <p:spPr bwMode="auto">
          <a:xfrm>
            <a:off x="1187450" y="5524500"/>
            <a:ext cx="21336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Filter Input</a:t>
            </a:r>
          </a:p>
          <a:p>
            <a:pPr algn="ctr"/>
            <a:r>
              <a:rPr lang="en-US" sz="1600"/>
              <a:t>(Series of Impulses)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92429" y="6273224"/>
            <a:ext cx="61510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Each IRF is not actually as tall as the corresponding impulse</a:t>
            </a:r>
          </a:p>
          <a:p>
            <a:r>
              <a:rPr lang="en-US" sz="1600" i="1" dirty="0" smtClean="0"/>
              <a:t>(IRF area = impulse height)</a:t>
            </a:r>
            <a:endParaRPr lang="en-US" sz="1600" i="1" dirty="0"/>
          </a:p>
        </p:txBody>
      </p:sp>
      <p:sp>
        <p:nvSpPr>
          <p:cNvPr id="23" name="Freeform 22"/>
          <p:cNvSpPr/>
          <p:nvPr/>
        </p:nvSpPr>
        <p:spPr bwMode="auto">
          <a:xfrm>
            <a:off x="3006725" y="3051175"/>
            <a:ext cx="1041400" cy="784225"/>
          </a:xfrm>
          <a:custGeom>
            <a:avLst/>
            <a:gdLst>
              <a:gd name="connsiteX0" fmla="*/ 0 w 1041400"/>
              <a:gd name="connsiteY0" fmla="*/ 0 h 974725"/>
              <a:gd name="connsiteX1" fmla="*/ 206375 w 1041400"/>
              <a:gd name="connsiteY1" fmla="*/ 88900 h 974725"/>
              <a:gd name="connsiteX2" fmla="*/ 422275 w 1041400"/>
              <a:gd name="connsiteY2" fmla="*/ 342900 h 974725"/>
              <a:gd name="connsiteX3" fmla="*/ 644525 w 1041400"/>
              <a:gd name="connsiteY3" fmla="*/ 676275 h 974725"/>
              <a:gd name="connsiteX4" fmla="*/ 835025 w 1041400"/>
              <a:gd name="connsiteY4" fmla="*/ 876300 h 974725"/>
              <a:gd name="connsiteX5" fmla="*/ 1041400 w 1041400"/>
              <a:gd name="connsiteY5" fmla="*/ 974725 h 9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974725">
                <a:moveTo>
                  <a:pt x="0" y="0"/>
                </a:moveTo>
                <a:cubicBezTo>
                  <a:pt x="67998" y="15875"/>
                  <a:pt x="135996" y="31750"/>
                  <a:pt x="206375" y="88900"/>
                </a:cubicBezTo>
                <a:cubicBezTo>
                  <a:pt x="276754" y="146050"/>
                  <a:pt x="349250" y="245004"/>
                  <a:pt x="422275" y="342900"/>
                </a:cubicBezTo>
                <a:cubicBezTo>
                  <a:pt x="495300" y="440796"/>
                  <a:pt x="575733" y="587375"/>
                  <a:pt x="644525" y="676275"/>
                </a:cubicBezTo>
                <a:cubicBezTo>
                  <a:pt x="713317" y="765175"/>
                  <a:pt x="768879" y="826558"/>
                  <a:pt x="835025" y="876300"/>
                </a:cubicBezTo>
                <a:cubicBezTo>
                  <a:pt x="901171" y="926042"/>
                  <a:pt x="1041400" y="974725"/>
                  <a:pt x="1041400" y="974725"/>
                </a:cubicBezTo>
              </a:path>
            </a:pathLst>
          </a:custGeom>
          <a:noFill/>
          <a:ln w="28575" cap="sq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24" name="Freeform 23"/>
          <p:cNvSpPr/>
          <p:nvPr/>
        </p:nvSpPr>
        <p:spPr bwMode="auto">
          <a:xfrm flipV="1">
            <a:off x="4057650" y="3835399"/>
            <a:ext cx="1041400" cy="752475"/>
          </a:xfrm>
          <a:custGeom>
            <a:avLst/>
            <a:gdLst>
              <a:gd name="connsiteX0" fmla="*/ 0 w 1041400"/>
              <a:gd name="connsiteY0" fmla="*/ 0 h 974725"/>
              <a:gd name="connsiteX1" fmla="*/ 206375 w 1041400"/>
              <a:gd name="connsiteY1" fmla="*/ 88900 h 974725"/>
              <a:gd name="connsiteX2" fmla="*/ 422275 w 1041400"/>
              <a:gd name="connsiteY2" fmla="*/ 342900 h 974725"/>
              <a:gd name="connsiteX3" fmla="*/ 644525 w 1041400"/>
              <a:gd name="connsiteY3" fmla="*/ 676275 h 974725"/>
              <a:gd name="connsiteX4" fmla="*/ 835025 w 1041400"/>
              <a:gd name="connsiteY4" fmla="*/ 876300 h 974725"/>
              <a:gd name="connsiteX5" fmla="*/ 1041400 w 1041400"/>
              <a:gd name="connsiteY5" fmla="*/ 974725 h 9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974725">
                <a:moveTo>
                  <a:pt x="0" y="0"/>
                </a:moveTo>
                <a:cubicBezTo>
                  <a:pt x="67998" y="15875"/>
                  <a:pt x="135996" y="31750"/>
                  <a:pt x="206375" y="88900"/>
                </a:cubicBezTo>
                <a:cubicBezTo>
                  <a:pt x="276754" y="146050"/>
                  <a:pt x="349250" y="245004"/>
                  <a:pt x="422275" y="342900"/>
                </a:cubicBezTo>
                <a:cubicBezTo>
                  <a:pt x="495300" y="440796"/>
                  <a:pt x="575733" y="587375"/>
                  <a:pt x="644525" y="676275"/>
                </a:cubicBezTo>
                <a:cubicBezTo>
                  <a:pt x="713317" y="765175"/>
                  <a:pt x="768879" y="826558"/>
                  <a:pt x="835025" y="876300"/>
                </a:cubicBezTo>
                <a:cubicBezTo>
                  <a:pt x="901171" y="926042"/>
                  <a:pt x="1041400" y="974725"/>
                  <a:pt x="1041400" y="974725"/>
                </a:cubicBezTo>
              </a:path>
            </a:pathLst>
          </a:custGeom>
          <a:noFill/>
          <a:ln w="28575" cap="sq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5303308" y="1976967"/>
            <a:ext cx="1041400" cy="1858434"/>
          </a:xfrm>
          <a:custGeom>
            <a:avLst/>
            <a:gdLst>
              <a:gd name="connsiteX0" fmla="*/ 0 w 1041400"/>
              <a:gd name="connsiteY0" fmla="*/ 0 h 974725"/>
              <a:gd name="connsiteX1" fmla="*/ 206375 w 1041400"/>
              <a:gd name="connsiteY1" fmla="*/ 88900 h 974725"/>
              <a:gd name="connsiteX2" fmla="*/ 422275 w 1041400"/>
              <a:gd name="connsiteY2" fmla="*/ 342900 h 974725"/>
              <a:gd name="connsiteX3" fmla="*/ 644525 w 1041400"/>
              <a:gd name="connsiteY3" fmla="*/ 676275 h 974725"/>
              <a:gd name="connsiteX4" fmla="*/ 835025 w 1041400"/>
              <a:gd name="connsiteY4" fmla="*/ 876300 h 974725"/>
              <a:gd name="connsiteX5" fmla="*/ 1041400 w 1041400"/>
              <a:gd name="connsiteY5" fmla="*/ 974725 h 9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974725">
                <a:moveTo>
                  <a:pt x="0" y="0"/>
                </a:moveTo>
                <a:cubicBezTo>
                  <a:pt x="67998" y="15875"/>
                  <a:pt x="135996" y="31750"/>
                  <a:pt x="206375" y="88900"/>
                </a:cubicBezTo>
                <a:cubicBezTo>
                  <a:pt x="276754" y="146050"/>
                  <a:pt x="349250" y="245004"/>
                  <a:pt x="422275" y="342900"/>
                </a:cubicBezTo>
                <a:cubicBezTo>
                  <a:pt x="495300" y="440796"/>
                  <a:pt x="575733" y="587375"/>
                  <a:pt x="644525" y="676275"/>
                </a:cubicBezTo>
                <a:cubicBezTo>
                  <a:pt x="713317" y="765175"/>
                  <a:pt x="768879" y="826558"/>
                  <a:pt x="835025" y="876300"/>
                </a:cubicBezTo>
                <a:cubicBezTo>
                  <a:pt x="901171" y="926042"/>
                  <a:pt x="1041400" y="974725"/>
                  <a:pt x="1041400" y="974725"/>
                </a:cubicBezTo>
              </a:path>
            </a:pathLst>
          </a:custGeom>
          <a:noFill/>
          <a:ln w="28575" cap="sq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9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9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9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9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9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9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9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9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92" grpId="0" animBg="1"/>
      <p:bldP spid="1219593" grpId="0" autoUpdateAnimBg="0"/>
      <p:bldP spid="1219594" grpId="0" animBg="1"/>
      <p:bldP spid="1219595" grpId="0" animBg="1"/>
      <p:bldP spid="1219596" grpId="0" animBg="1"/>
      <p:bldP spid="1219602" grpId="0" animBg="1"/>
      <p:bldP spid="1219603" grpId="0" animBg="1"/>
      <p:bldP spid="1219611" grpId="0" animBg="1"/>
      <p:bldP spid="1219612" grpId="0" build="p" autoUpdateAnimBg="0"/>
      <p:bldP spid="19" grpId="0"/>
      <p:bldP spid="23" grpId="0" animBg="1"/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8" name="Object 2"/>
          <p:cNvGraphicFramePr>
            <a:graphicFrameLocks noChangeAspect="1"/>
          </p:cNvGraphicFramePr>
          <p:nvPr/>
        </p:nvGraphicFramePr>
        <p:xfrm>
          <a:off x="1143000" y="1660525"/>
          <a:ext cx="6858000" cy="353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11" name="Worksheet" r:id="rId4" imgW="11923776" imgH="6147816" progId="Excel.Sheet.8">
                  <p:embed/>
                </p:oleObj>
              </mc:Choice>
              <mc:Fallback>
                <p:oleObj name="Worksheet" r:id="rId4" imgW="11923776" imgH="6147816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660525"/>
                        <a:ext cx="6858000" cy="3535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57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Impulse-Response </a:t>
            </a:r>
            <a:r>
              <a:rPr lang="en-US" dirty="0" smtClean="0">
                <a:ea typeface="+mj-ea"/>
                <a:cs typeface="+mj-cs"/>
              </a:rPr>
              <a:t>Function</a:t>
            </a:r>
            <a:r>
              <a:rPr lang="en-US" dirty="0" smtClean="0"/>
              <a:t> (IRF)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0180" name="Line 4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1" name="Text Box 6"/>
          <p:cNvSpPr txBox="1">
            <a:spLocks noChangeArrowheads="1"/>
          </p:cNvSpPr>
          <p:nvPr/>
        </p:nvSpPr>
        <p:spPr bwMode="auto">
          <a:xfrm>
            <a:off x="2562225" y="5511800"/>
            <a:ext cx="616585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These scaled responses simply sum together</a:t>
            </a:r>
          </a:p>
          <a:p>
            <a:pPr algn="ctr"/>
            <a:r>
              <a:rPr lang="en-US" sz="1600"/>
              <a:t>(This is what it means when we say that the filter is “linear”)</a:t>
            </a:r>
          </a:p>
        </p:txBody>
      </p:sp>
      <p:sp>
        <p:nvSpPr>
          <p:cNvPr id="50182" name="Rectangle 7"/>
          <p:cNvSpPr>
            <a:spLocks noChangeArrowheads="1"/>
          </p:cNvSpPr>
          <p:nvPr/>
        </p:nvSpPr>
        <p:spPr bwMode="auto">
          <a:xfrm>
            <a:off x="2967038" y="3052763"/>
            <a:ext cx="76200" cy="784225"/>
          </a:xfrm>
          <a:prstGeom prst="rect">
            <a:avLst/>
          </a:prstGeom>
          <a:solidFill>
            <a:srgbClr val="00FF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3" name="Line 10"/>
          <p:cNvSpPr>
            <a:spLocks noChangeShapeType="1"/>
          </p:cNvSpPr>
          <p:nvPr/>
        </p:nvSpPr>
        <p:spPr bwMode="auto">
          <a:xfrm flipH="1" flipV="1">
            <a:off x="3552825" y="3524250"/>
            <a:ext cx="1835150" cy="2014538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5" name="Rectangle 15"/>
          <p:cNvSpPr>
            <a:spLocks noChangeArrowheads="1"/>
          </p:cNvSpPr>
          <p:nvPr/>
        </p:nvSpPr>
        <p:spPr bwMode="auto">
          <a:xfrm>
            <a:off x="3182938" y="3133725"/>
            <a:ext cx="76200" cy="703263"/>
          </a:xfrm>
          <a:prstGeom prst="rect">
            <a:avLst/>
          </a:prstGeom>
          <a:solidFill>
            <a:srgbClr val="8000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7" name="Rectangle 20"/>
          <p:cNvSpPr>
            <a:spLocks noChangeArrowheads="1"/>
          </p:cNvSpPr>
          <p:nvPr/>
        </p:nvSpPr>
        <p:spPr bwMode="auto">
          <a:xfrm>
            <a:off x="3394075" y="3459163"/>
            <a:ext cx="76200" cy="379412"/>
          </a:xfrm>
          <a:prstGeom prst="rect">
            <a:avLst/>
          </a:prstGeom>
          <a:solidFill>
            <a:srgbClr val="FF80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92429" y="6273224"/>
            <a:ext cx="61510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Each IRF is not actually as tall as the corresponding impulse</a:t>
            </a:r>
          </a:p>
          <a:p>
            <a:r>
              <a:rPr lang="en-US" sz="1600" i="1" dirty="0" smtClean="0"/>
              <a:t>(IRF area = impulse height)</a:t>
            </a:r>
            <a:endParaRPr lang="en-US" sz="1600" i="1" dirty="0"/>
          </a:p>
        </p:txBody>
      </p:sp>
      <p:sp>
        <p:nvSpPr>
          <p:cNvPr id="14" name="Freeform 13"/>
          <p:cNvSpPr/>
          <p:nvPr/>
        </p:nvSpPr>
        <p:spPr bwMode="auto">
          <a:xfrm>
            <a:off x="3006725" y="3051175"/>
            <a:ext cx="1041400" cy="784225"/>
          </a:xfrm>
          <a:custGeom>
            <a:avLst/>
            <a:gdLst>
              <a:gd name="connsiteX0" fmla="*/ 0 w 1041400"/>
              <a:gd name="connsiteY0" fmla="*/ 0 h 974725"/>
              <a:gd name="connsiteX1" fmla="*/ 206375 w 1041400"/>
              <a:gd name="connsiteY1" fmla="*/ 88900 h 974725"/>
              <a:gd name="connsiteX2" fmla="*/ 422275 w 1041400"/>
              <a:gd name="connsiteY2" fmla="*/ 342900 h 974725"/>
              <a:gd name="connsiteX3" fmla="*/ 644525 w 1041400"/>
              <a:gd name="connsiteY3" fmla="*/ 676275 h 974725"/>
              <a:gd name="connsiteX4" fmla="*/ 835025 w 1041400"/>
              <a:gd name="connsiteY4" fmla="*/ 876300 h 974725"/>
              <a:gd name="connsiteX5" fmla="*/ 1041400 w 1041400"/>
              <a:gd name="connsiteY5" fmla="*/ 974725 h 9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974725">
                <a:moveTo>
                  <a:pt x="0" y="0"/>
                </a:moveTo>
                <a:cubicBezTo>
                  <a:pt x="67998" y="15875"/>
                  <a:pt x="135996" y="31750"/>
                  <a:pt x="206375" y="88900"/>
                </a:cubicBezTo>
                <a:cubicBezTo>
                  <a:pt x="276754" y="146050"/>
                  <a:pt x="349250" y="245004"/>
                  <a:pt x="422275" y="342900"/>
                </a:cubicBezTo>
                <a:cubicBezTo>
                  <a:pt x="495300" y="440796"/>
                  <a:pt x="575733" y="587375"/>
                  <a:pt x="644525" y="676275"/>
                </a:cubicBezTo>
                <a:cubicBezTo>
                  <a:pt x="713317" y="765175"/>
                  <a:pt x="768879" y="826558"/>
                  <a:pt x="835025" y="876300"/>
                </a:cubicBezTo>
                <a:cubicBezTo>
                  <a:pt x="901171" y="926042"/>
                  <a:pt x="1041400" y="974725"/>
                  <a:pt x="1041400" y="974725"/>
                </a:cubicBezTo>
              </a:path>
            </a:pathLst>
          </a:custGeom>
          <a:noFill/>
          <a:ln w="28575" cap="sq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3222625" y="3127375"/>
            <a:ext cx="1041400" cy="708025"/>
          </a:xfrm>
          <a:custGeom>
            <a:avLst/>
            <a:gdLst>
              <a:gd name="connsiteX0" fmla="*/ 0 w 1041400"/>
              <a:gd name="connsiteY0" fmla="*/ 0 h 974725"/>
              <a:gd name="connsiteX1" fmla="*/ 206375 w 1041400"/>
              <a:gd name="connsiteY1" fmla="*/ 88900 h 974725"/>
              <a:gd name="connsiteX2" fmla="*/ 422275 w 1041400"/>
              <a:gd name="connsiteY2" fmla="*/ 342900 h 974725"/>
              <a:gd name="connsiteX3" fmla="*/ 644525 w 1041400"/>
              <a:gd name="connsiteY3" fmla="*/ 676275 h 974725"/>
              <a:gd name="connsiteX4" fmla="*/ 835025 w 1041400"/>
              <a:gd name="connsiteY4" fmla="*/ 876300 h 974725"/>
              <a:gd name="connsiteX5" fmla="*/ 1041400 w 1041400"/>
              <a:gd name="connsiteY5" fmla="*/ 974725 h 9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974725">
                <a:moveTo>
                  <a:pt x="0" y="0"/>
                </a:moveTo>
                <a:cubicBezTo>
                  <a:pt x="67998" y="15875"/>
                  <a:pt x="135996" y="31750"/>
                  <a:pt x="206375" y="88900"/>
                </a:cubicBezTo>
                <a:cubicBezTo>
                  <a:pt x="276754" y="146050"/>
                  <a:pt x="349250" y="245004"/>
                  <a:pt x="422275" y="342900"/>
                </a:cubicBezTo>
                <a:cubicBezTo>
                  <a:pt x="495300" y="440796"/>
                  <a:pt x="575733" y="587375"/>
                  <a:pt x="644525" y="676275"/>
                </a:cubicBezTo>
                <a:cubicBezTo>
                  <a:pt x="713317" y="765175"/>
                  <a:pt x="768879" y="826558"/>
                  <a:pt x="835025" y="876300"/>
                </a:cubicBezTo>
                <a:cubicBezTo>
                  <a:pt x="901171" y="926042"/>
                  <a:pt x="1041400" y="974725"/>
                  <a:pt x="1041400" y="974725"/>
                </a:cubicBezTo>
              </a:path>
            </a:pathLst>
          </a:custGeom>
          <a:noFill/>
          <a:ln w="28575" cap="sq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3435350" y="3457575"/>
            <a:ext cx="1041400" cy="377825"/>
          </a:xfrm>
          <a:custGeom>
            <a:avLst/>
            <a:gdLst>
              <a:gd name="connsiteX0" fmla="*/ 0 w 1041400"/>
              <a:gd name="connsiteY0" fmla="*/ 0 h 974725"/>
              <a:gd name="connsiteX1" fmla="*/ 206375 w 1041400"/>
              <a:gd name="connsiteY1" fmla="*/ 88900 h 974725"/>
              <a:gd name="connsiteX2" fmla="*/ 422275 w 1041400"/>
              <a:gd name="connsiteY2" fmla="*/ 342900 h 974725"/>
              <a:gd name="connsiteX3" fmla="*/ 644525 w 1041400"/>
              <a:gd name="connsiteY3" fmla="*/ 676275 h 974725"/>
              <a:gd name="connsiteX4" fmla="*/ 835025 w 1041400"/>
              <a:gd name="connsiteY4" fmla="*/ 876300 h 974725"/>
              <a:gd name="connsiteX5" fmla="*/ 1041400 w 1041400"/>
              <a:gd name="connsiteY5" fmla="*/ 974725 h 9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974725">
                <a:moveTo>
                  <a:pt x="0" y="0"/>
                </a:moveTo>
                <a:cubicBezTo>
                  <a:pt x="67998" y="15875"/>
                  <a:pt x="135996" y="31750"/>
                  <a:pt x="206375" y="88900"/>
                </a:cubicBezTo>
                <a:cubicBezTo>
                  <a:pt x="276754" y="146050"/>
                  <a:pt x="349250" y="245004"/>
                  <a:pt x="422275" y="342900"/>
                </a:cubicBezTo>
                <a:cubicBezTo>
                  <a:pt x="495300" y="440796"/>
                  <a:pt x="575733" y="587375"/>
                  <a:pt x="644525" y="676275"/>
                </a:cubicBezTo>
                <a:cubicBezTo>
                  <a:pt x="713317" y="765175"/>
                  <a:pt x="768879" y="826558"/>
                  <a:pt x="835025" y="876300"/>
                </a:cubicBezTo>
                <a:cubicBezTo>
                  <a:pt x="901171" y="926042"/>
                  <a:pt x="1041400" y="974725"/>
                  <a:pt x="1041400" y="974725"/>
                </a:cubicBezTo>
              </a:path>
            </a:pathLst>
          </a:custGeom>
          <a:noFill/>
          <a:ln w="28575" cap="sq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8" name="Object 2"/>
          <p:cNvGraphicFramePr>
            <a:graphicFrameLocks noChangeAspect="1"/>
          </p:cNvGraphicFramePr>
          <p:nvPr/>
        </p:nvGraphicFramePr>
        <p:xfrm>
          <a:off x="1149350" y="1649413"/>
          <a:ext cx="6843713" cy="355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35" name="Worksheet" r:id="rId4" imgW="11899900" imgH="6184900" progId="Excel.Sheet.8">
                  <p:embed/>
                </p:oleObj>
              </mc:Choice>
              <mc:Fallback>
                <p:oleObj name="Worksheet" r:id="rId4" imgW="11899900" imgH="618490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9350" y="1649413"/>
                        <a:ext cx="6843713" cy="3557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57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Impulse-Response </a:t>
            </a:r>
            <a:r>
              <a:rPr lang="en-US" smtClean="0">
                <a:ea typeface="+mj-ea"/>
                <a:cs typeface="+mj-cs"/>
              </a:rPr>
              <a:t>Function</a:t>
            </a:r>
            <a:r>
              <a:rPr lang="en-US" smtClean="0"/>
              <a:t> (IRF)</a:t>
            </a:r>
            <a:endParaRPr lang="en-US">
              <a:ea typeface="+mj-ea"/>
              <a:cs typeface="+mj-cs"/>
            </a:endParaRPr>
          </a:p>
        </p:txBody>
      </p:sp>
      <p:sp>
        <p:nvSpPr>
          <p:cNvPr id="50180" name="Line 4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1" name="Text Box 6"/>
          <p:cNvSpPr txBox="1">
            <a:spLocks noChangeArrowheads="1"/>
          </p:cNvSpPr>
          <p:nvPr/>
        </p:nvSpPr>
        <p:spPr bwMode="auto">
          <a:xfrm>
            <a:off x="2562225" y="5511800"/>
            <a:ext cx="616585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These scaled responses simply sum together</a:t>
            </a:r>
          </a:p>
          <a:p>
            <a:pPr algn="ctr"/>
            <a:r>
              <a:rPr lang="en-US" sz="1600" dirty="0"/>
              <a:t>(This is what it means when we say that the filter is “linear”)</a:t>
            </a:r>
          </a:p>
        </p:txBody>
      </p:sp>
      <p:sp>
        <p:nvSpPr>
          <p:cNvPr id="50182" name="Rectangle 7"/>
          <p:cNvSpPr>
            <a:spLocks noChangeArrowheads="1"/>
          </p:cNvSpPr>
          <p:nvPr/>
        </p:nvSpPr>
        <p:spPr bwMode="auto">
          <a:xfrm>
            <a:off x="2967038" y="3052763"/>
            <a:ext cx="76200" cy="784225"/>
          </a:xfrm>
          <a:prstGeom prst="rect">
            <a:avLst/>
          </a:prstGeom>
          <a:solidFill>
            <a:srgbClr val="00FF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3" name="Line 10"/>
          <p:cNvSpPr>
            <a:spLocks noChangeShapeType="1"/>
          </p:cNvSpPr>
          <p:nvPr/>
        </p:nvSpPr>
        <p:spPr bwMode="auto">
          <a:xfrm flipH="1" flipV="1">
            <a:off x="3552825" y="3524250"/>
            <a:ext cx="1835150" cy="2014538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5" name="Rectangle 15"/>
          <p:cNvSpPr>
            <a:spLocks noChangeArrowheads="1"/>
          </p:cNvSpPr>
          <p:nvPr/>
        </p:nvSpPr>
        <p:spPr bwMode="auto">
          <a:xfrm>
            <a:off x="3182938" y="3133725"/>
            <a:ext cx="76200" cy="703263"/>
          </a:xfrm>
          <a:prstGeom prst="rect">
            <a:avLst/>
          </a:prstGeom>
          <a:solidFill>
            <a:srgbClr val="8000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7" name="Rectangle 20"/>
          <p:cNvSpPr>
            <a:spLocks noChangeArrowheads="1"/>
          </p:cNvSpPr>
          <p:nvPr/>
        </p:nvSpPr>
        <p:spPr bwMode="auto">
          <a:xfrm>
            <a:off x="3394075" y="3459163"/>
            <a:ext cx="76200" cy="379412"/>
          </a:xfrm>
          <a:prstGeom prst="rect">
            <a:avLst/>
          </a:prstGeom>
          <a:solidFill>
            <a:srgbClr val="FF80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92429" y="6273224"/>
            <a:ext cx="61510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Each IRF is not actually as tall as the corresponding impulse</a:t>
            </a:r>
          </a:p>
          <a:p>
            <a:r>
              <a:rPr lang="en-US" sz="1600" i="1" dirty="0" smtClean="0"/>
              <a:t>(IRF area = impulse height)</a:t>
            </a:r>
            <a:endParaRPr lang="en-US" sz="1600" i="1" dirty="0"/>
          </a:p>
        </p:txBody>
      </p:sp>
      <p:sp>
        <p:nvSpPr>
          <p:cNvPr id="53" name="Freeform 52"/>
          <p:cNvSpPr/>
          <p:nvPr/>
        </p:nvSpPr>
        <p:spPr bwMode="auto">
          <a:xfrm>
            <a:off x="2597150" y="3625850"/>
            <a:ext cx="1041400" cy="209550"/>
          </a:xfrm>
          <a:custGeom>
            <a:avLst/>
            <a:gdLst>
              <a:gd name="connsiteX0" fmla="*/ 0 w 1041400"/>
              <a:gd name="connsiteY0" fmla="*/ 0 h 974725"/>
              <a:gd name="connsiteX1" fmla="*/ 206375 w 1041400"/>
              <a:gd name="connsiteY1" fmla="*/ 88900 h 974725"/>
              <a:gd name="connsiteX2" fmla="*/ 422275 w 1041400"/>
              <a:gd name="connsiteY2" fmla="*/ 342900 h 974725"/>
              <a:gd name="connsiteX3" fmla="*/ 644525 w 1041400"/>
              <a:gd name="connsiteY3" fmla="*/ 676275 h 974725"/>
              <a:gd name="connsiteX4" fmla="*/ 835025 w 1041400"/>
              <a:gd name="connsiteY4" fmla="*/ 876300 h 974725"/>
              <a:gd name="connsiteX5" fmla="*/ 1041400 w 1041400"/>
              <a:gd name="connsiteY5" fmla="*/ 974725 h 9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974725">
                <a:moveTo>
                  <a:pt x="0" y="0"/>
                </a:moveTo>
                <a:cubicBezTo>
                  <a:pt x="67998" y="15875"/>
                  <a:pt x="135996" y="31750"/>
                  <a:pt x="206375" y="88900"/>
                </a:cubicBezTo>
                <a:cubicBezTo>
                  <a:pt x="276754" y="146050"/>
                  <a:pt x="349250" y="245004"/>
                  <a:pt x="422275" y="342900"/>
                </a:cubicBezTo>
                <a:cubicBezTo>
                  <a:pt x="495300" y="440796"/>
                  <a:pt x="575733" y="587375"/>
                  <a:pt x="644525" y="676275"/>
                </a:cubicBezTo>
                <a:cubicBezTo>
                  <a:pt x="713317" y="765175"/>
                  <a:pt x="768879" y="826558"/>
                  <a:pt x="835025" y="876300"/>
                </a:cubicBezTo>
                <a:cubicBezTo>
                  <a:pt x="901171" y="926042"/>
                  <a:pt x="1041400" y="974725"/>
                  <a:pt x="1041400" y="974725"/>
                </a:cubicBezTo>
              </a:path>
            </a:pathLst>
          </a:custGeom>
          <a:noFill/>
          <a:ln w="28575" cap="sq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54" name="Freeform 53"/>
          <p:cNvSpPr/>
          <p:nvPr/>
        </p:nvSpPr>
        <p:spPr bwMode="auto">
          <a:xfrm>
            <a:off x="2387600" y="3808730"/>
            <a:ext cx="1041400" cy="27432"/>
          </a:xfrm>
          <a:custGeom>
            <a:avLst/>
            <a:gdLst>
              <a:gd name="connsiteX0" fmla="*/ 0 w 1041400"/>
              <a:gd name="connsiteY0" fmla="*/ 0 h 974725"/>
              <a:gd name="connsiteX1" fmla="*/ 206375 w 1041400"/>
              <a:gd name="connsiteY1" fmla="*/ 88900 h 974725"/>
              <a:gd name="connsiteX2" fmla="*/ 422275 w 1041400"/>
              <a:gd name="connsiteY2" fmla="*/ 342900 h 974725"/>
              <a:gd name="connsiteX3" fmla="*/ 644525 w 1041400"/>
              <a:gd name="connsiteY3" fmla="*/ 676275 h 974725"/>
              <a:gd name="connsiteX4" fmla="*/ 835025 w 1041400"/>
              <a:gd name="connsiteY4" fmla="*/ 876300 h 974725"/>
              <a:gd name="connsiteX5" fmla="*/ 1041400 w 1041400"/>
              <a:gd name="connsiteY5" fmla="*/ 974725 h 9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974725">
                <a:moveTo>
                  <a:pt x="0" y="0"/>
                </a:moveTo>
                <a:cubicBezTo>
                  <a:pt x="67998" y="15875"/>
                  <a:pt x="135996" y="31750"/>
                  <a:pt x="206375" y="88900"/>
                </a:cubicBezTo>
                <a:cubicBezTo>
                  <a:pt x="276754" y="146050"/>
                  <a:pt x="349250" y="245004"/>
                  <a:pt x="422275" y="342900"/>
                </a:cubicBezTo>
                <a:cubicBezTo>
                  <a:pt x="495300" y="440796"/>
                  <a:pt x="575733" y="587375"/>
                  <a:pt x="644525" y="676275"/>
                </a:cubicBezTo>
                <a:cubicBezTo>
                  <a:pt x="713317" y="765175"/>
                  <a:pt x="768879" y="826558"/>
                  <a:pt x="835025" y="876300"/>
                </a:cubicBezTo>
                <a:cubicBezTo>
                  <a:pt x="901171" y="926042"/>
                  <a:pt x="1041400" y="974725"/>
                  <a:pt x="1041400" y="974725"/>
                </a:cubicBezTo>
              </a:path>
            </a:pathLst>
          </a:custGeom>
          <a:noFill/>
          <a:ln w="28575" cap="sq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55" name="Freeform 54"/>
          <p:cNvSpPr/>
          <p:nvPr/>
        </p:nvSpPr>
        <p:spPr bwMode="auto">
          <a:xfrm>
            <a:off x="2806700" y="3292475"/>
            <a:ext cx="1041400" cy="542925"/>
          </a:xfrm>
          <a:custGeom>
            <a:avLst/>
            <a:gdLst>
              <a:gd name="connsiteX0" fmla="*/ 0 w 1041400"/>
              <a:gd name="connsiteY0" fmla="*/ 0 h 974725"/>
              <a:gd name="connsiteX1" fmla="*/ 206375 w 1041400"/>
              <a:gd name="connsiteY1" fmla="*/ 88900 h 974725"/>
              <a:gd name="connsiteX2" fmla="*/ 422275 w 1041400"/>
              <a:gd name="connsiteY2" fmla="*/ 342900 h 974725"/>
              <a:gd name="connsiteX3" fmla="*/ 644525 w 1041400"/>
              <a:gd name="connsiteY3" fmla="*/ 676275 h 974725"/>
              <a:gd name="connsiteX4" fmla="*/ 835025 w 1041400"/>
              <a:gd name="connsiteY4" fmla="*/ 876300 h 974725"/>
              <a:gd name="connsiteX5" fmla="*/ 1041400 w 1041400"/>
              <a:gd name="connsiteY5" fmla="*/ 974725 h 9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974725">
                <a:moveTo>
                  <a:pt x="0" y="0"/>
                </a:moveTo>
                <a:cubicBezTo>
                  <a:pt x="67998" y="15875"/>
                  <a:pt x="135996" y="31750"/>
                  <a:pt x="206375" y="88900"/>
                </a:cubicBezTo>
                <a:cubicBezTo>
                  <a:pt x="276754" y="146050"/>
                  <a:pt x="349250" y="245004"/>
                  <a:pt x="422275" y="342900"/>
                </a:cubicBezTo>
                <a:cubicBezTo>
                  <a:pt x="495300" y="440796"/>
                  <a:pt x="575733" y="587375"/>
                  <a:pt x="644525" y="676275"/>
                </a:cubicBezTo>
                <a:cubicBezTo>
                  <a:pt x="713317" y="765175"/>
                  <a:pt x="768879" y="826558"/>
                  <a:pt x="835025" y="876300"/>
                </a:cubicBezTo>
                <a:cubicBezTo>
                  <a:pt x="901171" y="926042"/>
                  <a:pt x="1041400" y="974725"/>
                  <a:pt x="1041400" y="974725"/>
                </a:cubicBezTo>
              </a:path>
            </a:pathLst>
          </a:custGeom>
          <a:noFill/>
          <a:ln w="28575" cap="sq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56" name="Freeform 55"/>
          <p:cNvSpPr/>
          <p:nvPr/>
        </p:nvSpPr>
        <p:spPr bwMode="auto">
          <a:xfrm>
            <a:off x="3006725" y="3051175"/>
            <a:ext cx="1041400" cy="784225"/>
          </a:xfrm>
          <a:custGeom>
            <a:avLst/>
            <a:gdLst>
              <a:gd name="connsiteX0" fmla="*/ 0 w 1041400"/>
              <a:gd name="connsiteY0" fmla="*/ 0 h 974725"/>
              <a:gd name="connsiteX1" fmla="*/ 206375 w 1041400"/>
              <a:gd name="connsiteY1" fmla="*/ 88900 h 974725"/>
              <a:gd name="connsiteX2" fmla="*/ 422275 w 1041400"/>
              <a:gd name="connsiteY2" fmla="*/ 342900 h 974725"/>
              <a:gd name="connsiteX3" fmla="*/ 644525 w 1041400"/>
              <a:gd name="connsiteY3" fmla="*/ 676275 h 974725"/>
              <a:gd name="connsiteX4" fmla="*/ 835025 w 1041400"/>
              <a:gd name="connsiteY4" fmla="*/ 876300 h 974725"/>
              <a:gd name="connsiteX5" fmla="*/ 1041400 w 1041400"/>
              <a:gd name="connsiteY5" fmla="*/ 974725 h 9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974725">
                <a:moveTo>
                  <a:pt x="0" y="0"/>
                </a:moveTo>
                <a:cubicBezTo>
                  <a:pt x="67998" y="15875"/>
                  <a:pt x="135996" y="31750"/>
                  <a:pt x="206375" y="88900"/>
                </a:cubicBezTo>
                <a:cubicBezTo>
                  <a:pt x="276754" y="146050"/>
                  <a:pt x="349250" y="245004"/>
                  <a:pt x="422275" y="342900"/>
                </a:cubicBezTo>
                <a:cubicBezTo>
                  <a:pt x="495300" y="440796"/>
                  <a:pt x="575733" y="587375"/>
                  <a:pt x="644525" y="676275"/>
                </a:cubicBezTo>
                <a:cubicBezTo>
                  <a:pt x="713317" y="765175"/>
                  <a:pt x="768879" y="826558"/>
                  <a:pt x="835025" y="876300"/>
                </a:cubicBezTo>
                <a:cubicBezTo>
                  <a:pt x="901171" y="926042"/>
                  <a:pt x="1041400" y="974725"/>
                  <a:pt x="1041400" y="974725"/>
                </a:cubicBezTo>
              </a:path>
            </a:pathLst>
          </a:custGeom>
          <a:noFill/>
          <a:ln w="28575" cap="sq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57" name="Freeform 56"/>
          <p:cNvSpPr/>
          <p:nvPr/>
        </p:nvSpPr>
        <p:spPr bwMode="auto">
          <a:xfrm>
            <a:off x="3222625" y="3127375"/>
            <a:ext cx="1041400" cy="708025"/>
          </a:xfrm>
          <a:custGeom>
            <a:avLst/>
            <a:gdLst>
              <a:gd name="connsiteX0" fmla="*/ 0 w 1041400"/>
              <a:gd name="connsiteY0" fmla="*/ 0 h 974725"/>
              <a:gd name="connsiteX1" fmla="*/ 206375 w 1041400"/>
              <a:gd name="connsiteY1" fmla="*/ 88900 h 974725"/>
              <a:gd name="connsiteX2" fmla="*/ 422275 w 1041400"/>
              <a:gd name="connsiteY2" fmla="*/ 342900 h 974725"/>
              <a:gd name="connsiteX3" fmla="*/ 644525 w 1041400"/>
              <a:gd name="connsiteY3" fmla="*/ 676275 h 974725"/>
              <a:gd name="connsiteX4" fmla="*/ 835025 w 1041400"/>
              <a:gd name="connsiteY4" fmla="*/ 876300 h 974725"/>
              <a:gd name="connsiteX5" fmla="*/ 1041400 w 1041400"/>
              <a:gd name="connsiteY5" fmla="*/ 974725 h 9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974725">
                <a:moveTo>
                  <a:pt x="0" y="0"/>
                </a:moveTo>
                <a:cubicBezTo>
                  <a:pt x="67998" y="15875"/>
                  <a:pt x="135996" y="31750"/>
                  <a:pt x="206375" y="88900"/>
                </a:cubicBezTo>
                <a:cubicBezTo>
                  <a:pt x="276754" y="146050"/>
                  <a:pt x="349250" y="245004"/>
                  <a:pt x="422275" y="342900"/>
                </a:cubicBezTo>
                <a:cubicBezTo>
                  <a:pt x="495300" y="440796"/>
                  <a:pt x="575733" y="587375"/>
                  <a:pt x="644525" y="676275"/>
                </a:cubicBezTo>
                <a:cubicBezTo>
                  <a:pt x="713317" y="765175"/>
                  <a:pt x="768879" y="826558"/>
                  <a:pt x="835025" y="876300"/>
                </a:cubicBezTo>
                <a:cubicBezTo>
                  <a:pt x="901171" y="926042"/>
                  <a:pt x="1041400" y="974725"/>
                  <a:pt x="1041400" y="974725"/>
                </a:cubicBezTo>
              </a:path>
            </a:pathLst>
          </a:custGeom>
          <a:noFill/>
          <a:ln w="28575" cap="sq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58" name="Freeform 57"/>
          <p:cNvSpPr/>
          <p:nvPr/>
        </p:nvSpPr>
        <p:spPr bwMode="auto">
          <a:xfrm>
            <a:off x="3435350" y="3457575"/>
            <a:ext cx="1041400" cy="377825"/>
          </a:xfrm>
          <a:custGeom>
            <a:avLst/>
            <a:gdLst>
              <a:gd name="connsiteX0" fmla="*/ 0 w 1041400"/>
              <a:gd name="connsiteY0" fmla="*/ 0 h 974725"/>
              <a:gd name="connsiteX1" fmla="*/ 206375 w 1041400"/>
              <a:gd name="connsiteY1" fmla="*/ 88900 h 974725"/>
              <a:gd name="connsiteX2" fmla="*/ 422275 w 1041400"/>
              <a:gd name="connsiteY2" fmla="*/ 342900 h 974725"/>
              <a:gd name="connsiteX3" fmla="*/ 644525 w 1041400"/>
              <a:gd name="connsiteY3" fmla="*/ 676275 h 974725"/>
              <a:gd name="connsiteX4" fmla="*/ 835025 w 1041400"/>
              <a:gd name="connsiteY4" fmla="*/ 876300 h 974725"/>
              <a:gd name="connsiteX5" fmla="*/ 1041400 w 1041400"/>
              <a:gd name="connsiteY5" fmla="*/ 974725 h 9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974725">
                <a:moveTo>
                  <a:pt x="0" y="0"/>
                </a:moveTo>
                <a:cubicBezTo>
                  <a:pt x="67998" y="15875"/>
                  <a:pt x="135996" y="31750"/>
                  <a:pt x="206375" y="88900"/>
                </a:cubicBezTo>
                <a:cubicBezTo>
                  <a:pt x="276754" y="146050"/>
                  <a:pt x="349250" y="245004"/>
                  <a:pt x="422275" y="342900"/>
                </a:cubicBezTo>
                <a:cubicBezTo>
                  <a:pt x="495300" y="440796"/>
                  <a:pt x="575733" y="587375"/>
                  <a:pt x="644525" y="676275"/>
                </a:cubicBezTo>
                <a:cubicBezTo>
                  <a:pt x="713317" y="765175"/>
                  <a:pt x="768879" y="826558"/>
                  <a:pt x="835025" y="876300"/>
                </a:cubicBezTo>
                <a:cubicBezTo>
                  <a:pt x="901171" y="926042"/>
                  <a:pt x="1041400" y="974725"/>
                  <a:pt x="1041400" y="974725"/>
                </a:cubicBezTo>
              </a:path>
            </a:pathLst>
          </a:custGeom>
          <a:noFill/>
          <a:ln w="28575" cap="sq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59" name="Freeform 58"/>
          <p:cNvSpPr/>
          <p:nvPr/>
        </p:nvSpPr>
        <p:spPr bwMode="auto">
          <a:xfrm flipV="1">
            <a:off x="3638550" y="3835400"/>
            <a:ext cx="1041400" cy="82550"/>
          </a:xfrm>
          <a:custGeom>
            <a:avLst/>
            <a:gdLst>
              <a:gd name="connsiteX0" fmla="*/ 0 w 1041400"/>
              <a:gd name="connsiteY0" fmla="*/ 0 h 974725"/>
              <a:gd name="connsiteX1" fmla="*/ 206375 w 1041400"/>
              <a:gd name="connsiteY1" fmla="*/ 88900 h 974725"/>
              <a:gd name="connsiteX2" fmla="*/ 422275 w 1041400"/>
              <a:gd name="connsiteY2" fmla="*/ 342900 h 974725"/>
              <a:gd name="connsiteX3" fmla="*/ 644525 w 1041400"/>
              <a:gd name="connsiteY3" fmla="*/ 676275 h 974725"/>
              <a:gd name="connsiteX4" fmla="*/ 835025 w 1041400"/>
              <a:gd name="connsiteY4" fmla="*/ 876300 h 974725"/>
              <a:gd name="connsiteX5" fmla="*/ 1041400 w 1041400"/>
              <a:gd name="connsiteY5" fmla="*/ 974725 h 9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974725">
                <a:moveTo>
                  <a:pt x="0" y="0"/>
                </a:moveTo>
                <a:cubicBezTo>
                  <a:pt x="67998" y="15875"/>
                  <a:pt x="135996" y="31750"/>
                  <a:pt x="206375" y="88900"/>
                </a:cubicBezTo>
                <a:cubicBezTo>
                  <a:pt x="276754" y="146050"/>
                  <a:pt x="349250" y="245004"/>
                  <a:pt x="422275" y="342900"/>
                </a:cubicBezTo>
                <a:cubicBezTo>
                  <a:pt x="495300" y="440796"/>
                  <a:pt x="575733" y="587375"/>
                  <a:pt x="644525" y="676275"/>
                </a:cubicBezTo>
                <a:cubicBezTo>
                  <a:pt x="713317" y="765175"/>
                  <a:pt x="768879" y="826558"/>
                  <a:pt x="835025" y="876300"/>
                </a:cubicBezTo>
                <a:cubicBezTo>
                  <a:pt x="901171" y="926042"/>
                  <a:pt x="1041400" y="974725"/>
                  <a:pt x="1041400" y="974725"/>
                </a:cubicBezTo>
              </a:path>
            </a:pathLst>
          </a:custGeom>
          <a:noFill/>
          <a:ln w="28575" cap="sq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60" name="Freeform 59"/>
          <p:cNvSpPr/>
          <p:nvPr/>
        </p:nvSpPr>
        <p:spPr bwMode="auto">
          <a:xfrm flipV="1">
            <a:off x="3848100" y="3835400"/>
            <a:ext cx="1041400" cy="501650"/>
          </a:xfrm>
          <a:custGeom>
            <a:avLst/>
            <a:gdLst>
              <a:gd name="connsiteX0" fmla="*/ 0 w 1041400"/>
              <a:gd name="connsiteY0" fmla="*/ 0 h 974725"/>
              <a:gd name="connsiteX1" fmla="*/ 206375 w 1041400"/>
              <a:gd name="connsiteY1" fmla="*/ 88900 h 974725"/>
              <a:gd name="connsiteX2" fmla="*/ 422275 w 1041400"/>
              <a:gd name="connsiteY2" fmla="*/ 342900 h 974725"/>
              <a:gd name="connsiteX3" fmla="*/ 644525 w 1041400"/>
              <a:gd name="connsiteY3" fmla="*/ 676275 h 974725"/>
              <a:gd name="connsiteX4" fmla="*/ 835025 w 1041400"/>
              <a:gd name="connsiteY4" fmla="*/ 876300 h 974725"/>
              <a:gd name="connsiteX5" fmla="*/ 1041400 w 1041400"/>
              <a:gd name="connsiteY5" fmla="*/ 974725 h 9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974725">
                <a:moveTo>
                  <a:pt x="0" y="0"/>
                </a:moveTo>
                <a:cubicBezTo>
                  <a:pt x="67998" y="15875"/>
                  <a:pt x="135996" y="31750"/>
                  <a:pt x="206375" y="88900"/>
                </a:cubicBezTo>
                <a:cubicBezTo>
                  <a:pt x="276754" y="146050"/>
                  <a:pt x="349250" y="245004"/>
                  <a:pt x="422275" y="342900"/>
                </a:cubicBezTo>
                <a:cubicBezTo>
                  <a:pt x="495300" y="440796"/>
                  <a:pt x="575733" y="587375"/>
                  <a:pt x="644525" y="676275"/>
                </a:cubicBezTo>
                <a:cubicBezTo>
                  <a:pt x="713317" y="765175"/>
                  <a:pt x="768879" y="826558"/>
                  <a:pt x="835025" y="876300"/>
                </a:cubicBezTo>
                <a:cubicBezTo>
                  <a:pt x="901171" y="926042"/>
                  <a:pt x="1041400" y="974725"/>
                  <a:pt x="1041400" y="974725"/>
                </a:cubicBezTo>
              </a:path>
            </a:pathLst>
          </a:custGeom>
          <a:noFill/>
          <a:ln w="28575" cap="sq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61" name="Freeform 60"/>
          <p:cNvSpPr/>
          <p:nvPr/>
        </p:nvSpPr>
        <p:spPr bwMode="auto">
          <a:xfrm flipV="1">
            <a:off x="4057650" y="3835399"/>
            <a:ext cx="1041400" cy="752475"/>
          </a:xfrm>
          <a:custGeom>
            <a:avLst/>
            <a:gdLst>
              <a:gd name="connsiteX0" fmla="*/ 0 w 1041400"/>
              <a:gd name="connsiteY0" fmla="*/ 0 h 974725"/>
              <a:gd name="connsiteX1" fmla="*/ 206375 w 1041400"/>
              <a:gd name="connsiteY1" fmla="*/ 88900 h 974725"/>
              <a:gd name="connsiteX2" fmla="*/ 422275 w 1041400"/>
              <a:gd name="connsiteY2" fmla="*/ 342900 h 974725"/>
              <a:gd name="connsiteX3" fmla="*/ 644525 w 1041400"/>
              <a:gd name="connsiteY3" fmla="*/ 676275 h 974725"/>
              <a:gd name="connsiteX4" fmla="*/ 835025 w 1041400"/>
              <a:gd name="connsiteY4" fmla="*/ 876300 h 974725"/>
              <a:gd name="connsiteX5" fmla="*/ 1041400 w 1041400"/>
              <a:gd name="connsiteY5" fmla="*/ 974725 h 9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974725">
                <a:moveTo>
                  <a:pt x="0" y="0"/>
                </a:moveTo>
                <a:cubicBezTo>
                  <a:pt x="67998" y="15875"/>
                  <a:pt x="135996" y="31750"/>
                  <a:pt x="206375" y="88900"/>
                </a:cubicBezTo>
                <a:cubicBezTo>
                  <a:pt x="276754" y="146050"/>
                  <a:pt x="349250" y="245004"/>
                  <a:pt x="422275" y="342900"/>
                </a:cubicBezTo>
                <a:cubicBezTo>
                  <a:pt x="495300" y="440796"/>
                  <a:pt x="575733" y="587375"/>
                  <a:pt x="644525" y="676275"/>
                </a:cubicBezTo>
                <a:cubicBezTo>
                  <a:pt x="713317" y="765175"/>
                  <a:pt x="768879" y="826558"/>
                  <a:pt x="835025" y="876300"/>
                </a:cubicBezTo>
                <a:cubicBezTo>
                  <a:pt x="901171" y="926042"/>
                  <a:pt x="1041400" y="974725"/>
                  <a:pt x="1041400" y="974725"/>
                </a:cubicBezTo>
              </a:path>
            </a:pathLst>
          </a:custGeom>
          <a:noFill/>
          <a:ln w="28575" cap="sq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62" name="Freeform 61"/>
          <p:cNvSpPr/>
          <p:nvPr/>
        </p:nvSpPr>
        <p:spPr bwMode="auto">
          <a:xfrm flipV="1">
            <a:off x="4260850" y="3835399"/>
            <a:ext cx="1041400" cy="708026"/>
          </a:xfrm>
          <a:custGeom>
            <a:avLst/>
            <a:gdLst>
              <a:gd name="connsiteX0" fmla="*/ 0 w 1041400"/>
              <a:gd name="connsiteY0" fmla="*/ 0 h 974725"/>
              <a:gd name="connsiteX1" fmla="*/ 206375 w 1041400"/>
              <a:gd name="connsiteY1" fmla="*/ 88900 h 974725"/>
              <a:gd name="connsiteX2" fmla="*/ 422275 w 1041400"/>
              <a:gd name="connsiteY2" fmla="*/ 342900 h 974725"/>
              <a:gd name="connsiteX3" fmla="*/ 644525 w 1041400"/>
              <a:gd name="connsiteY3" fmla="*/ 676275 h 974725"/>
              <a:gd name="connsiteX4" fmla="*/ 835025 w 1041400"/>
              <a:gd name="connsiteY4" fmla="*/ 876300 h 974725"/>
              <a:gd name="connsiteX5" fmla="*/ 1041400 w 1041400"/>
              <a:gd name="connsiteY5" fmla="*/ 974725 h 9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974725">
                <a:moveTo>
                  <a:pt x="0" y="0"/>
                </a:moveTo>
                <a:cubicBezTo>
                  <a:pt x="67998" y="15875"/>
                  <a:pt x="135996" y="31750"/>
                  <a:pt x="206375" y="88900"/>
                </a:cubicBezTo>
                <a:cubicBezTo>
                  <a:pt x="276754" y="146050"/>
                  <a:pt x="349250" y="245004"/>
                  <a:pt x="422275" y="342900"/>
                </a:cubicBezTo>
                <a:cubicBezTo>
                  <a:pt x="495300" y="440796"/>
                  <a:pt x="575733" y="587375"/>
                  <a:pt x="644525" y="676275"/>
                </a:cubicBezTo>
                <a:cubicBezTo>
                  <a:pt x="713317" y="765175"/>
                  <a:pt x="768879" y="826558"/>
                  <a:pt x="835025" y="876300"/>
                </a:cubicBezTo>
                <a:cubicBezTo>
                  <a:pt x="901171" y="926042"/>
                  <a:pt x="1041400" y="974725"/>
                  <a:pt x="1041400" y="974725"/>
                </a:cubicBezTo>
              </a:path>
            </a:pathLst>
          </a:custGeom>
          <a:noFill/>
          <a:ln w="28575" cap="sq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63" name="Freeform 62"/>
          <p:cNvSpPr/>
          <p:nvPr/>
        </p:nvSpPr>
        <p:spPr bwMode="auto">
          <a:xfrm flipV="1">
            <a:off x="4473575" y="3835399"/>
            <a:ext cx="1041400" cy="355601"/>
          </a:xfrm>
          <a:custGeom>
            <a:avLst/>
            <a:gdLst>
              <a:gd name="connsiteX0" fmla="*/ 0 w 1041400"/>
              <a:gd name="connsiteY0" fmla="*/ 0 h 974725"/>
              <a:gd name="connsiteX1" fmla="*/ 206375 w 1041400"/>
              <a:gd name="connsiteY1" fmla="*/ 88900 h 974725"/>
              <a:gd name="connsiteX2" fmla="*/ 422275 w 1041400"/>
              <a:gd name="connsiteY2" fmla="*/ 342900 h 974725"/>
              <a:gd name="connsiteX3" fmla="*/ 644525 w 1041400"/>
              <a:gd name="connsiteY3" fmla="*/ 676275 h 974725"/>
              <a:gd name="connsiteX4" fmla="*/ 835025 w 1041400"/>
              <a:gd name="connsiteY4" fmla="*/ 876300 h 974725"/>
              <a:gd name="connsiteX5" fmla="*/ 1041400 w 1041400"/>
              <a:gd name="connsiteY5" fmla="*/ 974725 h 9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974725">
                <a:moveTo>
                  <a:pt x="0" y="0"/>
                </a:moveTo>
                <a:cubicBezTo>
                  <a:pt x="67998" y="15875"/>
                  <a:pt x="135996" y="31750"/>
                  <a:pt x="206375" y="88900"/>
                </a:cubicBezTo>
                <a:cubicBezTo>
                  <a:pt x="276754" y="146050"/>
                  <a:pt x="349250" y="245004"/>
                  <a:pt x="422275" y="342900"/>
                </a:cubicBezTo>
                <a:cubicBezTo>
                  <a:pt x="495300" y="440796"/>
                  <a:pt x="575733" y="587375"/>
                  <a:pt x="644525" y="676275"/>
                </a:cubicBezTo>
                <a:cubicBezTo>
                  <a:pt x="713317" y="765175"/>
                  <a:pt x="768879" y="826558"/>
                  <a:pt x="835025" y="876300"/>
                </a:cubicBezTo>
                <a:cubicBezTo>
                  <a:pt x="901171" y="926042"/>
                  <a:pt x="1041400" y="974725"/>
                  <a:pt x="1041400" y="974725"/>
                </a:cubicBezTo>
              </a:path>
            </a:pathLst>
          </a:custGeom>
          <a:noFill/>
          <a:ln w="28575" cap="sq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64" name="Freeform 63"/>
          <p:cNvSpPr/>
          <p:nvPr/>
        </p:nvSpPr>
        <p:spPr bwMode="auto">
          <a:xfrm>
            <a:off x="4683125" y="3584575"/>
            <a:ext cx="1041400" cy="250825"/>
          </a:xfrm>
          <a:custGeom>
            <a:avLst/>
            <a:gdLst>
              <a:gd name="connsiteX0" fmla="*/ 0 w 1041400"/>
              <a:gd name="connsiteY0" fmla="*/ 0 h 974725"/>
              <a:gd name="connsiteX1" fmla="*/ 206375 w 1041400"/>
              <a:gd name="connsiteY1" fmla="*/ 88900 h 974725"/>
              <a:gd name="connsiteX2" fmla="*/ 422275 w 1041400"/>
              <a:gd name="connsiteY2" fmla="*/ 342900 h 974725"/>
              <a:gd name="connsiteX3" fmla="*/ 644525 w 1041400"/>
              <a:gd name="connsiteY3" fmla="*/ 676275 h 974725"/>
              <a:gd name="connsiteX4" fmla="*/ 835025 w 1041400"/>
              <a:gd name="connsiteY4" fmla="*/ 876300 h 974725"/>
              <a:gd name="connsiteX5" fmla="*/ 1041400 w 1041400"/>
              <a:gd name="connsiteY5" fmla="*/ 974725 h 9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974725">
                <a:moveTo>
                  <a:pt x="0" y="0"/>
                </a:moveTo>
                <a:cubicBezTo>
                  <a:pt x="67998" y="15875"/>
                  <a:pt x="135996" y="31750"/>
                  <a:pt x="206375" y="88900"/>
                </a:cubicBezTo>
                <a:cubicBezTo>
                  <a:pt x="276754" y="146050"/>
                  <a:pt x="349250" y="245004"/>
                  <a:pt x="422275" y="342900"/>
                </a:cubicBezTo>
                <a:cubicBezTo>
                  <a:pt x="495300" y="440796"/>
                  <a:pt x="575733" y="587375"/>
                  <a:pt x="644525" y="676275"/>
                </a:cubicBezTo>
                <a:cubicBezTo>
                  <a:pt x="713317" y="765175"/>
                  <a:pt x="768879" y="826558"/>
                  <a:pt x="835025" y="876300"/>
                </a:cubicBezTo>
                <a:cubicBezTo>
                  <a:pt x="901171" y="926042"/>
                  <a:pt x="1041400" y="974725"/>
                  <a:pt x="1041400" y="974725"/>
                </a:cubicBezTo>
              </a:path>
            </a:pathLst>
          </a:custGeom>
          <a:noFill/>
          <a:ln w="28575" cap="sq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65" name="Freeform 64"/>
          <p:cNvSpPr/>
          <p:nvPr/>
        </p:nvSpPr>
        <p:spPr bwMode="auto">
          <a:xfrm>
            <a:off x="4892675" y="2857501"/>
            <a:ext cx="1041400" cy="977900"/>
          </a:xfrm>
          <a:custGeom>
            <a:avLst/>
            <a:gdLst>
              <a:gd name="connsiteX0" fmla="*/ 0 w 1041400"/>
              <a:gd name="connsiteY0" fmla="*/ 0 h 974725"/>
              <a:gd name="connsiteX1" fmla="*/ 206375 w 1041400"/>
              <a:gd name="connsiteY1" fmla="*/ 88900 h 974725"/>
              <a:gd name="connsiteX2" fmla="*/ 422275 w 1041400"/>
              <a:gd name="connsiteY2" fmla="*/ 342900 h 974725"/>
              <a:gd name="connsiteX3" fmla="*/ 644525 w 1041400"/>
              <a:gd name="connsiteY3" fmla="*/ 676275 h 974725"/>
              <a:gd name="connsiteX4" fmla="*/ 835025 w 1041400"/>
              <a:gd name="connsiteY4" fmla="*/ 876300 h 974725"/>
              <a:gd name="connsiteX5" fmla="*/ 1041400 w 1041400"/>
              <a:gd name="connsiteY5" fmla="*/ 974725 h 9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974725">
                <a:moveTo>
                  <a:pt x="0" y="0"/>
                </a:moveTo>
                <a:cubicBezTo>
                  <a:pt x="67998" y="15875"/>
                  <a:pt x="135996" y="31750"/>
                  <a:pt x="206375" y="88900"/>
                </a:cubicBezTo>
                <a:cubicBezTo>
                  <a:pt x="276754" y="146050"/>
                  <a:pt x="349250" y="245004"/>
                  <a:pt x="422275" y="342900"/>
                </a:cubicBezTo>
                <a:cubicBezTo>
                  <a:pt x="495300" y="440796"/>
                  <a:pt x="575733" y="587375"/>
                  <a:pt x="644525" y="676275"/>
                </a:cubicBezTo>
                <a:cubicBezTo>
                  <a:pt x="713317" y="765175"/>
                  <a:pt x="768879" y="826558"/>
                  <a:pt x="835025" y="876300"/>
                </a:cubicBezTo>
                <a:cubicBezTo>
                  <a:pt x="901171" y="926042"/>
                  <a:pt x="1041400" y="974725"/>
                  <a:pt x="1041400" y="974725"/>
                </a:cubicBezTo>
              </a:path>
            </a:pathLst>
          </a:custGeom>
          <a:noFill/>
          <a:ln w="28575" cap="sq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66" name="Freeform 65"/>
          <p:cNvSpPr/>
          <p:nvPr/>
        </p:nvSpPr>
        <p:spPr bwMode="auto">
          <a:xfrm>
            <a:off x="5095875" y="2244725"/>
            <a:ext cx="1041400" cy="1590676"/>
          </a:xfrm>
          <a:custGeom>
            <a:avLst/>
            <a:gdLst>
              <a:gd name="connsiteX0" fmla="*/ 0 w 1041400"/>
              <a:gd name="connsiteY0" fmla="*/ 0 h 974725"/>
              <a:gd name="connsiteX1" fmla="*/ 206375 w 1041400"/>
              <a:gd name="connsiteY1" fmla="*/ 88900 h 974725"/>
              <a:gd name="connsiteX2" fmla="*/ 422275 w 1041400"/>
              <a:gd name="connsiteY2" fmla="*/ 342900 h 974725"/>
              <a:gd name="connsiteX3" fmla="*/ 644525 w 1041400"/>
              <a:gd name="connsiteY3" fmla="*/ 676275 h 974725"/>
              <a:gd name="connsiteX4" fmla="*/ 835025 w 1041400"/>
              <a:gd name="connsiteY4" fmla="*/ 876300 h 974725"/>
              <a:gd name="connsiteX5" fmla="*/ 1041400 w 1041400"/>
              <a:gd name="connsiteY5" fmla="*/ 974725 h 9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974725">
                <a:moveTo>
                  <a:pt x="0" y="0"/>
                </a:moveTo>
                <a:cubicBezTo>
                  <a:pt x="67998" y="15875"/>
                  <a:pt x="135996" y="31750"/>
                  <a:pt x="206375" y="88900"/>
                </a:cubicBezTo>
                <a:cubicBezTo>
                  <a:pt x="276754" y="146050"/>
                  <a:pt x="349250" y="245004"/>
                  <a:pt x="422275" y="342900"/>
                </a:cubicBezTo>
                <a:cubicBezTo>
                  <a:pt x="495300" y="440796"/>
                  <a:pt x="575733" y="587375"/>
                  <a:pt x="644525" y="676275"/>
                </a:cubicBezTo>
                <a:cubicBezTo>
                  <a:pt x="713317" y="765175"/>
                  <a:pt x="768879" y="826558"/>
                  <a:pt x="835025" y="876300"/>
                </a:cubicBezTo>
                <a:cubicBezTo>
                  <a:pt x="901171" y="926042"/>
                  <a:pt x="1041400" y="974725"/>
                  <a:pt x="1041400" y="974725"/>
                </a:cubicBezTo>
              </a:path>
            </a:pathLst>
          </a:custGeom>
          <a:noFill/>
          <a:ln w="28575" cap="sq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68" name="Freeform 67"/>
          <p:cNvSpPr/>
          <p:nvPr/>
        </p:nvSpPr>
        <p:spPr bwMode="auto">
          <a:xfrm>
            <a:off x="5303308" y="1976967"/>
            <a:ext cx="1041400" cy="1858434"/>
          </a:xfrm>
          <a:custGeom>
            <a:avLst/>
            <a:gdLst>
              <a:gd name="connsiteX0" fmla="*/ 0 w 1041400"/>
              <a:gd name="connsiteY0" fmla="*/ 0 h 974725"/>
              <a:gd name="connsiteX1" fmla="*/ 206375 w 1041400"/>
              <a:gd name="connsiteY1" fmla="*/ 88900 h 974725"/>
              <a:gd name="connsiteX2" fmla="*/ 422275 w 1041400"/>
              <a:gd name="connsiteY2" fmla="*/ 342900 h 974725"/>
              <a:gd name="connsiteX3" fmla="*/ 644525 w 1041400"/>
              <a:gd name="connsiteY3" fmla="*/ 676275 h 974725"/>
              <a:gd name="connsiteX4" fmla="*/ 835025 w 1041400"/>
              <a:gd name="connsiteY4" fmla="*/ 876300 h 974725"/>
              <a:gd name="connsiteX5" fmla="*/ 1041400 w 1041400"/>
              <a:gd name="connsiteY5" fmla="*/ 974725 h 9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974725">
                <a:moveTo>
                  <a:pt x="0" y="0"/>
                </a:moveTo>
                <a:cubicBezTo>
                  <a:pt x="67998" y="15875"/>
                  <a:pt x="135996" y="31750"/>
                  <a:pt x="206375" y="88900"/>
                </a:cubicBezTo>
                <a:cubicBezTo>
                  <a:pt x="276754" y="146050"/>
                  <a:pt x="349250" y="245004"/>
                  <a:pt x="422275" y="342900"/>
                </a:cubicBezTo>
                <a:cubicBezTo>
                  <a:pt x="495300" y="440796"/>
                  <a:pt x="575733" y="587375"/>
                  <a:pt x="644525" y="676275"/>
                </a:cubicBezTo>
                <a:cubicBezTo>
                  <a:pt x="713317" y="765175"/>
                  <a:pt x="768879" y="826558"/>
                  <a:pt x="835025" y="876300"/>
                </a:cubicBezTo>
                <a:cubicBezTo>
                  <a:pt x="901171" y="926042"/>
                  <a:pt x="1041400" y="974725"/>
                  <a:pt x="1041400" y="974725"/>
                </a:cubicBezTo>
              </a:path>
            </a:pathLst>
          </a:custGeom>
          <a:noFill/>
          <a:ln w="28575" cap="sq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69" name="Freeform 68"/>
          <p:cNvSpPr/>
          <p:nvPr/>
        </p:nvSpPr>
        <p:spPr bwMode="auto">
          <a:xfrm>
            <a:off x="5510740" y="2074333"/>
            <a:ext cx="1041400" cy="1761068"/>
          </a:xfrm>
          <a:custGeom>
            <a:avLst/>
            <a:gdLst>
              <a:gd name="connsiteX0" fmla="*/ 0 w 1041400"/>
              <a:gd name="connsiteY0" fmla="*/ 0 h 974725"/>
              <a:gd name="connsiteX1" fmla="*/ 206375 w 1041400"/>
              <a:gd name="connsiteY1" fmla="*/ 88900 h 974725"/>
              <a:gd name="connsiteX2" fmla="*/ 422275 w 1041400"/>
              <a:gd name="connsiteY2" fmla="*/ 342900 h 974725"/>
              <a:gd name="connsiteX3" fmla="*/ 644525 w 1041400"/>
              <a:gd name="connsiteY3" fmla="*/ 676275 h 974725"/>
              <a:gd name="connsiteX4" fmla="*/ 835025 w 1041400"/>
              <a:gd name="connsiteY4" fmla="*/ 876300 h 974725"/>
              <a:gd name="connsiteX5" fmla="*/ 1041400 w 1041400"/>
              <a:gd name="connsiteY5" fmla="*/ 974725 h 9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974725">
                <a:moveTo>
                  <a:pt x="0" y="0"/>
                </a:moveTo>
                <a:cubicBezTo>
                  <a:pt x="67998" y="15875"/>
                  <a:pt x="135996" y="31750"/>
                  <a:pt x="206375" y="88900"/>
                </a:cubicBezTo>
                <a:cubicBezTo>
                  <a:pt x="276754" y="146050"/>
                  <a:pt x="349250" y="245004"/>
                  <a:pt x="422275" y="342900"/>
                </a:cubicBezTo>
                <a:cubicBezTo>
                  <a:pt x="495300" y="440796"/>
                  <a:pt x="575733" y="587375"/>
                  <a:pt x="644525" y="676275"/>
                </a:cubicBezTo>
                <a:cubicBezTo>
                  <a:pt x="713317" y="765175"/>
                  <a:pt x="768879" y="826558"/>
                  <a:pt x="835025" y="876300"/>
                </a:cubicBezTo>
                <a:cubicBezTo>
                  <a:pt x="901171" y="926042"/>
                  <a:pt x="1041400" y="974725"/>
                  <a:pt x="1041400" y="974725"/>
                </a:cubicBezTo>
              </a:path>
            </a:pathLst>
          </a:custGeom>
          <a:noFill/>
          <a:ln w="28575" cap="sq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70" name="Freeform 69"/>
          <p:cNvSpPr/>
          <p:nvPr/>
        </p:nvSpPr>
        <p:spPr bwMode="auto">
          <a:xfrm>
            <a:off x="5722407" y="2273299"/>
            <a:ext cx="1041400" cy="1562101"/>
          </a:xfrm>
          <a:custGeom>
            <a:avLst/>
            <a:gdLst>
              <a:gd name="connsiteX0" fmla="*/ 0 w 1041400"/>
              <a:gd name="connsiteY0" fmla="*/ 0 h 974725"/>
              <a:gd name="connsiteX1" fmla="*/ 206375 w 1041400"/>
              <a:gd name="connsiteY1" fmla="*/ 88900 h 974725"/>
              <a:gd name="connsiteX2" fmla="*/ 422275 w 1041400"/>
              <a:gd name="connsiteY2" fmla="*/ 342900 h 974725"/>
              <a:gd name="connsiteX3" fmla="*/ 644525 w 1041400"/>
              <a:gd name="connsiteY3" fmla="*/ 676275 h 974725"/>
              <a:gd name="connsiteX4" fmla="*/ 835025 w 1041400"/>
              <a:gd name="connsiteY4" fmla="*/ 876300 h 974725"/>
              <a:gd name="connsiteX5" fmla="*/ 1041400 w 1041400"/>
              <a:gd name="connsiteY5" fmla="*/ 974725 h 9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974725">
                <a:moveTo>
                  <a:pt x="0" y="0"/>
                </a:moveTo>
                <a:cubicBezTo>
                  <a:pt x="67998" y="15875"/>
                  <a:pt x="135996" y="31750"/>
                  <a:pt x="206375" y="88900"/>
                </a:cubicBezTo>
                <a:cubicBezTo>
                  <a:pt x="276754" y="146050"/>
                  <a:pt x="349250" y="245004"/>
                  <a:pt x="422275" y="342900"/>
                </a:cubicBezTo>
                <a:cubicBezTo>
                  <a:pt x="495300" y="440796"/>
                  <a:pt x="575733" y="587375"/>
                  <a:pt x="644525" y="676275"/>
                </a:cubicBezTo>
                <a:cubicBezTo>
                  <a:pt x="713317" y="765175"/>
                  <a:pt x="768879" y="826558"/>
                  <a:pt x="835025" y="876300"/>
                </a:cubicBezTo>
                <a:cubicBezTo>
                  <a:pt x="901171" y="926042"/>
                  <a:pt x="1041400" y="974725"/>
                  <a:pt x="1041400" y="974725"/>
                </a:cubicBezTo>
              </a:path>
            </a:pathLst>
          </a:custGeom>
          <a:noFill/>
          <a:ln w="28575" cap="sq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71" name="Freeform 70"/>
          <p:cNvSpPr/>
          <p:nvPr/>
        </p:nvSpPr>
        <p:spPr bwMode="auto">
          <a:xfrm>
            <a:off x="5925607" y="2501900"/>
            <a:ext cx="1041400" cy="1333500"/>
          </a:xfrm>
          <a:custGeom>
            <a:avLst/>
            <a:gdLst>
              <a:gd name="connsiteX0" fmla="*/ 0 w 1041400"/>
              <a:gd name="connsiteY0" fmla="*/ 0 h 974725"/>
              <a:gd name="connsiteX1" fmla="*/ 206375 w 1041400"/>
              <a:gd name="connsiteY1" fmla="*/ 88900 h 974725"/>
              <a:gd name="connsiteX2" fmla="*/ 422275 w 1041400"/>
              <a:gd name="connsiteY2" fmla="*/ 342900 h 974725"/>
              <a:gd name="connsiteX3" fmla="*/ 644525 w 1041400"/>
              <a:gd name="connsiteY3" fmla="*/ 676275 h 974725"/>
              <a:gd name="connsiteX4" fmla="*/ 835025 w 1041400"/>
              <a:gd name="connsiteY4" fmla="*/ 876300 h 974725"/>
              <a:gd name="connsiteX5" fmla="*/ 1041400 w 1041400"/>
              <a:gd name="connsiteY5" fmla="*/ 974725 h 9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974725">
                <a:moveTo>
                  <a:pt x="0" y="0"/>
                </a:moveTo>
                <a:cubicBezTo>
                  <a:pt x="67998" y="15875"/>
                  <a:pt x="135996" y="31750"/>
                  <a:pt x="206375" y="88900"/>
                </a:cubicBezTo>
                <a:cubicBezTo>
                  <a:pt x="276754" y="146050"/>
                  <a:pt x="349250" y="245004"/>
                  <a:pt x="422275" y="342900"/>
                </a:cubicBezTo>
                <a:cubicBezTo>
                  <a:pt x="495300" y="440796"/>
                  <a:pt x="575733" y="587375"/>
                  <a:pt x="644525" y="676275"/>
                </a:cubicBezTo>
                <a:cubicBezTo>
                  <a:pt x="713317" y="765175"/>
                  <a:pt x="768879" y="826558"/>
                  <a:pt x="835025" y="876300"/>
                </a:cubicBezTo>
                <a:cubicBezTo>
                  <a:pt x="901171" y="926042"/>
                  <a:pt x="1041400" y="974725"/>
                  <a:pt x="1041400" y="974725"/>
                </a:cubicBezTo>
              </a:path>
            </a:pathLst>
          </a:custGeom>
          <a:noFill/>
          <a:ln w="28575" cap="sq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72" name="Freeform 71"/>
          <p:cNvSpPr/>
          <p:nvPr/>
        </p:nvSpPr>
        <p:spPr bwMode="auto">
          <a:xfrm>
            <a:off x="6137274" y="2751666"/>
            <a:ext cx="1041400" cy="1083733"/>
          </a:xfrm>
          <a:custGeom>
            <a:avLst/>
            <a:gdLst>
              <a:gd name="connsiteX0" fmla="*/ 0 w 1041400"/>
              <a:gd name="connsiteY0" fmla="*/ 0 h 974725"/>
              <a:gd name="connsiteX1" fmla="*/ 206375 w 1041400"/>
              <a:gd name="connsiteY1" fmla="*/ 88900 h 974725"/>
              <a:gd name="connsiteX2" fmla="*/ 422275 w 1041400"/>
              <a:gd name="connsiteY2" fmla="*/ 342900 h 974725"/>
              <a:gd name="connsiteX3" fmla="*/ 644525 w 1041400"/>
              <a:gd name="connsiteY3" fmla="*/ 676275 h 974725"/>
              <a:gd name="connsiteX4" fmla="*/ 835025 w 1041400"/>
              <a:gd name="connsiteY4" fmla="*/ 876300 h 974725"/>
              <a:gd name="connsiteX5" fmla="*/ 1041400 w 1041400"/>
              <a:gd name="connsiteY5" fmla="*/ 974725 h 9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974725">
                <a:moveTo>
                  <a:pt x="0" y="0"/>
                </a:moveTo>
                <a:cubicBezTo>
                  <a:pt x="67998" y="15875"/>
                  <a:pt x="135996" y="31750"/>
                  <a:pt x="206375" y="88900"/>
                </a:cubicBezTo>
                <a:cubicBezTo>
                  <a:pt x="276754" y="146050"/>
                  <a:pt x="349250" y="245004"/>
                  <a:pt x="422275" y="342900"/>
                </a:cubicBezTo>
                <a:cubicBezTo>
                  <a:pt x="495300" y="440796"/>
                  <a:pt x="575733" y="587375"/>
                  <a:pt x="644525" y="676275"/>
                </a:cubicBezTo>
                <a:cubicBezTo>
                  <a:pt x="713317" y="765175"/>
                  <a:pt x="768879" y="826558"/>
                  <a:pt x="835025" y="876300"/>
                </a:cubicBezTo>
                <a:cubicBezTo>
                  <a:pt x="901171" y="926042"/>
                  <a:pt x="1041400" y="974725"/>
                  <a:pt x="1041400" y="974725"/>
                </a:cubicBezTo>
              </a:path>
            </a:pathLst>
          </a:custGeom>
          <a:noFill/>
          <a:ln w="28575" cap="sq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73" name="Freeform 72"/>
          <p:cNvSpPr/>
          <p:nvPr/>
        </p:nvSpPr>
        <p:spPr bwMode="auto">
          <a:xfrm>
            <a:off x="6344708" y="3009900"/>
            <a:ext cx="1041400" cy="825499"/>
          </a:xfrm>
          <a:custGeom>
            <a:avLst/>
            <a:gdLst>
              <a:gd name="connsiteX0" fmla="*/ 0 w 1041400"/>
              <a:gd name="connsiteY0" fmla="*/ 0 h 974725"/>
              <a:gd name="connsiteX1" fmla="*/ 206375 w 1041400"/>
              <a:gd name="connsiteY1" fmla="*/ 88900 h 974725"/>
              <a:gd name="connsiteX2" fmla="*/ 422275 w 1041400"/>
              <a:gd name="connsiteY2" fmla="*/ 342900 h 974725"/>
              <a:gd name="connsiteX3" fmla="*/ 644525 w 1041400"/>
              <a:gd name="connsiteY3" fmla="*/ 676275 h 974725"/>
              <a:gd name="connsiteX4" fmla="*/ 835025 w 1041400"/>
              <a:gd name="connsiteY4" fmla="*/ 876300 h 974725"/>
              <a:gd name="connsiteX5" fmla="*/ 1041400 w 1041400"/>
              <a:gd name="connsiteY5" fmla="*/ 974725 h 9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974725">
                <a:moveTo>
                  <a:pt x="0" y="0"/>
                </a:moveTo>
                <a:cubicBezTo>
                  <a:pt x="67998" y="15875"/>
                  <a:pt x="135996" y="31750"/>
                  <a:pt x="206375" y="88900"/>
                </a:cubicBezTo>
                <a:cubicBezTo>
                  <a:pt x="276754" y="146050"/>
                  <a:pt x="349250" y="245004"/>
                  <a:pt x="422275" y="342900"/>
                </a:cubicBezTo>
                <a:cubicBezTo>
                  <a:pt x="495300" y="440796"/>
                  <a:pt x="575733" y="587375"/>
                  <a:pt x="644525" y="676275"/>
                </a:cubicBezTo>
                <a:cubicBezTo>
                  <a:pt x="713317" y="765175"/>
                  <a:pt x="768879" y="826558"/>
                  <a:pt x="835025" y="876300"/>
                </a:cubicBezTo>
                <a:cubicBezTo>
                  <a:pt x="901171" y="926042"/>
                  <a:pt x="1041400" y="974725"/>
                  <a:pt x="1041400" y="974725"/>
                </a:cubicBezTo>
              </a:path>
            </a:pathLst>
          </a:custGeom>
          <a:noFill/>
          <a:ln w="28575" cap="sq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74" name="Freeform 73"/>
          <p:cNvSpPr/>
          <p:nvPr/>
        </p:nvSpPr>
        <p:spPr bwMode="auto">
          <a:xfrm>
            <a:off x="6552141" y="3251200"/>
            <a:ext cx="1041400" cy="584199"/>
          </a:xfrm>
          <a:custGeom>
            <a:avLst/>
            <a:gdLst>
              <a:gd name="connsiteX0" fmla="*/ 0 w 1041400"/>
              <a:gd name="connsiteY0" fmla="*/ 0 h 974725"/>
              <a:gd name="connsiteX1" fmla="*/ 206375 w 1041400"/>
              <a:gd name="connsiteY1" fmla="*/ 88900 h 974725"/>
              <a:gd name="connsiteX2" fmla="*/ 422275 w 1041400"/>
              <a:gd name="connsiteY2" fmla="*/ 342900 h 974725"/>
              <a:gd name="connsiteX3" fmla="*/ 644525 w 1041400"/>
              <a:gd name="connsiteY3" fmla="*/ 676275 h 974725"/>
              <a:gd name="connsiteX4" fmla="*/ 835025 w 1041400"/>
              <a:gd name="connsiteY4" fmla="*/ 876300 h 974725"/>
              <a:gd name="connsiteX5" fmla="*/ 1041400 w 1041400"/>
              <a:gd name="connsiteY5" fmla="*/ 974725 h 9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974725">
                <a:moveTo>
                  <a:pt x="0" y="0"/>
                </a:moveTo>
                <a:cubicBezTo>
                  <a:pt x="67998" y="15875"/>
                  <a:pt x="135996" y="31750"/>
                  <a:pt x="206375" y="88900"/>
                </a:cubicBezTo>
                <a:cubicBezTo>
                  <a:pt x="276754" y="146050"/>
                  <a:pt x="349250" y="245004"/>
                  <a:pt x="422275" y="342900"/>
                </a:cubicBezTo>
                <a:cubicBezTo>
                  <a:pt x="495300" y="440796"/>
                  <a:pt x="575733" y="587375"/>
                  <a:pt x="644525" y="676275"/>
                </a:cubicBezTo>
                <a:cubicBezTo>
                  <a:pt x="713317" y="765175"/>
                  <a:pt x="768879" y="826558"/>
                  <a:pt x="835025" y="876300"/>
                </a:cubicBezTo>
                <a:cubicBezTo>
                  <a:pt x="901171" y="926042"/>
                  <a:pt x="1041400" y="974725"/>
                  <a:pt x="1041400" y="974725"/>
                </a:cubicBezTo>
              </a:path>
            </a:pathLst>
          </a:custGeom>
          <a:noFill/>
          <a:ln w="28575" cap="sq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75" name="Freeform 74"/>
          <p:cNvSpPr/>
          <p:nvPr/>
        </p:nvSpPr>
        <p:spPr bwMode="auto">
          <a:xfrm>
            <a:off x="6759574" y="3467100"/>
            <a:ext cx="1041400" cy="368299"/>
          </a:xfrm>
          <a:custGeom>
            <a:avLst/>
            <a:gdLst>
              <a:gd name="connsiteX0" fmla="*/ 0 w 1041400"/>
              <a:gd name="connsiteY0" fmla="*/ 0 h 974725"/>
              <a:gd name="connsiteX1" fmla="*/ 206375 w 1041400"/>
              <a:gd name="connsiteY1" fmla="*/ 88900 h 974725"/>
              <a:gd name="connsiteX2" fmla="*/ 422275 w 1041400"/>
              <a:gd name="connsiteY2" fmla="*/ 342900 h 974725"/>
              <a:gd name="connsiteX3" fmla="*/ 644525 w 1041400"/>
              <a:gd name="connsiteY3" fmla="*/ 676275 h 974725"/>
              <a:gd name="connsiteX4" fmla="*/ 835025 w 1041400"/>
              <a:gd name="connsiteY4" fmla="*/ 876300 h 974725"/>
              <a:gd name="connsiteX5" fmla="*/ 1041400 w 1041400"/>
              <a:gd name="connsiteY5" fmla="*/ 974725 h 9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974725">
                <a:moveTo>
                  <a:pt x="0" y="0"/>
                </a:moveTo>
                <a:cubicBezTo>
                  <a:pt x="67998" y="15875"/>
                  <a:pt x="135996" y="31750"/>
                  <a:pt x="206375" y="88900"/>
                </a:cubicBezTo>
                <a:cubicBezTo>
                  <a:pt x="276754" y="146050"/>
                  <a:pt x="349250" y="245004"/>
                  <a:pt x="422275" y="342900"/>
                </a:cubicBezTo>
                <a:cubicBezTo>
                  <a:pt x="495300" y="440796"/>
                  <a:pt x="575733" y="587375"/>
                  <a:pt x="644525" y="676275"/>
                </a:cubicBezTo>
                <a:cubicBezTo>
                  <a:pt x="713317" y="765175"/>
                  <a:pt x="768879" y="826558"/>
                  <a:pt x="835025" y="876300"/>
                </a:cubicBezTo>
                <a:cubicBezTo>
                  <a:pt x="901171" y="926042"/>
                  <a:pt x="1041400" y="974725"/>
                  <a:pt x="1041400" y="974725"/>
                </a:cubicBezTo>
              </a:path>
            </a:pathLst>
          </a:custGeom>
          <a:noFill/>
          <a:ln w="28575" cap="sq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76" name="Freeform 75"/>
          <p:cNvSpPr/>
          <p:nvPr/>
        </p:nvSpPr>
        <p:spPr bwMode="auto">
          <a:xfrm>
            <a:off x="6967008" y="3649133"/>
            <a:ext cx="1041400" cy="186266"/>
          </a:xfrm>
          <a:custGeom>
            <a:avLst/>
            <a:gdLst>
              <a:gd name="connsiteX0" fmla="*/ 0 w 1041400"/>
              <a:gd name="connsiteY0" fmla="*/ 0 h 974725"/>
              <a:gd name="connsiteX1" fmla="*/ 206375 w 1041400"/>
              <a:gd name="connsiteY1" fmla="*/ 88900 h 974725"/>
              <a:gd name="connsiteX2" fmla="*/ 422275 w 1041400"/>
              <a:gd name="connsiteY2" fmla="*/ 342900 h 974725"/>
              <a:gd name="connsiteX3" fmla="*/ 644525 w 1041400"/>
              <a:gd name="connsiteY3" fmla="*/ 676275 h 974725"/>
              <a:gd name="connsiteX4" fmla="*/ 835025 w 1041400"/>
              <a:gd name="connsiteY4" fmla="*/ 876300 h 974725"/>
              <a:gd name="connsiteX5" fmla="*/ 1041400 w 1041400"/>
              <a:gd name="connsiteY5" fmla="*/ 974725 h 9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974725">
                <a:moveTo>
                  <a:pt x="0" y="0"/>
                </a:moveTo>
                <a:cubicBezTo>
                  <a:pt x="67998" y="15875"/>
                  <a:pt x="135996" y="31750"/>
                  <a:pt x="206375" y="88900"/>
                </a:cubicBezTo>
                <a:cubicBezTo>
                  <a:pt x="276754" y="146050"/>
                  <a:pt x="349250" y="245004"/>
                  <a:pt x="422275" y="342900"/>
                </a:cubicBezTo>
                <a:cubicBezTo>
                  <a:pt x="495300" y="440796"/>
                  <a:pt x="575733" y="587375"/>
                  <a:pt x="644525" y="676275"/>
                </a:cubicBezTo>
                <a:cubicBezTo>
                  <a:pt x="713317" y="765175"/>
                  <a:pt x="768879" y="826558"/>
                  <a:pt x="835025" y="876300"/>
                </a:cubicBezTo>
                <a:cubicBezTo>
                  <a:pt x="901171" y="926042"/>
                  <a:pt x="1041400" y="974725"/>
                  <a:pt x="1041400" y="974725"/>
                </a:cubicBezTo>
              </a:path>
            </a:pathLst>
          </a:custGeom>
          <a:noFill/>
          <a:ln w="28575" cap="sq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77" name="Freeform 76"/>
          <p:cNvSpPr/>
          <p:nvPr/>
        </p:nvSpPr>
        <p:spPr bwMode="auto">
          <a:xfrm>
            <a:off x="7178674" y="3763433"/>
            <a:ext cx="1041400" cy="71966"/>
          </a:xfrm>
          <a:custGeom>
            <a:avLst/>
            <a:gdLst>
              <a:gd name="connsiteX0" fmla="*/ 0 w 1041400"/>
              <a:gd name="connsiteY0" fmla="*/ 0 h 974725"/>
              <a:gd name="connsiteX1" fmla="*/ 206375 w 1041400"/>
              <a:gd name="connsiteY1" fmla="*/ 88900 h 974725"/>
              <a:gd name="connsiteX2" fmla="*/ 422275 w 1041400"/>
              <a:gd name="connsiteY2" fmla="*/ 342900 h 974725"/>
              <a:gd name="connsiteX3" fmla="*/ 644525 w 1041400"/>
              <a:gd name="connsiteY3" fmla="*/ 676275 h 974725"/>
              <a:gd name="connsiteX4" fmla="*/ 835025 w 1041400"/>
              <a:gd name="connsiteY4" fmla="*/ 876300 h 974725"/>
              <a:gd name="connsiteX5" fmla="*/ 1041400 w 1041400"/>
              <a:gd name="connsiteY5" fmla="*/ 974725 h 97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974725">
                <a:moveTo>
                  <a:pt x="0" y="0"/>
                </a:moveTo>
                <a:cubicBezTo>
                  <a:pt x="67998" y="15875"/>
                  <a:pt x="135996" y="31750"/>
                  <a:pt x="206375" y="88900"/>
                </a:cubicBezTo>
                <a:cubicBezTo>
                  <a:pt x="276754" y="146050"/>
                  <a:pt x="349250" y="245004"/>
                  <a:pt x="422275" y="342900"/>
                </a:cubicBezTo>
                <a:cubicBezTo>
                  <a:pt x="495300" y="440796"/>
                  <a:pt x="575733" y="587375"/>
                  <a:pt x="644525" y="676275"/>
                </a:cubicBezTo>
                <a:cubicBezTo>
                  <a:pt x="713317" y="765175"/>
                  <a:pt x="768879" y="826558"/>
                  <a:pt x="835025" y="876300"/>
                </a:cubicBezTo>
                <a:cubicBezTo>
                  <a:pt x="901171" y="926042"/>
                  <a:pt x="1041400" y="974725"/>
                  <a:pt x="1041400" y="974725"/>
                </a:cubicBezTo>
              </a:path>
            </a:pathLst>
          </a:custGeom>
          <a:noFill/>
          <a:ln w="28575" cap="sq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104582" y="4843832"/>
            <a:ext cx="4068463" cy="584776"/>
          </a:xfrm>
          <a:prstGeom prst="rect">
            <a:avLst/>
          </a:prstGeom>
          <a:solidFill>
            <a:srgbClr val="FFFFFF"/>
          </a:solidFill>
          <a:ln w="19050" cap="sq" cmpd="sng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/>
              <a:t>With a digital filter, the IRF can extend  both forward and backward in time</a:t>
            </a:r>
            <a:endParaRPr lang="en-US" sz="1600" dirty="0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Fourier Analysis</a:t>
            </a:r>
          </a:p>
        </p:txBody>
      </p:sp>
      <p:sp>
        <p:nvSpPr>
          <p:cNvPr id="1051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4089400"/>
            <a:ext cx="8407400" cy="26162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>
                <a:ea typeface="+mn-ea"/>
                <a:cs typeface="+mn-cs"/>
              </a:rPr>
              <a:t>Any waveform is</a:t>
            </a:r>
            <a:r>
              <a:rPr lang="en-US" sz="2000" dirty="0" smtClean="0">
                <a:ea typeface="+mn-ea"/>
                <a:cs typeface="+mn-cs"/>
              </a:rPr>
              <a:t> equivalent to </a:t>
            </a:r>
            <a:r>
              <a:rPr lang="en-US" sz="2000" dirty="0">
                <a:ea typeface="+mn-ea"/>
                <a:cs typeface="+mn-cs"/>
              </a:rPr>
              <a:t>the sum of a set of sine waves of different frequencies, amplitudes and phases</a:t>
            </a:r>
          </a:p>
          <a:p>
            <a:pPr lvl="1" eaLnBrk="1" hangingPunct="1">
              <a:defRPr/>
            </a:pPr>
            <a:r>
              <a:rPr lang="en-US" sz="1800" dirty="0"/>
              <a:t>Time domain: Amplitude as a function of time</a:t>
            </a:r>
          </a:p>
          <a:p>
            <a:pPr lvl="1" eaLnBrk="1" hangingPunct="1">
              <a:defRPr/>
            </a:pPr>
            <a:r>
              <a:rPr lang="en-US" sz="1800" dirty="0"/>
              <a:t>Frequency domain: Amplitude and phase as a function of frequency</a:t>
            </a:r>
          </a:p>
          <a:p>
            <a:pPr eaLnBrk="1" hangingPunct="1">
              <a:defRPr/>
            </a:pPr>
            <a:r>
              <a:rPr lang="en-US" sz="2000" dirty="0">
                <a:ea typeface="+mn-ea"/>
                <a:cs typeface="+mn-cs"/>
              </a:rPr>
              <a:t>Fourier transform converts time domain to frequency domain</a:t>
            </a:r>
          </a:p>
          <a:p>
            <a:pPr eaLnBrk="1" hangingPunct="1">
              <a:defRPr/>
            </a:pPr>
            <a:r>
              <a:rPr lang="en-US" sz="2000" dirty="0">
                <a:ea typeface="+mn-ea"/>
                <a:cs typeface="+mn-cs"/>
              </a:rPr>
              <a:t>Inverse Fourier transform converts frequency domain to time domain</a:t>
            </a:r>
          </a:p>
        </p:txBody>
      </p:sp>
      <p:sp>
        <p:nvSpPr>
          <p:cNvPr id="17412" name="Line 4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909" y="1810612"/>
            <a:ext cx="3301664" cy="20589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191" y="1375813"/>
            <a:ext cx="3184865" cy="2588768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3747732" y="2272846"/>
            <a:ext cx="1508848" cy="711128"/>
            <a:chOff x="2225279" y="2963568"/>
            <a:chExt cx="1508848" cy="711128"/>
          </a:xfrm>
        </p:grpSpPr>
        <p:cxnSp>
          <p:nvCxnSpPr>
            <p:cNvPr id="9" name="Straight Arrow Connector 8"/>
            <p:cNvCxnSpPr/>
            <p:nvPr/>
          </p:nvCxnSpPr>
          <p:spPr bwMode="auto">
            <a:xfrm>
              <a:off x="2659480" y="3202390"/>
              <a:ext cx="716432" cy="1588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 bwMode="auto">
            <a:xfrm rot="10800000">
              <a:off x="2659480" y="3290818"/>
              <a:ext cx="673012" cy="1588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2225279" y="2963568"/>
              <a:ext cx="1508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Fourier Transform</a:t>
              </a:r>
              <a:endParaRPr lang="en-US" sz="1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25279" y="3274586"/>
              <a:ext cx="15088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Inverse Fourier Transform</a:t>
              </a:r>
              <a:endParaRPr lang="en-US" sz="10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916063" y="1477992"/>
            <a:ext cx="1467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Time Domain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978413" y="1477992"/>
            <a:ext cx="20072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Frequency Domain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149225" y="2339536"/>
            <a:ext cx="2048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Amplitude (or Power)</a:t>
            </a:r>
            <a:endParaRPr lang="en-US" sz="1400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 rot="10800000" flipV="1">
            <a:off x="5829880" y="2688609"/>
            <a:ext cx="712954" cy="423345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629400" y="2971800"/>
            <a:ext cx="163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800000"/>
                </a:solidFill>
              </a:rPr>
              <a:t>(Phase, too!)</a:t>
            </a:r>
            <a:endParaRPr lang="en-US" sz="18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651" grpId="0" build="p" bldLvl="3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IRF vs. Weighting Function</a:t>
            </a:r>
          </a:p>
        </p:txBody>
      </p:sp>
      <p:sp>
        <p:nvSpPr>
          <p:cNvPr id="52227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663561" y="1511181"/>
            <a:ext cx="8008507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Weighting function = IRF </a:t>
            </a:r>
            <a:r>
              <a:rPr lang="en-US" dirty="0"/>
              <a:t>reflected about time zero</a:t>
            </a:r>
          </a:p>
        </p:txBody>
      </p:sp>
      <p:graphicFrame>
        <p:nvGraphicFramePr>
          <p:cNvPr id="20" name="Chart 19"/>
          <p:cNvGraphicFramePr/>
          <p:nvPr/>
        </p:nvGraphicFramePr>
        <p:xfrm>
          <a:off x="1397883" y="2572286"/>
          <a:ext cx="55245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343552" y="3185357"/>
            <a:ext cx="5545891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800000"/>
                </a:solidFill>
              </a:rPr>
              <a:t>IRF = effect of a given unfiltered value on the surrounding filtered values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581680" y="5405090"/>
            <a:ext cx="6072165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8000"/>
                </a:solidFill>
              </a:rPr>
              <a:t>Weighting function = effect of the surrounding unfiltered values on a given filtered value</a:t>
            </a:r>
            <a:endParaRPr lang="en-US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2411" y="0"/>
            <a:ext cx="8668757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Relations Among Filter Methods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2227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89309" y="5795137"/>
            <a:ext cx="8692420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These three filtering methods are mathematically identical (same steps in a different order)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461" y="2062903"/>
            <a:ext cx="2414808" cy="1444055"/>
          </a:xfrm>
          <a:prstGeom prst="rect">
            <a:avLst/>
          </a:prstGeom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517624" y="4150509"/>
            <a:ext cx="8105775" cy="10156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u="sng" dirty="0"/>
              <a:t>Relation to filtering in the frequency domain:</a:t>
            </a:r>
            <a:endParaRPr lang="en-US" dirty="0"/>
          </a:p>
          <a:p>
            <a:pPr algn="ctr"/>
            <a:r>
              <a:rPr lang="en-US" dirty="0"/>
              <a:t>Convolution in the time domain =</a:t>
            </a:r>
          </a:p>
          <a:p>
            <a:pPr algn="ctr"/>
            <a:r>
              <a:rPr lang="en-US" dirty="0"/>
              <a:t>Multiplication in the frequency domain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05085" y="2142252"/>
            <a:ext cx="3383892" cy="1077218"/>
          </a:xfrm>
          <a:prstGeom prst="rect">
            <a:avLst/>
          </a:prstGeom>
          <a:solidFill>
            <a:srgbClr val="FFFF00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/>
              <a:t>Weighting- Each point in the filtered waveform is the average of the surrounding points, weighted by this function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395295" y="2142252"/>
            <a:ext cx="3226135" cy="1077218"/>
          </a:xfrm>
          <a:prstGeom prst="rect">
            <a:avLst/>
          </a:prstGeom>
          <a:solidFill>
            <a:srgbClr val="FFFF00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/>
              <a:t>Convolution- Replace each point in the unfiltered waveform with a scaled and shifted copy of this function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520155" y="1518293"/>
            <a:ext cx="8105775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u="sng" dirty="0" smtClean="0"/>
              <a:t>Relation between weighting and convolution: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82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Convolution</a:t>
            </a:r>
          </a:p>
        </p:txBody>
      </p:sp>
      <p:sp>
        <p:nvSpPr>
          <p:cNvPr id="54279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80" name="Text Box 4"/>
          <p:cNvSpPr txBox="1">
            <a:spLocks noChangeArrowheads="1"/>
          </p:cNvSpPr>
          <p:nvPr/>
        </p:nvSpPr>
        <p:spPr bwMode="auto">
          <a:xfrm>
            <a:off x="584200" y="3599697"/>
            <a:ext cx="6604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This is the “convolution” of IRF and ERP:</a:t>
            </a:r>
          </a:p>
        </p:txBody>
      </p:sp>
      <p:graphicFrame>
        <p:nvGraphicFramePr>
          <p:cNvPr id="542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5579669"/>
              </p:ext>
            </p:extLst>
          </p:nvPr>
        </p:nvGraphicFramePr>
        <p:xfrm>
          <a:off x="636588" y="2415422"/>
          <a:ext cx="3233737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40" name="Equation" r:id="rId4" imgW="1397000" imgH="444500" progId="Equation.3">
                  <p:embed/>
                </p:oleObj>
              </mc:Choice>
              <mc:Fallback>
                <p:oleObj name="Equation" r:id="rId4" imgW="1397000" imgH="4445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588" y="2415422"/>
                        <a:ext cx="3233737" cy="1028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8068305"/>
              </p:ext>
            </p:extLst>
          </p:nvPr>
        </p:nvGraphicFramePr>
        <p:xfrm>
          <a:off x="3976688" y="2694822"/>
          <a:ext cx="536575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41" name="Equation" r:id="rId6" imgW="279400" imgH="190500" progId="Equation.3">
                  <p:embed/>
                </p:oleObj>
              </mc:Choice>
              <mc:Fallback>
                <p:oleObj name="Equation" r:id="rId6" imgW="279400" imgH="1905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6688" y="2694822"/>
                        <a:ext cx="536575" cy="366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4484688" y="2659897"/>
            <a:ext cx="431800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= impulse response function at time j</a:t>
            </a:r>
          </a:p>
          <a:p>
            <a:r>
              <a:rPr lang="en-US" sz="1800"/>
              <a:t>= weighting function at time -j</a:t>
            </a:r>
          </a:p>
        </p:txBody>
      </p:sp>
      <p:graphicFrame>
        <p:nvGraphicFramePr>
          <p:cNvPr id="542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7691294"/>
              </p:ext>
            </p:extLst>
          </p:nvPr>
        </p:nvGraphicFramePr>
        <p:xfrm>
          <a:off x="590550" y="4129922"/>
          <a:ext cx="2992438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42" name="Equation" r:id="rId8" imgW="1206500" imgH="165100" progId="Equation.3">
                  <p:embed/>
                </p:oleObj>
              </mc:Choice>
              <mc:Fallback>
                <p:oleObj name="Equation" r:id="rId8" imgW="1206500" imgH="1651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550" y="4129922"/>
                        <a:ext cx="2992438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5874" name="Text Box 18"/>
          <p:cNvSpPr txBox="1">
            <a:spLocks noChangeArrowheads="1"/>
          </p:cNvSpPr>
          <p:nvPr/>
        </p:nvSpPr>
        <p:spPr bwMode="auto">
          <a:xfrm>
            <a:off x="533400" y="4858584"/>
            <a:ext cx="8105775" cy="11874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u="sng"/>
              <a:t>Relation to filtering in the frequency domain:</a:t>
            </a:r>
            <a:endParaRPr lang="en-US" sz="2400"/>
          </a:p>
          <a:p>
            <a:r>
              <a:rPr lang="en-US" sz="2400"/>
              <a:t>Convolution in the time domain =</a:t>
            </a:r>
          </a:p>
          <a:p>
            <a:r>
              <a:rPr lang="en-US" sz="2400"/>
              <a:t>Multiplication in the frequency domain</a:t>
            </a:r>
          </a:p>
        </p:txBody>
      </p:sp>
      <p:graphicFrame>
        <p:nvGraphicFramePr>
          <p:cNvPr id="5427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7685824"/>
              </p:ext>
            </p:extLst>
          </p:nvPr>
        </p:nvGraphicFramePr>
        <p:xfrm>
          <a:off x="628650" y="1342272"/>
          <a:ext cx="3041650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43" name="Equation" r:id="rId10" imgW="1308100" imgH="444500" progId="Equation.3">
                  <p:embed/>
                </p:oleObj>
              </mc:Choice>
              <mc:Fallback>
                <p:oleObj name="Equation" r:id="rId10" imgW="1308100" imgH="4445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1342272"/>
                        <a:ext cx="3041650" cy="1033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83" name="AutoShape 20"/>
          <p:cNvSpPr>
            <a:spLocks noChangeArrowheads="1"/>
          </p:cNvSpPr>
          <p:nvPr/>
        </p:nvSpPr>
        <p:spPr bwMode="auto">
          <a:xfrm>
            <a:off x="80963" y="1712159"/>
            <a:ext cx="539750" cy="1508125"/>
          </a:xfrm>
          <a:prstGeom prst="curvedRightArrow">
            <a:avLst>
              <a:gd name="adj1" fmla="val 55882"/>
              <a:gd name="adj2" fmla="val 111765"/>
              <a:gd name="adj3" fmla="val 33333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5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5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5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5874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Convolution &amp; Multiplication</a:t>
            </a:r>
          </a:p>
        </p:txBody>
      </p:sp>
      <p:sp>
        <p:nvSpPr>
          <p:cNvPr id="56323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00" y="1307777"/>
            <a:ext cx="7743440" cy="5385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Convolution &amp; Multiplication</a:t>
            </a:r>
          </a:p>
        </p:txBody>
      </p:sp>
      <p:sp>
        <p:nvSpPr>
          <p:cNvPr id="58371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1" y="1231839"/>
            <a:ext cx="9097164" cy="53272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Examples of Low-Pass Filters</a:t>
            </a:r>
          </a:p>
        </p:txBody>
      </p:sp>
      <p:sp>
        <p:nvSpPr>
          <p:cNvPr id="66563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64" name="Text Box 15"/>
          <p:cNvSpPr txBox="1">
            <a:spLocks noChangeArrowheads="1"/>
          </p:cNvSpPr>
          <p:nvPr/>
        </p:nvSpPr>
        <p:spPr bwMode="auto">
          <a:xfrm>
            <a:off x="936625" y="4900613"/>
            <a:ext cx="7177088" cy="1463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Sudden transitions of impulse-response function lead to “side lobes” in frequency-response function</a:t>
            </a:r>
          </a:p>
          <a:p>
            <a:pPr>
              <a:spcBef>
                <a:spcPct val="50000"/>
              </a:spcBef>
            </a:pPr>
            <a:r>
              <a:rPr lang="en-US" dirty="0"/>
              <a:t>This can be used to have a zero point at a particular </a:t>
            </a:r>
            <a:r>
              <a:rPr lang="en-US" dirty="0" smtClean="0"/>
              <a:t>frequency (e.g., 60 Hz)</a:t>
            </a:r>
            <a:endParaRPr lang="en-US" dirty="0"/>
          </a:p>
        </p:txBody>
      </p:sp>
      <p:sp>
        <p:nvSpPr>
          <p:cNvPr id="66565" name="Text Box 16"/>
          <p:cNvSpPr txBox="1">
            <a:spLocks noChangeArrowheads="1"/>
          </p:cNvSpPr>
          <p:nvPr/>
        </p:nvSpPr>
        <p:spPr bwMode="auto">
          <a:xfrm>
            <a:off x="1177925" y="1681163"/>
            <a:ext cx="20574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Impulse-Response Function</a:t>
            </a:r>
          </a:p>
        </p:txBody>
      </p:sp>
      <p:sp>
        <p:nvSpPr>
          <p:cNvPr id="66566" name="Text Box 17"/>
          <p:cNvSpPr txBox="1">
            <a:spLocks noChangeArrowheads="1"/>
          </p:cNvSpPr>
          <p:nvPr/>
        </p:nvSpPr>
        <p:spPr bwMode="auto">
          <a:xfrm>
            <a:off x="3567113" y="1681163"/>
            <a:ext cx="2611437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Frequency-Response Function</a:t>
            </a:r>
          </a:p>
        </p:txBody>
      </p:sp>
      <p:sp>
        <p:nvSpPr>
          <p:cNvPr id="66567" name="Text Box 18"/>
          <p:cNvSpPr txBox="1">
            <a:spLocks noChangeArrowheads="1"/>
          </p:cNvSpPr>
          <p:nvPr/>
        </p:nvSpPr>
        <p:spPr bwMode="auto">
          <a:xfrm>
            <a:off x="6173788" y="1681163"/>
            <a:ext cx="2106612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Original &amp; Filtered Waveforms</a:t>
            </a:r>
          </a:p>
        </p:txBody>
      </p:sp>
      <p:pic>
        <p:nvPicPr>
          <p:cNvPr id="66568" name="Picture 19" descr="wide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638" y="2324100"/>
            <a:ext cx="783113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18"/>
          <p:cNvGrpSpPr/>
          <p:nvPr/>
        </p:nvGrpSpPr>
        <p:grpSpPr>
          <a:xfrm>
            <a:off x="2225279" y="2963568"/>
            <a:ext cx="1508848" cy="711128"/>
            <a:chOff x="2225279" y="2963568"/>
            <a:chExt cx="1508848" cy="711128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>
              <a:off x="2659480" y="3202390"/>
              <a:ext cx="716432" cy="1588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 rot="10800000">
              <a:off x="2659480" y="3290818"/>
              <a:ext cx="673012" cy="1588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2225279" y="2963568"/>
              <a:ext cx="1508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Fourier Transform</a:t>
              </a:r>
              <a:endParaRPr lang="en-US" sz="1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25279" y="3274586"/>
              <a:ext cx="15088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Inverse Fourier Transform</a:t>
              </a:r>
              <a:endParaRPr lang="en-US" sz="1000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Examples of Low-Pass Filters</a:t>
            </a:r>
          </a:p>
        </p:txBody>
      </p:sp>
      <p:sp>
        <p:nvSpPr>
          <p:cNvPr id="66563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64" name="Text Box 15"/>
          <p:cNvSpPr txBox="1">
            <a:spLocks noChangeArrowheads="1"/>
          </p:cNvSpPr>
          <p:nvPr/>
        </p:nvSpPr>
        <p:spPr bwMode="auto">
          <a:xfrm>
            <a:off x="936625" y="4900613"/>
            <a:ext cx="7177088" cy="1463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Sudden transitions of impulse-response function lead to “side lobes” in frequency-response function</a:t>
            </a:r>
          </a:p>
          <a:p>
            <a:pPr>
              <a:spcBef>
                <a:spcPct val="50000"/>
              </a:spcBef>
            </a:pPr>
            <a:r>
              <a:rPr lang="en-US"/>
              <a:t>This can be used to have a zero point at a particular frequency</a:t>
            </a:r>
          </a:p>
        </p:txBody>
      </p:sp>
      <p:sp>
        <p:nvSpPr>
          <p:cNvPr id="66565" name="Text Box 16"/>
          <p:cNvSpPr txBox="1">
            <a:spLocks noChangeArrowheads="1"/>
          </p:cNvSpPr>
          <p:nvPr/>
        </p:nvSpPr>
        <p:spPr bwMode="auto">
          <a:xfrm>
            <a:off x="1177925" y="1681163"/>
            <a:ext cx="20574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Impulse-Response Function</a:t>
            </a:r>
          </a:p>
        </p:txBody>
      </p:sp>
      <p:sp>
        <p:nvSpPr>
          <p:cNvPr id="66566" name="Text Box 17"/>
          <p:cNvSpPr txBox="1">
            <a:spLocks noChangeArrowheads="1"/>
          </p:cNvSpPr>
          <p:nvPr/>
        </p:nvSpPr>
        <p:spPr bwMode="auto">
          <a:xfrm>
            <a:off x="3567113" y="1681163"/>
            <a:ext cx="2611437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Frequency-Response Function</a:t>
            </a:r>
          </a:p>
        </p:txBody>
      </p:sp>
      <p:sp>
        <p:nvSpPr>
          <p:cNvPr id="66567" name="Text Box 18"/>
          <p:cNvSpPr txBox="1">
            <a:spLocks noChangeArrowheads="1"/>
          </p:cNvSpPr>
          <p:nvPr/>
        </p:nvSpPr>
        <p:spPr bwMode="auto">
          <a:xfrm>
            <a:off x="6173788" y="1681163"/>
            <a:ext cx="2106612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Original &amp; Filtered Waveforms</a:t>
            </a:r>
          </a:p>
        </p:txBody>
      </p:sp>
      <p:pic>
        <p:nvPicPr>
          <p:cNvPr id="66568" name="Picture 19" descr="wide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638" y="2324100"/>
            <a:ext cx="783113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520" y="1877600"/>
            <a:ext cx="1371600" cy="3860800"/>
          </a:xfrm>
          <a:prstGeom prst="rect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Examples of Low-Pass Filters</a:t>
            </a:r>
          </a:p>
        </p:txBody>
      </p:sp>
      <p:sp>
        <p:nvSpPr>
          <p:cNvPr id="68611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8612" name="Picture 5" descr="wide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638" y="2330450"/>
            <a:ext cx="7831137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Text Box 6"/>
          <p:cNvSpPr txBox="1">
            <a:spLocks noChangeArrowheads="1"/>
          </p:cNvSpPr>
          <p:nvPr/>
        </p:nvSpPr>
        <p:spPr bwMode="auto">
          <a:xfrm>
            <a:off x="936625" y="4900613"/>
            <a:ext cx="7177088" cy="1463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Gradual changes in Gaussian impulse-response function lead to </a:t>
            </a:r>
            <a:r>
              <a:rPr lang="en-US" dirty="0" smtClean="0"/>
              <a:t>smooth, monotonic </a:t>
            </a:r>
            <a:r>
              <a:rPr lang="en-US" dirty="0" err="1" smtClean="0"/>
              <a:t>rolloff</a:t>
            </a: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/>
              <a:t>Gaussian is optimal trade-off between precision in the time and frequency domains</a:t>
            </a:r>
          </a:p>
        </p:txBody>
      </p:sp>
      <p:sp>
        <p:nvSpPr>
          <p:cNvPr id="68614" name="Text Box 7"/>
          <p:cNvSpPr txBox="1">
            <a:spLocks noChangeArrowheads="1"/>
          </p:cNvSpPr>
          <p:nvPr/>
        </p:nvSpPr>
        <p:spPr bwMode="auto">
          <a:xfrm>
            <a:off x="1177925" y="1681163"/>
            <a:ext cx="20574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Impulse-Response Function</a:t>
            </a:r>
          </a:p>
        </p:txBody>
      </p:sp>
      <p:sp>
        <p:nvSpPr>
          <p:cNvPr id="68615" name="Text Box 8"/>
          <p:cNvSpPr txBox="1">
            <a:spLocks noChangeArrowheads="1"/>
          </p:cNvSpPr>
          <p:nvPr/>
        </p:nvSpPr>
        <p:spPr bwMode="auto">
          <a:xfrm>
            <a:off x="3567113" y="1681163"/>
            <a:ext cx="2611437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Frequency-Response Function</a:t>
            </a:r>
          </a:p>
        </p:txBody>
      </p:sp>
      <p:sp>
        <p:nvSpPr>
          <p:cNvPr id="68616" name="Text Box 9"/>
          <p:cNvSpPr txBox="1">
            <a:spLocks noChangeArrowheads="1"/>
          </p:cNvSpPr>
          <p:nvPr/>
        </p:nvSpPr>
        <p:spPr bwMode="auto">
          <a:xfrm>
            <a:off x="6173788" y="1681163"/>
            <a:ext cx="2106612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Original &amp; Filtered Waveforms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25279" y="2963568"/>
            <a:ext cx="1508848" cy="711128"/>
            <a:chOff x="2225279" y="2963568"/>
            <a:chExt cx="1508848" cy="711128"/>
          </a:xfrm>
        </p:grpSpPr>
        <p:cxnSp>
          <p:nvCxnSpPr>
            <p:cNvPr id="10" name="Straight Arrow Connector 9"/>
            <p:cNvCxnSpPr/>
            <p:nvPr/>
          </p:nvCxnSpPr>
          <p:spPr bwMode="auto">
            <a:xfrm>
              <a:off x="2659480" y="3202390"/>
              <a:ext cx="716432" cy="1588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11" name="Straight Arrow Connector 10"/>
            <p:cNvCxnSpPr/>
            <p:nvPr/>
          </p:nvCxnSpPr>
          <p:spPr bwMode="auto">
            <a:xfrm rot="10800000">
              <a:off x="2659480" y="3290818"/>
              <a:ext cx="673012" cy="1588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2225279" y="2963568"/>
              <a:ext cx="1508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Fourier Transform</a:t>
              </a:r>
              <a:endParaRPr lang="en-US" sz="1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25279" y="3274586"/>
              <a:ext cx="15088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Inverse Fourier Transform</a:t>
              </a:r>
              <a:endParaRPr lang="en-US" sz="1000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Examples of Low-Pass Filters</a:t>
            </a:r>
          </a:p>
        </p:txBody>
      </p:sp>
      <p:sp>
        <p:nvSpPr>
          <p:cNvPr id="68611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8612" name="Picture 5" descr="wide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638" y="2330450"/>
            <a:ext cx="7831137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Text Box 6"/>
          <p:cNvSpPr txBox="1">
            <a:spLocks noChangeArrowheads="1"/>
          </p:cNvSpPr>
          <p:nvPr/>
        </p:nvSpPr>
        <p:spPr bwMode="auto">
          <a:xfrm>
            <a:off x="936625" y="4900613"/>
            <a:ext cx="7177088" cy="1463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Gradual changes in Gaussian impulse-response function lead to smooth cutoff</a:t>
            </a:r>
          </a:p>
          <a:p>
            <a:pPr>
              <a:spcBef>
                <a:spcPct val="50000"/>
              </a:spcBef>
            </a:pPr>
            <a:r>
              <a:rPr lang="en-US" dirty="0"/>
              <a:t>Gaussian is optimal trade-off between precision in the time and frequency domains</a:t>
            </a:r>
          </a:p>
        </p:txBody>
      </p:sp>
      <p:sp>
        <p:nvSpPr>
          <p:cNvPr id="68614" name="Text Box 7"/>
          <p:cNvSpPr txBox="1">
            <a:spLocks noChangeArrowheads="1"/>
          </p:cNvSpPr>
          <p:nvPr/>
        </p:nvSpPr>
        <p:spPr bwMode="auto">
          <a:xfrm>
            <a:off x="1177925" y="1681163"/>
            <a:ext cx="20574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Impulse-Response Function</a:t>
            </a:r>
          </a:p>
        </p:txBody>
      </p:sp>
      <p:sp>
        <p:nvSpPr>
          <p:cNvPr id="68615" name="Text Box 8"/>
          <p:cNvSpPr txBox="1">
            <a:spLocks noChangeArrowheads="1"/>
          </p:cNvSpPr>
          <p:nvPr/>
        </p:nvSpPr>
        <p:spPr bwMode="auto">
          <a:xfrm>
            <a:off x="3567113" y="1681163"/>
            <a:ext cx="2611437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Frequency-Response Function</a:t>
            </a:r>
          </a:p>
        </p:txBody>
      </p:sp>
      <p:sp>
        <p:nvSpPr>
          <p:cNvPr id="68616" name="Text Box 9"/>
          <p:cNvSpPr txBox="1">
            <a:spLocks noChangeArrowheads="1"/>
          </p:cNvSpPr>
          <p:nvPr/>
        </p:nvSpPr>
        <p:spPr bwMode="auto">
          <a:xfrm>
            <a:off x="6173788" y="1681163"/>
            <a:ext cx="2106612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Original &amp; Filtered Waveforms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2225279" y="2963568"/>
            <a:ext cx="1508848" cy="711128"/>
            <a:chOff x="2225279" y="2963568"/>
            <a:chExt cx="1508848" cy="711128"/>
          </a:xfrm>
        </p:grpSpPr>
        <p:cxnSp>
          <p:nvCxnSpPr>
            <p:cNvPr id="10" name="Straight Arrow Connector 9"/>
            <p:cNvCxnSpPr/>
            <p:nvPr/>
          </p:nvCxnSpPr>
          <p:spPr bwMode="auto">
            <a:xfrm>
              <a:off x="2659480" y="3202390"/>
              <a:ext cx="716432" cy="1588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11" name="Straight Arrow Connector 10"/>
            <p:cNvCxnSpPr/>
            <p:nvPr/>
          </p:nvCxnSpPr>
          <p:spPr bwMode="auto">
            <a:xfrm rot="10800000">
              <a:off x="2659480" y="3290818"/>
              <a:ext cx="673012" cy="1588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2225279" y="2963568"/>
              <a:ext cx="1508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Fourier Transform</a:t>
              </a:r>
              <a:endParaRPr lang="en-US" sz="1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25279" y="3274586"/>
              <a:ext cx="15088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Inverse Fourier Transform</a:t>
              </a:r>
              <a:endParaRPr lang="en-US" sz="1000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8876" y="1877600"/>
            <a:ext cx="1371600" cy="3860800"/>
          </a:xfrm>
          <a:prstGeom prst="rect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8505" y="1883952"/>
            <a:ext cx="1371600" cy="3835400"/>
          </a:xfrm>
          <a:prstGeom prst="rect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2464090" y="5319224"/>
            <a:ext cx="1020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Boxcar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320299" y="5319224"/>
            <a:ext cx="1262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Gaussian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Examples of Low-Pass Filters</a:t>
            </a:r>
          </a:p>
        </p:txBody>
      </p:sp>
      <p:sp>
        <p:nvSpPr>
          <p:cNvPr id="72707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2708" name="Picture 6" descr="wide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638" y="2336800"/>
            <a:ext cx="7831137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 Box 7"/>
          <p:cNvSpPr txBox="1">
            <a:spLocks noChangeArrowheads="1"/>
          </p:cNvSpPr>
          <p:nvPr/>
        </p:nvSpPr>
        <p:spPr bwMode="auto">
          <a:xfrm>
            <a:off x="936625" y="4900613"/>
            <a:ext cx="7967867" cy="16160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This is a “causal” filter: It’s impulse-response function is zero prior to time zero.  Most digital filters are “non-causal.”</a:t>
            </a:r>
          </a:p>
          <a:p>
            <a:pPr>
              <a:spcBef>
                <a:spcPct val="50000"/>
              </a:spcBef>
            </a:pPr>
            <a:r>
              <a:rPr lang="en-US" dirty="0"/>
              <a:t>Analog filters in EEG amplifiers are causal</a:t>
            </a:r>
          </a:p>
          <a:p>
            <a:pPr>
              <a:spcBef>
                <a:spcPct val="50000"/>
              </a:spcBef>
            </a:pPr>
            <a:r>
              <a:rPr lang="en-US" dirty="0"/>
              <a:t>Causal filters</a:t>
            </a:r>
            <a:r>
              <a:rPr lang="en-US" dirty="0" smtClean="0"/>
              <a:t> tend to increase ERP latencies </a:t>
            </a:r>
            <a:r>
              <a:rPr lang="en-US" dirty="0"/>
              <a:t>(phase shift)</a:t>
            </a:r>
          </a:p>
        </p:txBody>
      </p:sp>
      <p:sp>
        <p:nvSpPr>
          <p:cNvPr id="72710" name="Text Box 8"/>
          <p:cNvSpPr txBox="1">
            <a:spLocks noChangeArrowheads="1"/>
          </p:cNvSpPr>
          <p:nvPr/>
        </p:nvSpPr>
        <p:spPr bwMode="auto">
          <a:xfrm>
            <a:off x="1177925" y="1681163"/>
            <a:ext cx="20574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Impulse-Response Function</a:t>
            </a:r>
          </a:p>
        </p:txBody>
      </p:sp>
      <p:sp>
        <p:nvSpPr>
          <p:cNvPr id="72711" name="Text Box 9"/>
          <p:cNvSpPr txBox="1">
            <a:spLocks noChangeArrowheads="1"/>
          </p:cNvSpPr>
          <p:nvPr/>
        </p:nvSpPr>
        <p:spPr bwMode="auto">
          <a:xfrm>
            <a:off x="3567113" y="1681163"/>
            <a:ext cx="2611437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Frequency-Response Function</a:t>
            </a:r>
          </a:p>
        </p:txBody>
      </p:sp>
      <p:sp>
        <p:nvSpPr>
          <p:cNvPr id="72712" name="Text Box 10"/>
          <p:cNvSpPr txBox="1">
            <a:spLocks noChangeArrowheads="1"/>
          </p:cNvSpPr>
          <p:nvPr/>
        </p:nvSpPr>
        <p:spPr bwMode="auto">
          <a:xfrm>
            <a:off x="6173788" y="1681163"/>
            <a:ext cx="2106612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Original &amp; Filtered Waveforms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Fourier Analysis</a:t>
            </a:r>
          </a:p>
        </p:txBody>
      </p:sp>
      <p:sp>
        <p:nvSpPr>
          <p:cNvPr id="19459" name="Line 4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889" y="3610164"/>
            <a:ext cx="3849595" cy="2517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496" y="1807613"/>
            <a:ext cx="4138762" cy="990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94924" y="2919969"/>
            <a:ext cx="786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09961" y="6075631"/>
            <a:ext cx="1461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Frequency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2135584" y="2147422"/>
            <a:ext cx="14407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Amplitude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2135584" y="4451972"/>
            <a:ext cx="14407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Amplitude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0014" y="1967849"/>
            <a:ext cx="1974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Square wave at F Hz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20014" y="4007854"/>
            <a:ext cx="19742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Fourier transform of square wave at F Hz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07716" y="5237262"/>
            <a:ext cx="2531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+ 9F + 11F + 13F …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Examples of Low-Pass Filters</a:t>
            </a:r>
          </a:p>
        </p:txBody>
      </p:sp>
      <p:sp>
        <p:nvSpPr>
          <p:cNvPr id="72707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2708" name="Picture 6" descr="wide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638" y="2336800"/>
            <a:ext cx="7831137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 Box 7"/>
          <p:cNvSpPr txBox="1">
            <a:spLocks noChangeArrowheads="1"/>
          </p:cNvSpPr>
          <p:nvPr/>
        </p:nvSpPr>
        <p:spPr bwMode="auto">
          <a:xfrm>
            <a:off x="936625" y="4900613"/>
            <a:ext cx="7967867" cy="16160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This is a “causal” filter: It’s impulse-response function is zero prior to time zero.  Most digital filters are “non-causal.”</a:t>
            </a:r>
          </a:p>
          <a:p>
            <a:pPr>
              <a:spcBef>
                <a:spcPct val="50000"/>
              </a:spcBef>
            </a:pPr>
            <a:r>
              <a:rPr lang="en-US" dirty="0"/>
              <a:t>Analog filters in EEG amplifiers are causal</a:t>
            </a:r>
          </a:p>
          <a:p>
            <a:pPr>
              <a:spcBef>
                <a:spcPct val="50000"/>
              </a:spcBef>
            </a:pPr>
            <a:r>
              <a:rPr lang="en-US" dirty="0"/>
              <a:t>Causal filters</a:t>
            </a:r>
            <a:r>
              <a:rPr lang="en-US" dirty="0" smtClean="0"/>
              <a:t> tend to increase ERP latencies </a:t>
            </a:r>
            <a:r>
              <a:rPr lang="en-US" dirty="0"/>
              <a:t>(phase shift)</a:t>
            </a:r>
          </a:p>
        </p:txBody>
      </p:sp>
      <p:sp>
        <p:nvSpPr>
          <p:cNvPr id="72710" name="Text Box 8"/>
          <p:cNvSpPr txBox="1">
            <a:spLocks noChangeArrowheads="1"/>
          </p:cNvSpPr>
          <p:nvPr/>
        </p:nvSpPr>
        <p:spPr bwMode="auto">
          <a:xfrm>
            <a:off x="1177925" y="1681163"/>
            <a:ext cx="20574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Impulse-Response Function</a:t>
            </a:r>
          </a:p>
        </p:txBody>
      </p:sp>
      <p:sp>
        <p:nvSpPr>
          <p:cNvPr id="72711" name="Text Box 9"/>
          <p:cNvSpPr txBox="1">
            <a:spLocks noChangeArrowheads="1"/>
          </p:cNvSpPr>
          <p:nvPr/>
        </p:nvSpPr>
        <p:spPr bwMode="auto">
          <a:xfrm>
            <a:off x="3567113" y="1681163"/>
            <a:ext cx="2611437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Frequency-Response Function</a:t>
            </a:r>
          </a:p>
        </p:txBody>
      </p:sp>
      <p:sp>
        <p:nvSpPr>
          <p:cNvPr id="72712" name="Text Box 10"/>
          <p:cNvSpPr txBox="1">
            <a:spLocks noChangeArrowheads="1"/>
          </p:cNvSpPr>
          <p:nvPr/>
        </p:nvSpPr>
        <p:spPr bwMode="auto">
          <a:xfrm>
            <a:off x="6173788" y="1681163"/>
            <a:ext cx="2106612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Original &amp; Filtered Waveforms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055" y="1836473"/>
            <a:ext cx="1371600" cy="3860800"/>
          </a:xfrm>
          <a:prstGeom prst="rect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083" y="1836473"/>
            <a:ext cx="1371600" cy="3860800"/>
          </a:xfrm>
          <a:prstGeom prst="rect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4787" y="1849173"/>
            <a:ext cx="1371600" cy="3835400"/>
          </a:xfrm>
          <a:prstGeom prst="rect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Examples of Low-Pass Filters</a:t>
            </a:r>
          </a:p>
        </p:txBody>
      </p:sp>
      <p:sp>
        <p:nvSpPr>
          <p:cNvPr id="70659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0660" name="Picture 4" descr="wide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638" y="2317750"/>
            <a:ext cx="7831137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936625" y="4900613"/>
            <a:ext cx="7177088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This frequency-response function has a very steep</a:t>
            </a:r>
            <a:r>
              <a:rPr lang="en-US" dirty="0" smtClean="0"/>
              <a:t> </a:t>
            </a:r>
            <a:r>
              <a:rPr lang="en-US" dirty="0" err="1" smtClean="0"/>
              <a:t>rolloff</a:t>
            </a:r>
            <a:r>
              <a:rPr lang="en-US" dirty="0" smtClean="0"/>
              <a:t> </a:t>
            </a:r>
            <a:r>
              <a:rPr lang="en-US" dirty="0"/>
              <a:t>but produces</a:t>
            </a:r>
            <a:r>
              <a:rPr lang="en-US" dirty="0" smtClean="0"/>
              <a:t> extreme </a:t>
            </a:r>
            <a:r>
              <a:rPr lang="en-US" dirty="0"/>
              <a:t>time-domain distortions</a:t>
            </a: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1177925" y="1681163"/>
            <a:ext cx="20574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Impulse-Response Function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3567113" y="1681163"/>
            <a:ext cx="2611437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Frequency-Response Function</a:t>
            </a:r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6173788" y="1681163"/>
            <a:ext cx="2106612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Original &amp; Filtered Waveforms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25279" y="2963568"/>
            <a:ext cx="1508848" cy="711128"/>
            <a:chOff x="2225279" y="2963568"/>
            <a:chExt cx="1508848" cy="711128"/>
          </a:xfrm>
        </p:grpSpPr>
        <p:cxnSp>
          <p:nvCxnSpPr>
            <p:cNvPr id="10" name="Straight Arrow Connector 9"/>
            <p:cNvCxnSpPr/>
            <p:nvPr/>
          </p:nvCxnSpPr>
          <p:spPr bwMode="auto">
            <a:xfrm>
              <a:off x="2659480" y="3202390"/>
              <a:ext cx="716432" cy="1588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11" name="Straight Arrow Connector 10"/>
            <p:cNvCxnSpPr/>
            <p:nvPr/>
          </p:nvCxnSpPr>
          <p:spPr bwMode="auto">
            <a:xfrm rot="10800000">
              <a:off x="2659480" y="3290818"/>
              <a:ext cx="673012" cy="1588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2225279" y="2963568"/>
              <a:ext cx="1508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Fourier Transform</a:t>
              </a:r>
              <a:endParaRPr lang="en-US" sz="1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25279" y="3274586"/>
              <a:ext cx="15088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Inverse Fourier Transform</a:t>
              </a:r>
              <a:endParaRPr lang="en-US" sz="1000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Examples of Low-Pass Filters</a:t>
            </a:r>
          </a:p>
        </p:txBody>
      </p:sp>
      <p:sp>
        <p:nvSpPr>
          <p:cNvPr id="70659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0660" name="Picture 4" descr="wide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638" y="2317750"/>
            <a:ext cx="7831137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936625" y="4900613"/>
            <a:ext cx="7177088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This frequency-response function has a very steep cut-off but produces a large time-domain distortions</a:t>
            </a: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1177925" y="1681163"/>
            <a:ext cx="20574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Impulse-Response Function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3567113" y="1681163"/>
            <a:ext cx="2611437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Frequency-Response Function</a:t>
            </a:r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6173788" y="1681163"/>
            <a:ext cx="2106612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Original &amp; Filtered Waveforms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2225279" y="2963568"/>
            <a:ext cx="1508848" cy="711128"/>
            <a:chOff x="2225279" y="2963568"/>
            <a:chExt cx="1508848" cy="711128"/>
          </a:xfrm>
        </p:grpSpPr>
        <p:cxnSp>
          <p:nvCxnSpPr>
            <p:cNvPr id="10" name="Straight Arrow Connector 9"/>
            <p:cNvCxnSpPr/>
            <p:nvPr/>
          </p:nvCxnSpPr>
          <p:spPr bwMode="auto">
            <a:xfrm>
              <a:off x="2659480" y="3202390"/>
              <a:ext cx="716432" cy="1588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11" name="Straight Arrow Connector 10"/>
            <p:cNvCxnSpPr/>
            <p:nvPr/>
          </p:nvCxnSpPr>
          <p:spPr bwMode="auto">
            <a:xfrm rot="10800000">
              <a:off x="2659480" y="3290818"/>
              <a:ext cx="673012" cy="1588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2225279" y="2963568"/>
              <a:ext cx="1508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Fourier Transform</a:t>
              </a:r>
              <a:endParaRPr lang="en-US" sz="1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25279" y="3274586"/>
              <a:ext cx="15088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Inverse Fourier Transform</a:t>
              </a:r>
              <a:endParaRPr lang="en-US" sz="1000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669" y="1714978"/>
            <a:ext cx="2032000" cy="3556000"/>
          </a:xfrm>
          <a:prstGeom prst="rect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Properties of Convolution</a:t>
            </a:r>
          </a:p>
        </p:txBody>
      </p:sp>
      <p:sp>
        <p:nvSpPr>
          <p:cNvPr id="74758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759" name="Rectangle 9"/>
          <p:cNvSpPr>
            <a:spLocks noChangeArrowheads="1"/>
          </p:cNvSpPr>
          <p:nvPr/>
        </p:nvSpPr>
        <p:spPr bwMode="auto">
          <a:xfrm>
            <a:off x="635000" y="1492250"/>
            <a:ext cx="56578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u="sng"/>
              <a:t>Associative &amp; Distributive Properties:</a:t>
            </a:r>
          </a:p>
        </p:txBody>
      </p:sp>
      <p:grpSp>
        <p:nvGrpSpPr>
          <p:cNvPr id="74760" name="Group 10"/>
          <p:cNvGrpSpPr>
            <a:grpSpLocks/>
          </p:cNvGrpSpPr>
          <p:nvPr/>
        </p:nvGrpSpPr>
        <p:grpSpPr bwMode="auto">
          <a:xfrm>
            <a:off x="933450" y="2140949"/>
            <a:ext cx="4203700" cy="1122947"/>
            <a:chOff x="596" y="3072"/>
            <a:chExt cx="1160" cy="320"/>
          </a:xfrm>
        </p:grpSpPr>
        <p:graphicFrame>
          <p:nvGraphicFramePr>
            <p:cNvPr id="74755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62144513"/>
                </p:ext>
              </p:extLst>
            </p:nvPr>
          </p:nvGraphicFramePr>
          <p:xfrm>
            <a:off x="612" y="3072"/>
            <a:ext cx="920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409" name="Equation" r:id="rId4" imgW="1460500" imgH="203200" progId="Equation.3">
                    <p:embed/>
                  </p:oleObj>
                </mc:Choice>
                <mc:Fallback>
                  <p:oleObj name="Equation" r:id="rId4" imgW="1460500" imgH="2032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2" y="3072"/>
                          <a:ext cx="920" cy="1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4756" name="Object 4"/>
            <p:cNvGraphicFramePr>
              <a:graphicFrameLocks noChangeAspect="1"/>
            </p:cNvGraphicFramePr>
            <p:nvPr/>
          </p:nvGraphicFramePr>
          <p:xfrm>
            <a:off x="596" y="3296"/>
            <a:ext cx="1160" cy="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410" name="Equation" r:id="rId6" imgW="1841500" imgH="152400" progId="Equation.3">
                    <p:embed/>
                  </p:oleObj>
                </mc:Choice>
                <mc:Fallback>
                  <p:oleObj name="Equation" r:id="rId6" imgW="1841500" imgH="15240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6" y="3296"/>
                          <a:ext cx="1160" cy="9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4761" name="Rectangle 13"/>
          <p:cNvSpPr>
            <a:spLocks noChangeArrowheads="1"/>
          </p:cNvSpPr>
          <p:nvPr/>
        </p:nvSpPr>
        <p:spPr bwMode="auto">
          <a:xfrm>
            <a:off x="635000" y="3598112"/>
            <a:ext cx="7384053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u="sng" dirty="0"/>
              <a:t>Filtering </a:t>
            </a:r>
            <a:r>
              <a:rPr lang="en-US" sz="2400" u="sng" dirty="0" smtClean="0"/>
              <a:t>before or after making difference wave:</a:t>
            </a:r>
            <a:endParaRPr lang="en-US" sz="2400" u="sng" dirty="0"/>
          </a:p>
        </p:txBody>
      </p:sp>
      <p:graphicFrame>
        <p:nvGraphicFramePr>
          <p:cNvPr id="7475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3112477"/>
              </p:ext>
            </p:extLst>
          </p:nvPr>
        </p:nvGraphicFramePr>
        <p:xfrm>
          <a:off x="966788" y="4246563"/>
          <a:ext cx="12777787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11" name="Document" r:id="rId8" imgW="5486400" imgH="203200" progId="Word.Document.8">
                  <p:embed/>
                </p:oleObj>
              </mc:Choice>
              <mc:Fallback>
                <p:oleObj name="Document" r:id="rId8" imgW="5486400" imgH="2032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6788" y="4246563"/>
                        <a:ext cx="12777787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Filtering Twice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74758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7475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1605209"/>
              </p:ext>
            </p:extLst>
          </p:nvPr>
        </p:nvGraphicFramePr>
        <p:xfrm>
          <a:off x="196625" y="1507130"/>
          <a:ext cx="12777787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" name="Document" r:id="rId4" imgW="5486400" imgH="193548" progId="Word.Document.8">
                  <p:embed/>
                </p:oleObj>
              </mc:Choice>
              <mc:Fallback>
                <p:oleObj name="Document" r:id="rId4" imgW="5486400" imgH="19354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625" y="1507130"/>
                        <a:ext cx="12777787" cy="447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378279" y="2323135"/>
            <a:ext cx="3796817" cy="378565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This gives you a wider impulse response function</a:t>
            </a:r>
          </a:p>
          <a:p>
            <a:endParaRPr lang="en-US" dirty="0" smtClean="0"/>
          </a:p>
          <a:p>
            <a:r>
              <a:rPr lang="en-US" dirty="0" smtClean="0"/>
              <a:t>What does this do to the frequency response function?</a:t>
            </a:r>
          </a:p>
          <a:p>
            <a:endParaRPr lang="en-US" dirty="0" smtClean="0"/>
          </a:p>
          <a:p>
            <a:r>
              <a:rPr lang="en-US" dirty="0" smtClean="0"/>
              <a:t>Answer: The two frequency response functions are multiplied by each other to create the combined frequency response function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0315" y="2133619"/>
            <a:ext cx="4929193" cy="435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38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High-Pass </a:t>
            </a:r>
            <a:r>
              <a:rPr lang="en-US" dirty="0" smtClean="0">
                <a:ea typeface="+mj-ea"/>
                <a:cs typeface="+mj-cs"/>
              </a:rPr>
              <a:t>Filters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78851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2275" y="4245868"/>
            <a:ext cx="8528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High-pass filtering involves subtracting the low frequencies from the unfiltered ERP</a:t>
            </a:r>
          </a:p>
          <a:p>
            <a:endParaRPr lang="en-US" sz="1600" dirty="0" smtClean="0"/>
          </a:p>
          <a:p>
            <a:r>
              <a:rPr lang="en-US" sz="1600" dirty="0" smtClean="0"/>
              <a:t>Consequently, the IRF of a high-pass filter is an inverted version of a low-pass filter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08" y="1442741"/>
            <a:ext cx="7581900" cy="2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High-Pass </a:t>
            </a:r>
            <a:r>
              <a:rPr lang="en-US" dirty="0" smtClean="0">
                <a:ea typeface="+mj-ea"/>
                <a:cs typeface="+mj-cs"/>
              </a:rPr>
              <a:t>Filters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76804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6805" name="Picture 11" descr="wide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7238" y="3844925"/>
            <a:ext cx="7608887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6802" name="Object 2"/>
          <p:cNvGraphicFramePr>
            <a:graphicFrameLocks noChangeAspect="1"/>
          </p:cNvGraphicFramePr>
          <p:nvPr/>
        </p:nvGraphicFramePr>
        <p:xfrm>
          <a:off x="228600" y="1520825"/>
          <a:ext cx="9782175" cy="229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35" name="Document" r:id="rId5" imgW="5943600" imgH="1392936" progId="Word.Document.8">
                  <p:embed/>
                </p:oleObj>
              </mc:Choice>
              <mc:Fallback>
                <p:oleObj name="Document" r:id="rId5" imgW="5943600" imgH="1392936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520825"/>
                        <a:ext cx="9782175" cy="2290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High-Pass </a:t>
            </a:r>
            <a:r>
              <a:rPr lang="en-US" dirty="0" smtClean="0">
                <a:ea typeface="+mj-ea"/>
                <a:cs typeface="+mj-cs"/>
              </a:rPr>
              <a:t>Filters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78851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08" y="1442741"/>
            <a:ext cx="75819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49385"/>
            <a:ext cx="9169751" cy="249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0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 bwMode="auto">
          <a:xfrm>
            <a:off x="3832643" y="2921346"/>
            <a:ext cx="1613142" cy="1380815"/>
          </a:xfrm>
          <a:prstGeom prst="ellipse">
            <a:avLst/>
          </a:prstGeom>
          <a:solidFill>
            <a:srgbClr val="FFFF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6395365" y="3661415"/>
            <a:ext cx="491951" cy="1006888"/>
          </a:xfrm>
          <a:prstGeom prst="ellipse">
            <a:avLst/>
          </a:prstGeom>
          <a:solidFill>
            <a:srgbClr val="FFFF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7722489" y="3661415"/>
            <a:ext cx="743648" cy="1006888"/>
          </a:xfrm>
          <a:prstGeom prst="ellipse">
            <a:avLst/>
          </a:prstGeom>
          <a:solidFill>
            <a:srgbClr val="FFFF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9782"/>
          <a:stretch/>
        </p:blipFill>
        <p:spPr>
          <a:xfrm>
            <a:off x="3363575" y="2379919"/>
            <a:ext cx="5435113" cy="2950368"/>
          </a:xfrm>
          <a:prstGeom prst="rect">
            <a:avLst/>
          </a:prstGeom>
        </p:spPr>
      </p:pic>
      <p:sp>
        <p:nvSpPr>
          <p:cNvPr id="1170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High-Pass </a:t>
            </a:r>
            <a:r>
              <a:rPr lang="en-US" dirty="0" smtClean="0">
                <a:ea typeface="+mj-ea"/>
                <a:cs typeface="+mj-cs"/>
              </a:rPr>
              <a:t>Filter Artifacts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78851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3206" r="32541"/>
          <a:stretch/>
        </p:blipFill>
        <p:spPr>
          <a:xfrm>
            <a:off x="194493" y="2197650"/>
            <a:ext cx="3065262" cy="29979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8056" y="5812495"/>
            <a:ext cx="7688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High-pass filters take an inverted version of the waveform and push it forward and backward in time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High-Pass </a:t>
            </a:r>
            <a:r>
              <a:rPr lang="en-US" dirty="0" smtClean="0">
                <a:ea typeface="+mj-ea"/>
                <a:cs typeface="+mj-cs"/>
              </a:rPr>
              <a:t>Filter Artifacts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78851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260" y="1336737"/>
            <a:ext cx="5262735" cy="4357633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129760" y="6519446"/>
            <a:ext cx="40142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dirty="0" smtClean="0"/>
              <a:t>Tanner, Morgan-Short, &amp; Luck  (2015)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858056" y="5812495"/>
            <a:ext cx="7688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High-pass filters take an inverted version of the waveform and push it forward and backward in time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90400" y="1320629"/>
            <a:ext cx="2026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i="1" dirty="0" smtClean="0"/>
              <a:t>Simulated P600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36220" y="3719311"/>
            <a:ext cx="1696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/>
              <a:t>Artifactual N400-like peak</a:t>
            </a:r>
          </a:p>
        </p:txBody>
      </p:sp>
    </p:spTree>
    <p:extLst>
      <p:ext uri="{BB962C8B-B14F-4D97-AF65-F5344CB8AC3E}">
        <p14:creationId xmlns:p14="http://schemas.microsoft.com/office/powerpoint/2010/main" val="42023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Fourier Analysis</a:t>
            </a:r>
          </a:p>
        </p:txBody>
      </p:sp>
      <p:sp>
        <p:nvSpPr>
          <p:cNvPr id="21507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330" y="1654425"/>
            <a:ext cx="5892800" cy="1231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330" y="2844800"/>
            <a:ext cx="6210300" cy="1155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330" y="4049057"/>
            <a:ext cx="6540500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330" y="5437024"/>
            <a:ext cx="6858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High-Pass </a:t>
            </a:r>
            <a:r>
              <a:rPr lang="en-US" dirty="0" smtClean="0">
                <a:ea typeface="+mj-ea"/>
                <a:cs typeface="+mj-cs"/>
              </a:rPr>
              <a:t>Filter Artifacts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78851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129760" y="6519446"/>
            <a:ext cx="40142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dirty="0" smtClean="0"/>
              <a:t>Tanner, Morgan-Short, &amp; Luck  (2015)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858402" y="1105275"/>
            <a:ext cx="3821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u="sng" dirty="0" smtClean="0"/>
              <a:t>Syntactic Condition</a:t>
            </a:r>
          </a:p>
          <a:p>
            <a:pPr algn="ctr"/>
            <a:r>
              <a:rPr lang="en-US" sz="1800" dirty="0" smtClean="0"/>
              <a:t>“Many </a:t>
            </a:r>
            <a:r>
              <a:rPr lang="en-US" sz="1800" dirty="0"/>
              <a:t>doctors claim</a:t>
            </a:r>
            <a:r>
              <a:rPr lang="en-US" sz="1800" dirty="0" smtClean="0"/>
              <a:t>/claims </a:t>
            </a:r>
            <a:r>
              <a:rPr lang="en-US" sz="1800" dirty="0"/>
              <a:t>that </a:t>
            </a:r>
            <a:r>
              <a:rPr lang="en-US" sz="1800" dirty="0" smtClean="0"/>
              <a:t>insurance </a:t>
            </a:r>
            <a:r>
              <a:rPr lang="en-US" sz="1800" dirty="0"/>
              <a:t>rates are too </a:t>
            </a:r>
            <a:r>
              <a:rPr lang="en-US" sz="1800" dirty="0" smtClean="0"/>
              <a:t>high”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5035934" y="1105275"/>
            <a:ext cx="3983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u="sng" dirty="0" smtClean="0"/>
              <a:t>Semantic Condition</a:t>
            </a:r>
          </a:p>
          <a:p>
            <a:pPr algn="ctr"/>
            <a:r>
              <a:rPr lang="en-US" sz="1800" dirty="0"/>
              <a:t>“The rough part of the wood was </a:t>
            </a:r>
            <a:r>
              <a:rPr lang="en-US" sz="1800" dirty="0" smtClean="0"/>
              <a:t>sanded/swallowed </a:t>
            </a:r>
            <a:r>
              <a:rPr lang="en-US" sz="1800" dirty="0"/>
              <a:t>to </a:t>
            </a:r>
            <a:r>
              <a:rPr lang="en-US" sz="1800" dirty="0" smtClean="0"/>
              <a:t>perfection</a:t>
            </a:r>
            <a:r>
              <a:rPr lang="en-US" sz="1800" dirty="0"/>
              <a:t>”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7" y="1998903"/>
            <a:ext cx="8736852" cy="449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5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288" y="1530350"/>
            <a:ext cx="3730625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8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Are Filter Artifacts a Real Problem?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89092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22300" y="1676400"/>
            <a:ext cx="11414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Unfiltered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4402138"/>
            <a:ext cx="238601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Filtered</a:t>
            </a:r>
          </a:p>
          <a:p>
            <a:pPr algn="ctr"/>
            <a:r>
              <a:rPr lang="en-US" sz="1600"/>
              <a:t>(Bandpass = 4-12 Hz)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303838" y="2547938"/>
            <a:ext cx="2828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Luu</a:t>
            </a:r>
            <a:r>
              <a:rPr lang="en-US" dirty="0"/>
              <a:t> &amp; Tucker (2001)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683125" y="3182938"/>
            <a:ext cx="446087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 “By filtering out the large slow waves of the event-related potential, we found that the error-related negativity (Ne/ERN) arises from a midline frontal oscillation...”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858838" y="1295400"/>
            <a:ext cx="32575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/>
              <a:t>Response-Locked Correct and Error Trials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Are Filter Artifacts a Real Problem?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89092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25" y="1473671"/>
            <a:ext cx="8864047" cy="3845609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982831" y="6519446"/>
            <a:ext cx="21611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dirty="0" err="1" smtClean="0"/>
              <a:t>Yeung</a:t>
            </a:r>
            <a:r>
              <a:rPr lang="en-US" sz="1600" dirty="0" smtClean="0"/>
              <a:t> et al. (2007)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72220" y="5504246"/>
            <a:ext cx="8604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Extreme filtering produces an oscillating output, regardless of whether the input contains true oscillations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Recommendations- Online Filtering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184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1574800"/>
            <a:ext cx="8724900" cy="5130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Filter as little as </a:t>
            </a:r>
            <a:r>
              <a:rPr lang="en-US" dirty="0" smtClean="0"/>
              <a:t>possible online</a:t>
            </a:r>
            <a:endParaRPr lang="en-US" dirty="0"/>
          </a:p>
          <a:p>
            <a:pPr lvl="1" eaLnBrk="1" hangingPunct="1">
              <a:defRPr/>
            </a:pPr>
            <a:r>
              <a:rPr lang="en-US" dirty="0"/>
              <a:t>You can’t “</a:t>
            </a:r>
            <a:r>
              <a:rPr lang="en-US" dirty="0" err="1"/>
              <a:t>unfilter</a:t>
            </a:r>
            <a:r>
              <a:rPr lang="en-US" dirty="0"/>
              <a:t>” filtered data</a:t>
            </a:r>
          </a:p>
          <a:p>
            <a:pPr eaLnBrk="1" hangingPunct="1">
              <a:defRPr/>
            </a:pPr>
            <a:r>
              <a:rPr lang="en-US" dirty="0" smtClean="0"/>
              <a:t>Low</a:t>
            </a:r>
            <a:r>
              <a:rPr lang="en-US" dirty="0"/>
              <a:t>-pass filter at 1/3–1/4 times the sampling rate</a:t>
            </a:r>
          </a:p>
          <a:p>
            <a:pPr eaLnBrk="1" hangingPunct="1">
              <a:defRPr/>
            </a:pPr>
            <a:r>
              <a:rPr lang="en-US" dirty="0"/>
              <a:t>Notch filters are usually OK if needed</a:t>
            </a:r>
          </a:p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If you have 24+ bits</a:t>
            </a:r>
            <a:endParaRPr lang="en-US" dirty="0">
              <a:ea typeface="+mn-ea"/>
              <a:cs typeface="+mn-cs"/>
            </a:endParaRPr>
          </a:p>
          <a:p>
            <a:pPr lvl="1" eaLnBrk="1" hangingPunct="1">
              <a:defRPr/>
            </a:pPr>
            <a:r>
              <a:rPr lang="en-US" dirty="0" smtClean="0"/>
              <a:t>Record at DC</a:t>
            </a:r>
          </a:p>
          <a:p>
            <a:pPr lvl="1" eaLnBrk="1" hangingPunct="1">
              <a:defRPr/>
            </a:pPr>
            <a:r>
              <a:rPr lang="en-US" dirty="0" smtClean="0"/>
              <a:t>Record ~20 s of blank at beginning and end of each trial block</a:t>
            </a:r>
          </a:p>
          <a:p>
            <a:pPr eaLnBrk="1" hangingPunct="1">
              <a:defRPr/>
            </a:pPr>
            <a:r>
              <a:rPr lang="en-US" dirty="0"/>
              <a:t>If you have </a:t>
            </a:r>
            <a:r>
              <a:rPr lang="en-US" dirty="0" smtClean="0"/>
              <a:t>&lt;24 </a:t>
            </a:r>
            <a:r>
              <a:rPr lang="en-US" dirty="0"/>
              <a:t>bits</a:t>
            </a:r>
          </a:p>
          <a:p>
            <a:pPr lvl="1" eaLnBrk="1" hangingPunct="1">
              <a:defRPr/>
            </a:pPr>
            <a:r>
              <a:rPr lang="en-US" dirty="0" smtClean="0"/>
              <a:t>High</a:t>
            </a:r>
            <a:r>
              <a:rPr lang="en-US" dirty="0"/>
              <a:t>-pass filter cutoff between .01 and </a:t>
            </a:r>
            <a:r>
              <a:rPr lang="en-US" dirty="0" smtClean="0"/>
              <a:t>.1 </a:t>
            </a:r>
            <a:r>
              <a:rPr lang="en-US" dirty="0"/>
              <a:t>Hz to </a:t>
            </a:r>
            <a:r>
              <a:rPr lang="en-US" dirty="0" smtClean="0"/>
              <a:t>avoid saturating the amplifier/ADC</a:t>
            </a:r>
            <a:endParaRPr lang="en-US" dirty="0"/>
          </a:p>
          <a:p>
            <a:pPr lvl="2" eaLnBrk="1" hangingPunct="1">
              <a:defRPr/>
            </a:pPr>
            <a:r>
              <a:rPr lang="en-US" dirty="0" smtClean="0"/>
              <a:t>.01 Hz for ideal conditions</a:t>
            </a:r>
          </a:p>
          <a:p>
            <a:pPr lvl="2" eaLnBrk="1" hangingPunct="1">
              <a:defRPr/>
            </a:pPr>
            <a:r>
              <a:rPr lang="en-US" dirty="0" smtClean="0"/>
              <a:t>0.1 Hz for less-than-ideal conditions</a:t>
            </a:r>
            <a:endParaRPr lang="en-US" dirty="0"/>
          </a:p>
        </p:txBody>
      </p:sp>
      <p:sp>
        <p:nvSpPr>
          <p:cNvPr id="95236" name="Line 4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4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4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47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47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4771" grpId="0" build="p" bldLvl="2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1238287"/>
            <a:ext cx="8407400" cy="5218151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/>
              <a:t>High-pass filter cutoff at 0.01–0.1 Hz, 12 dB/octave, applied to the continuous EEG to avoid edge artifacts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/>
              <a:t>Not usually necessary if you filtered out low frequencies during data acquisition, unless you want to go from .01 to .1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/>
              <a:t>0.1 Hz usually gives best statistical power with minimal distortion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/>
              <a:t>Do not use &gt;0.1 Hz unless you </a:t>
            </a:r>
            <a:r>
              <a:rPr lang="en-US" sz="1800" u="sng" dirty="0" smtClean="0"/>
              <a:t>really</a:t>
            </a:r>
            <a:r>
              <a:rPr lang="en-US" sz="1800" dirty="0" smtClean="0"/>
              <a:t> know what you’re doing</a:t>
            </a:r>
            <a:endParaRPr lang="en-US" sz="1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/>
              <a:t>Low-pass filter cutoff at 20–40 Hz (12-24 dB/octave) to reduce noise during plotting or when measuring </a:t>
            </a:r>
            <a:r>
              <a:rPr lang="en-US" sz="2000" dirty="0" smtClean="0"/>
              <a:t>peaks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 dirty="0" smtClean="0"/>
              <a:t>Typically applied after averaging (so you can look at unfiltered data)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 dirty="0" smtClean="0"/>
              <a:t>Can be applied before artifact rejection/correction if it helps</a:t>
            </a:r>
            <a:endParaRPr lang="en-US" sz="16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ea typeface="+mn-ea"/>
                <a:cs typeface="+mn-cs"/>
              </a:rPr>
              <a:t>Know your </a:t>
            </a:r>
            <a:r>
              <a:rPr lang="en-US" sz="2000" dirty="0">
                <a:ea typeface="+mn-ea"/>
                <a:cs typeface="+mn-cs"/>
              </a:rPr>
              <a:t>impulse-response </a:t>
            </a:r>
            <a:r>
              <a:rPr lang="en-US" sz="2000" dirty="0" smtClean="0">
                <a:ea typeface="+mn-ea"/>
                <a:cs typeface="+mn-cs"/>
              </a:rPr>
              <a:t>function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/>
              <a:t>You </a:t>
            </a:r>
            <a:r>
              <a:rPr lang="en-US" sz="1800" dirty="0"/>
              <a:t>can find out by filtering a brief </a:t>
            </a:r>
            <a:r>
              <a:rPr lang="en-US" sz="1800" dirty="0" smtClean="0"/>
              <a:t>impulse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/>
              <a:t>If in doubt, try filtering a fake waveform to see what kinds of distortion are produced by the filter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/>
              <a:t>Apply </a:t>
            </a:r>
            <a:r>
              <a:rPr lang="en-US" sz="2000" dirty="0"/>
              <a:t>low-pass filter to ERP when plotting or measuring nonlinear features (e.g., peaks), but not when measuring mean </a:t>
            </a:r>
            <a:r>
              <a:rPr lang="en-US" sz="2000" dirty="0" smtClean="0"/>
              <a:t>amplitude</a:t>
            </a:r>
            <a:endParaRPr lang="en-US" sz="2000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Recommendations- Offline Filtering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6819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Infinite Impulse Response Filters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18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3214819"/>
            <a:ext cx="8407400" cy="312769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ea typeface="+mn-ea"/>
                <a:cs typeface="+mn-cs"/>
              </a:rPr>
              <a:t>The good:</a:t>
            </a:r>
            <a:endParaRPr lang="en-US" dirty="0">
              <a:ea typeface="+mn-ea"/>
              <a:cs typeface="+mn-cs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IIR can achieve a sharper </a:t>
            </a:r>
            <a:r>
              <a:rPr lang="en-US" dirty="0" err="1" smtClean="0"/>
              <a:t>rolloff</a:t>
            </a:r>
            <a:r>
              <a:rPr lang="en-US" dirty="0" smtClean="0"/>
              <a:t> with fewer data points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The bad: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Can be unstable (but typically OK for noncausal filters)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Harder to predict the effects by looking at IRF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Anything called “infinite” is scary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My experience with noncausal Butterworth IIR filters: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No worse than FIR filters in terms of filter artifacts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Better in terms of edge artifacts (shorter IRF)</a:t>
            </a:r>
          </a:p>
        </p:txBody>
      </p:sp>
      <p:sp>
        <p:nvSpPr>
          <p:cNvPr id="97284" name="Line 4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" name="Straight Arrow Connector 3"/>
          <p:cNvCxnSpPr>
            <a:endCxn id="2" idx="1"/>
          </p:cNvCxnSpPr>
          <p:nvPr/>
        </p:nvCxnSpPr>
        <p:spPr bwMode="auto">
          <a:xfrm flipV="1">
            <a:off x="2681029" y="1709766"/>
            <a:ext cx="1093576" cy="1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5644267" y="1709766"/>
            <a:ext cx="1093576" cy="1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1987255" y="1486360"/>
            <a:ext cx="652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EEG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73120" y="1486360"/>
            <a:ext cx="1663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Filtered EEG</a:t>
            </a:r>
            <a:endParaRPr lang="en-US" dirty="0"/>
          </a:p>
        </p:txBody>
      </p:sp>
      <p:cxnSp>
        <p:nvCxnSpPr>
          <p:cNvPr id="14" name="Straight Arrow Connector 13"/>
          <p:cNvCxnSpPr>
            <a:endCxn id="13" idx="1"/>
          </p:cNvCxnSpPr>
          <p:nvPr/>
        </p:nvCxnSpPr>
        <p:spPr bwMode="auto">
          <a:xfrm flipV="1">
            <a:off x="2681029" y="2591631"/>
            <a:ext cx="1093576" cy="1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5644267" y="2591631"/>
            <a:ext cx="1093576" cy="1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1987255" y="2368225"/>
            <a:ext cx="652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EEG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773120" y="2368225"/>
            <a:ext cx="1663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Filtered EEG</a:t>
            </a:r>
            <a:endParaRPr lang="en-US" dirty="0"/>
          </a:p>
        </p:txBody>
      </p:sp>
      <p:cxnSp>
        <p:nvCxnSpPr>
          <p:cNvPr id="8" name="Curved Connector 7"/>
          <p:cNvCxnSpPr/>
          <p:nvPr/>
        </p:nvCxnSpPr>
        <p:spPr bwMode="auto">
          <a:xfrm flipH="1" flipV="1">
            <a:off x="5291500" y="2309432"/>
            <a:ext cx="364526" cy="274320"/>
          </a:xfrm>
          <a:prstGeom prst="curvedConnector4">
            <a:avLst>
              <a:gd name="adj1" fmla="val -62712"/>
              <a:gd name="adj2" fmla="val 201077"/>
            </a:avLst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" name="Rectangle 1"/>
          <p:cNvSpPr/>
          <p:nvPr/>
        </p:nvSpPr>
        <p:spPr bwMode="auto">
          <a:xfrm>
            <a:off x="3774605" y="1474601"/>
            <a:ext cx="1857904" cy="470330"/>
          </a:xfrm>
          <a:prstGeom prst="rect">
            <a:avLst/>
          </a:prstGeom>
          <a:solidFill>
            <a:srgbClr val="FFFF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neva" pitchFamily="-112" charset="0"/>
              </a:rPr>
              <a:t>Filter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774605" y="2356466"/>
            <a:ext cx="1857904" cy="470330"/>
          </a:xfrm>
          <a:prstGeom prst="rect">
            <a:avLst/>
          </a:prstGeom>
          <a:solidFill>
            <a:srgbClr val="FFFF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neva" pitchFamily="-112" charset="0"/>
              </a:rPr>
              <a:t>Filter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40716" y="1415812"/>
            <a:ext cx="687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FIR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940716" y="2309439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IIR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74458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6819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Overlap</a:t>
            </a:r>
          </a:p>
        </p:txBody>
      </p:sp>
      <p:sp>
        <p:nvSpPr>
          <p:cNvPr id="99331" name="Line 4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3" name="Text Box 7"/>
          <p:cNvSpPr txBox="1">
            <a:spLocks noChangeArrowheads="1"/>
          </p:cNvSpPr>
          <p:nvPr/>
        </p:nvSpPr>
        <p:spPr bwMode="auto">
          <a:xfrm>
            <a:off x="5281613" y="3051175"/>
            <a:ext cx="3473450" cy="13112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Overlap can be modeled as a convolution of the ERP waveform and the distribution of SOAs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85" y="1328898"/>
            <a:ext cx="4982307" cy="5510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457" y="4852446"/>
            <a:ext cx="7893400" cy="1913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23" y="2426212"/>
            <a:ext cx="8205168" cy="25366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691" y="208341"/>
            <a:ext cx="7893400" cy="246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96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Stimulus Timing Jitter</a:t>
            </a:r>
          </a:p>
        </p:txBody>
      </p:sp>
      <p:sp>
        <p:nvSpPr>
          <p:cNvPr id="111620" name="Line 4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45312" y="2462146"/>
            <a:ext cx="369835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Waveform appears at 0, 10, or 20 ms with equal likelihood</a:t>
            </a:r>
          </a:p>
          <a:p>
            <a:endParaRPr lang="en-US" sz="1800" dirty="0" smtClean="0"/>
          </a:p>
          <a:p>
            <a:r>
              <a:rPr lang="en-US" sz="1800" dirty="0" smtClean="0"/>
              <a:t>Averaging these together is equal to replacing each point in the distribution of delays with a scaled and shifted version of the ERP waveform</a:t>
            </a:r>
          </a:p>
          <a:p>
            <a:endParaRPr lang="en-US" sz="1800" dirty="0" smtClean="0"/>
          </a:p>
          <a:p>
            <a:r>
              <a:rPr lang="en-US" sz="1800" dirty="0" smtClean="0"/>
              <a:t>The result is slightly low-pass filtered and shifted to the right in time</a:t>
            </a:r>
          </a:p>
          <a:p>
            <a:endParaRPr lang="en-US" sz="1800" dirty="0" smtClean="0"/>
          </a:p>
          <a:p>
            <a:r>
              <a:rPr lang="en-US" sz="1800" dirty="0" smtClean="0"/>
              <a:t>What is frequency response of filter produced by jitter?</a:t>
            </a:r>
            <a:endParaRPr lang="en-US" sz="1800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964048781"/>
              </p:ext>
            </p:extLst>
          </p:nvPr>
        </p:nvGraphicFramePr>
        <p:xfrm>
          <a:off x="879830" y="1226476"/>
          <a:ext cx="3351639" cy="1855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51595" y="1271309"/>
            <a:ext cx="1982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Distribution of Stimulus Delays</a:t>
            </a:r>
            <a:endParaRPr lang="en-US" sz="1400" dirty="0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999167948"/>
              </p:ext>
            </p:extLst>
          </p:nvPr>
        </p:nvGraphicFramePr>
        <p:xfrm>
          <a:off x="205941" y="3178334"/>
          <a:ext cx="4925426" cy="3509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098833" y="1331662"/>
            <a:ext cx="3698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Example: Stimulus appears 0, 10, or 20 ms after event code with even distribution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44521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Graphic spid="9" grpId="0">
        <p:bldSub>
          <a:bldChart bld="series" animBg="0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8589" y="4355391"/>
            <a:ext cx="8750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If you add a sine wave and a cosine wave of the same frequency, you get a sinusoid of the same frequency but a different amplitude and phase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178589" y="5139162"/>
            <a:ext cx="87508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 smtClean="0"/>
              <a:t>Two different ways to characterize a sinusoid of a given frequency:</a:t>
            </a:r>
          </a:p>
          <a:p>
            <a:r>
              <a:rPr lang="en-US" sz="1800" dirty="0" smtClean="0"/>
              <a:t>Phase and Amplitude</a:t>
            </a:r>
          </a:p>
          <a:p>
            <a:r>
              <a:rPr lang="en-US" sz="1800" dirty="0" smtClean="0"/>
              <a:t>Sine Component and Cosine Component</a:t>
            </a:r>
          </a:p>
          <a:p>
            <a:r>
              <a:rPr lang="en-US" sz="1800" dirty="0" smtClean="0"/>
              <a:t>Amplitude = </a:t>
            </a:r>
            <a:r>
              <a:rPr lang="en-US" sz="1800" dirty="0" err="1" smtClean="0"/>
              <a:t>sqrt</a:t>
            </a:r>
            <a:r>
              <a:rPr lang="en-US" sz="1800" dirty="0" smtClean="0"/>
              <a:t>(sine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 + cosine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)</a:t>
            </a:r>
          </a:p>
          <a:p>
            <a:r>
              <a:rPr lang="en-US" sz="1800" dirty="0"/>
              <a:t>Phase = </a:t>
            </a:r>
            <a:r>
              <a:rPr lang="en-US" sz="1800" dirty="0" err="1"/>
              <a:t>arctan</a:t>
            </a:r>
            <a:r>
              <a:rPr lang="en-US" sz="1800" dirty="0"/>
              <a:t>(cosine/sine)</a:t>
            </a:r>
          </a:p>
        </p:txBody>
      </p:sp>
      <p:sp>
        <p:nvSpPr>
          <p:cNvPr id="112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a typeface="+mj-ea"/>
                <a:cs typeface="+mj-cs"/>
              </a:rPr>
              <a:t>Phase and the “Imaginary” Component</a:t>
            </a:r>
            <a:endParaRPr lang="en-US" sz="3600" dirty="0">
              <a:ea typeface="+mj-ea"/>
              <a:cs typeface="+mj-cs"/>
            </a:endParaRPr>
          </a:p>
        </p:txBody>
      </p:sp>
      <p:sp>
        <p:nvSpPr>
          <p:cNvPr id="21507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226" y="1482019"/>
            <a:ext cx="5435400" cy="12256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680" y="2885266"/>
            <a:ext cx="5797760" cy="127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82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8589" y="4355391"/>
            <a:ext cx="8750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If you add a sine wave and a cosine wave of the same frequency, you get a sinusoid of the same frequency but a different amplitude and phase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178589" y="5139162"/>
            <a:ext cx="87508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 smtClean="0"/>
              <a:t>Two different ways to characterize a sinusoid of a given frequency:</a:t>
            </a:r>
          </a:p>
          <a:p>
            <a:r>
              <a:rPr lang="en-US" sz="1800" dirty="0" smtClean="0"/>
              <a:t>Phase and Amplitude</a:t>
            </a:r>
          </a:p>
          <a:p>
            <a:r>
              <a:rPr lang="en-US" sz="1800" dirty="0" smtClean="0"/>
              <a:t>Sine Component and Cosine Component</a:t>
            </a:r>
          </a:p>
          <a:p>
            <a:r>
              <a:rPr lang="en-US" sz="1800" dirty="0" smtClean="0"/>
              <a:t>Amplitude = </a:t>
            </a:r>
            <a:r>
              <a:rPr lang="en-US" sz="1800" dirty="0" err="1" smtClean="0"/>
              <a:t>sqrt</a:t>
            </a:r>
            <a:r>
              <a:rPr lang="en-US" sz="1800" dirty="0" smtClean="0"/>
              <a:t>(sine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 + cosine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)</a:t>
            </a:r>
          </a:p>
          <a:p>
            <a:r>
              <a:rPr lang="en-US" sz="1800" dirty="0"/>
              <a:t>Phase = </a:t>
            </a:r>
            <a:r>
              <a:rPr lang="en-US" sz="1800" dirty="0" err="1"/>
              <a:t>arctan</a:t>
            </a:r>
            <a:r>
              <a:rPr lang="en-US" sz="1800" dirty="0"/>
              <a:t>(cosine/sine)</a:t>
            </a:r>
          </a:p>
        </p:txBody>
      </p:sp>
      <p:sp>
        <p:nvSpPr>
          <p:cNvPr id="112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a typeface="+mj-ea"/>
                <a:cs typeface="+mj-cs"/>
              </a:rPr>
              <a:t>Phase and the “Imaginary” Component</a:t>
            </a:r>
            <a:endParaRPr lang="en-US" sz="3600" dirty="0">
              <a:ea typeface="+mj-ea"/>
              <a:cs typeface="+mj-cs"/>
            </a:endParaRPr>
          </a:p>
        </p:txBody>
      </p:sp>
      <p:sp>
        <p:nvSpPr>
          <p:cNvPr id="21507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226" y="1482019"/>
            <a:ext cx="5435400" cy="12256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680" y="2885266"/>
            <a:ext cx="5797760" cy="12789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2531" y="2987844"/>
            <a:ext cx="4252640" cy="384039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5300" y="5890846"/>
            <a:ext cx="1595235" cy="33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54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Fundamental </a:t>
            </a:r>
            <a:r>
              <a:rPr lang="en-US" dirty="0" smtClean="0">
                <a:ea typeface="+mj-ea"/>
                <a:cs typeface="+mj-cs"/>
              </a:rPr>
              <a:t>Principle #1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131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686800" cy="5105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Power at a frequency in a Fourier transform does not mean that an oscillation was present at that frequency</a:t>
            </a:r>
          </a:p>
          <a:p>
            <a:pPr lvl="1" eaLnBrk="1" hangingPunct="1">
              <a:defRPr/>
            </a:pPr>
            <a:r>
              <a:rPr lang="en-US" dirty="0" smtClean="0"/>
              <a:t>What the #$%$#&amp;@?!!!</a:t>
            </a:r>
          </a:p>
          <a:p>
            <a:pPr lvl="1" eaLnBrk="1" hangingPunct="1">
              <a:defRPr/>
            </a:pPr>
            <a:r>
              <a:rPr lang="en-US" dirty="0" smtClean="0"/>
              <a:t>Then what does power at a frequency mean?</a:t>
            </a:r>
          </a:p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Power at a frequency means that a sine wave at that frequency, when added to other sine waves at other frequencies, can create an equivalent waveform</a:t>
            </a:r>
          </a:p>
          <a:p>
            <a:pPr lvl="1"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It does not mean that the biological signal </a:t>
            </a:r>
            <a:r>
              <a:rPr lang="en-US" u="sng" dirty="0" smtClean="0">
                <a:ea typeface="+mn-ea"/>
                <a:cs typeface="+mn-cs"/>
              </a:rPr>
              <a:t>consists</a:t>
            </a:r>
            <a:r>
              <a:rPr lang="en-US" dirty="0" smtClean="0">
                <a:ea typeface="+mn-ea"/>
                <a:cs typeface="+mn-cs"/>
              </a:rPr>
              <a:t> of the sum of these sine waves</a:t>
            </a:r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013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1523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Analogy: Money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black">
          <a:xfrm>
            <a:off x="457200" y="1277578"/>
            <a:ext cx="8686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itchFamily="-112" charset="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-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5000"/>
              <a:buFont typeface="Times" pitchFamily="-112" charset="0"/>
              <a:buChar char="•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12" charset="2"/>
              <a:buChar char="n"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A $1 bill is equal in value to 4 quarters</a:t>
            </a:r>
          </a:p>
          <a:p>
            <a:pPr lvl="1"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It is not made of 4 quarters!</a:t>
            </a:r>
          </a:p>
          <a:p>
            <a:pPr lvl="1"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It can be exchanged for 4 quarters</a:t>
            </a:r>
          </a:p>
          <a:p>
            <a:pPr lvl="1"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It can also be exchanged for 9 dimes + 10 pennies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913" y="3207696"/>
            <a:ext cx="4842951" cy="1992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07" y="3932986"/>
            <a:ext cx="906487" cy="9105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26" y="3932986"/>
            <a:ext cx="906487" cy="9105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6303" y="3932986"/>
            <a:ext cx="906487" cy="9105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261" y="3932986"/>
            <a:ext cx="906487" cy="9105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378" y="5370291"/>
            <a:ext cx="580152" cy="5775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0378" y="5370291"/>
            <a:ext cx="580152" cy="5775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5378" y="5370291"/>
            <a:ext cx="580152" cy="5775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0378" y="5370291"/>
            <a:ext cx="580152" cy="5775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5378" y="5370291"/>
            <a:ext cx="580152" cy="5775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0378" y="5370291"/>
            <a:ext cx="580152" cy="5775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378" y="5370291"/>
            <a:ext cx="580152" cy="5775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378" y="5370291"/>
            <a:ext cx="580152" cy="5775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0378" y="5370291"/>
            <a:ext cx="580152" cy="5775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78" y="5937398"/>
            <a:ext cx="774148" cy="7503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198" y="5937398"/>
            <a:ext cx="774148" cy="7503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8918" y="5937398"/>
            <a:ext cx="774148" cy="7503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2638" y="5937398"/>
            <a:ext cx="774148" cy="7503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6358" y="5937398"/>
            <a:ext cx="774148" cy="75038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0078" y="5937398"/>
            <a:ext cx="774148" cy="75038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3798" y="5937398"/>
            <a:ext cx="774148" cy="7503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7518" y="5937398"/>
            <a:ext cx="774148" cy="7503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1238" y="5937398"/>
            <a:ext cx="774148" cy="7503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4959" y="5937398"/>
            <a:ext cx="774148" cy="75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alance">
  <a:themeElements>
    <a:clrScheme name="Balance 10">
      <a:dk1>
        <a:srgbClr val="000000"/>
      </a:dk1>
      <a:lt1>
        <a:srgbClr val="FFFFFF"/>
      </a:lt1>
      <a:dk2>
        <a:srgbClr val="000000"/>
      </a:dk2>
      <a:lt2>
        <a:srgbClr val="B8B8B8"/>
      </a:lt2>
      <a:accent1>
        <a:srgbClr val="E5E5FF"/>
      </a:accent1>
      <a:accent2>
        <a:srgbClr val="79CD6B"/>
      </a:accent2>
      <a:accent3>
        <a:srgbClr val="FFFFFF"/>
      </a:accent3>
      <a:accent4>
        <a:srgbClr val="000000"/>
      </a:accent4>
      <a:accent5>
        <a:srgbClr val="F0F0FF"/>
      </a:accent5>
      <a:accent6>
        <a:srgbClr val="6DBA60"/>
      </a:accent6>
      <a:hlink>
        <a:srgbClr val="4477DE"/>
      </a:hlink>
      <a:folHlink>
        <a:srgbClr val="65498F"/>
      </a:folHlink>
    </a:clrScheme>
    <a:fontScheme name="Balance">
      <a:majorFont>
        <a:latin typeface="Geneva"/>
        <a:ea typeface=""/>
        <a:cs typeface=""/>
      </a:majorFont>
      <a:minorFont>
        <a:latin typeface="Gene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2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3C28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AFACAA"/>
        </a:accent5>
        <a:accent6>
          <a:srgbClr val="737300"/>
        </a:accent6>
        <a:hlink>
          <a:srgbClr val="FF9900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4000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AFAA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00403E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AAFAF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10">
        <a:dk1>
          <a:srgbClr val="000000"/>
        </a:dk1>
        <a:lt1>
          <a:srgbClr val="FFFFFF"/>
        </a:lt1>
        <a:dk2>
          <a:srgbClr val="000000"/>
        </a:dk2>
        <a:lt2>
          <a:srgbClr val="B8B8B8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8401</TotalTime>
  <Words>7029</Words>
  <Application>Microsoft Macintosh PowerPoint</Application>
  <PresentationFormat>On-screen Show (4:3)</PresentationFormat>
  <Paragraphs>516</Paragraphs>
  <Slides>58</Slides>
  <Notes>58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Balance</vt:lpstr>
      <vt:lpstr>Equation</vt:lpstr>
      <vt:lpstr>Worksheet</vt:lpstr>
      <vt:lpstr>Document</vt:lpstr>
      <vt:lpstr>The ERP Boot Camp</vt:lpstr>
      <vt:lpstr>Filtering Overview</vt:lpstr>
      <vt:lpstr>Fourier Analysis</vt:lpstr>
      <vt:lpstr>Fourier Analysis</vt:lpstr>
      <vt:lpstr>Fourier Analysis</vt:lpstr>
      <vt:lpstr>Phase and the “Imaginary” Component</vt:lpstr>
      <vt:lpstr>Phase and the “Imaginary” Component</vt:lpstr>
      <vt:lpstr>Fundamental Principle #1</vt:lpstr>
      <vt:lpstr>Analogy: Money</vt:lpstr>
      <vt:lpstr>Analogy: Square Waves</vt:lpstr>
      <vt:lpstr>Basis Functions</vt:lpstr>
      <vt:lpstr>Nonetheless…</vt:lpstr>
      <vt:lpstr>Example Low-Pass Filter</vt:lpstr>
      <vt:lpstr>Variations in Cutoff Frequency</vt:lpstr>
      <vt:lpstr>Example High-Pass Filter</vt:lpstr>
      <vt:lpstr>Effect of Cutoff Frequency</vt:lpstr>
      <vt:lpstr>Why are filters necessary?</vt:lpstr>
      <vt:lpstr>Fundamental Principle #2</vt:lpstr>
      <vt:lpstr>Filtering in Frequency Domain</vt:lpstr>
      <vt:lpstr>Filtering in Time Domain</vt:lpstr>
      <vt:lpstr>Running-Average Filter</vt:lpstr>
      <vt:lpstr>General Time-Domain Filter</vt:lpstr>
      <vt:lpstr>Impulse-Response Function</vt:lpstr>
      <vt:lpstr>Impulse-Response Function (IRF)</vt:lpstr>
      <vt:lpstr>Impulse-Response Function (IRF)</vt:lpstr>
      <vt:lpstr>Impulse-Response Function (IRF)</vt:lpstr>
      <vt:lpstr>Impulse-Response Function (IRF)</vt:lpstr>
      <vt:lpstr>Impulse-Response Function (IRF)</vt:lpstr>
      <vt:lpstr>Impulse-Response Function (IRF)</vt:lpstr>
      <vt:lpstr>IRF vs. Weighting Function</vt:lpstr>
      <vt:lpstr>Relations Among Filter Methods</vt:lpstr>
      <vt:lpstr>Convolution</vt:lpstr>
      <vt:lpstr>Convolution &amp; Multiplication</vt:lpstr>
      <vt:lpstr>Convolution &amp; Multiplication</vt:lpstr>
      <vt:lpstr>Examples of Low-Pass Filters</vt:lpstr>
      <vt:lpstr>Examples of Low-Pass Filters</vt:lpstr>
      <vt:lpstr>Examples of Low-Pass Filters</vt:lpstr>
      <vt:lpstr>Examples of Low-Pass Filters</vt:lpstr>
      <vt:lpstr>Examples of Low-Pass Filters</vt:lpstr>
      <vt:lpstr>Examples of Low-Pass Filters</vt:lpstr>
      <vt:lpstr>Examples of Low-Pass Filters</vt:lpstr>
      <vt:lpstr>Examples of Low-Pass Filters</vt:lpstr>
      <vt:lpstr>Properties of Convolution</vt:lpstr>
      <vt:lpstr>Filtering Twice</vt:lpstr>
      <vt:lpstr>High-Pass Filters</vt:lpstr>
      <vt:lpstr>High-Pass Filters</vt:lpstr>
      <vt:lpstr>High-Pass Filters</vt:lpstr>
      <vt:lpstr>High-Pass Filter Artifacts</vt:lpstr>
      <vt:lpstr>High-Pass Filter Artifacts</vt:lpstr>
      <vt:lpstr>High-Pass Filter Artifacts</vt:lpstr>
      <vt:lpstr>Are Filter Artifacts a Real Problem?</vt:lpstr>
      <vt:lpstr>Are Filter Artifacts a Real Problem?</vt:lpstr>
      <vt:lpstr>Recommendations- Online Filtering</vt:lpstr>
      <vt:lpstr>Recommendations- Offline Filtering</vt:lpstr>
      <vt:lpstr>Infinite Impulse Response Filters</vt:lpstr>
      <vt:lpstr>Overlap</vt:lpstr>
      <vt:lpstr>PowerPoint Presentation</vt:lpstr>
      <vt:lpstr>Stimulus Timing Jitter</vt:lpstr>
    </vt:vector>
  </TitlesOfParts>
  <Company>University of Iowa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ERP Boot Camp Lecture #8</dc:title>
  <cp:lastModifiedBy>Steve Luck</cp:lastModifiedBy>
  <cp:revision>453</cp:revision>
  <cp:lastPrinted>2013-07-01T20:38:59Z</cp:lastPrinted>
  <dcterms:created xsi:type="dcterms:W3CDTF">2010-07-30T20:37:07Z</dcterms:created>
  <dcterms:modified xsi:type="dcterms:W3CDTF">2015-07-23T17:52:52Z</dcterms:modified>
</cp:coreProperties>
</file>