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3" r:id="rId1"/>
  </p:sldMasterIdLst>
  <p:notesMasterIdLst>
    <p:notesMasterId r:id="rId38"/>
  </p:notesMasterIdLst>
  <p:handoutMasterIdLst>
    <p:handoutMasterId r:id="rId39"/>
  </p:handoutMasterIdLst>
  <p:sldIdLst>
    <p:sldId id="256" r:id="rId2"/>
    <p:sldId id="583" r:id="rId3"/>
    <p:sldId id="555" r:id="rId4"/>
    <p:sldId id="556" r:id="rId5"/>
    <p:sldId id="557" r:id="rId6"/>
    <p:sldId id="539" r:id="rId7"/>
    <p:sldId id="526" r:id="rId8"/>
    <p:sldId id="527" r:id="rId9"/>
    <p:sldId id="554" r:id="rId10"/>
    <p:sldId id="551" r:id="rId11"/>
    <p:sldId id="497" r:id="rId12"/>
    <p:sldId id="498" r:id="rId13"/>
    <p:sldId id="571" r:id="rId14"/>
    <p:sldId id="572" r:id="rId15"/>
    <p:sldId id="573" r:id="rId16"/>
    <p:sldId id="574" r:id="rId17"/>
    <p:sldId id="575" r:id="rId18"/>
    <p:sldId id="576" r:id="rId19"/>
    <p:sldId id="577" r:id="rId20"/>
    <p:sldId id="578" r:id="rId21"/>
    <p:sldId id="579" r:id="rId22"/>
    <p:sldId id="580" r:id="rId23"/>
    <p:sldId id="581" r:id="rId24"/>
    <p:sldId id="565" r:id="rId25"/>
    <p:sldId id="589" r:id="rId26"/>
    <p:sldId id="567" r:id="rId27"/>
    <p:sldId id="590" r:id="rId28"/>
    <p:sldId id="568" r:id="rId29"/>
    <p:sldId id="569" r:id="rId30"/>
    <p:sldId id="560" r:id="rId31"/>
    <p:sldId id="564" r:id="rId32"/>
    <p:sldId id="529" r:id="rId33"/>
    <p:sldId id="588" r:id="rId34"/>
    <p:sldId id="530" r:id="rId35"/>
    <p:sldId id="540" r:id="rId36"/>
    <p:sldId id="541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7C80"/>
    <a:srgbClr val="323232"/>
    <a:srgbClr val="787878"/>
    <a:srgbClr val="B4B4B4"/>
    <a:srgbClr val="DCDCDC"/>
    <a:srgbClr val="FF0000"/>
    <a:srgbClr val="790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0" autoAdjust="0"/>
    <p:restoredTop sz="89858" autoAdjust="0"/>
  </p:normalViewPr>
  <p:slideViewPr>
    <p:cSldViewPr snapToGrid="0">
      <p:cViewPr varScale="1">
        <p:scale>
          <a:sx n="115" d="100"/>
          <a:sy n="115" d="100"/>
        </p:scale>
        <p:origin x="-104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-21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Convolution%20Dem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Convolution%20Dem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55555555555555"/>
          <c:y val="0.0127704303952297"/>
          <c:w val="0.928419045582058"/>
          <c:h val="0.9242731591415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/>
            </a:solidFill>
            <a:ln w="25400">
              <a:solidFill>
                <a:schemeClr val="tx2"/>
              </a:solidFill>
              <a:prstDash val="solid"/>
            </a:ln>
          </c:spPr>
          <c:invertIfNegative val="0"/>
          <c:cat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cat>
          <c:val>
            <c:numRef>
              <c:f>'P3 Jitter'!$D$3:$D$51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0.07</c:v>
                </c:pt>
                <c:pt idx="21">
                  <c:v>0.0</c:v>
                </c:pt>
                <c:pt idx="22">
                  <c:v>0.17</c:v>
                </c:pt>
                <c:pt idx="23">
                  <c:v>0.0</c:v>
                </c:pt>
                <c:pt idx="24">
                  <c:v>0.25</c:v>
                </c:pt>
                <c:pt idx="25">
                  <c:v>0.0</c:v>
                </c:pt>
                <c:pt idx="26">
                  <c:v>0.2</c:v>
                </c:pt>
                <c:pt idx="27">
                  <c:v>0.0</c:v>
                </c:pt>
                <c:pt idx="28">
                  <c:v>0.14</c:v>
                </c:pt>
                <c:pt idx="29">
                  <c:v>0.0</c:v>
                </c:pt>
                <c:pt idx="30">
                  <c:v>0.098</c:v>
                </c:pt>
                <c:pt idx="31">
                  <c:v>0.0</c:v>
                </c:pt>
                <c:pt idx="32">
                  <c:v>0.0686</c:v>
                </c:pt>
                <c:pt idx="33">
                  <c:v>0.0</c:v>
                </c:pt>
                <c:pt idx="34">
                  <c:v>0.04802</c:v>
                </c:pt>
                <c:pt idx="35">
                  <c:v>0.0</c:v>
                </c:pt>
                <c:pt idx="36">
                  <c:v>0.033614</c:v>
                </c:pt>
                <c:pt idx="37">
                  <c:v>0.0</c:v>
                </c:pt>
                <c:pt idx="38">
                  <c:v>0.0235298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20122136"/>
        <c:axId val="-2119763720"/>
      </c:barChart>
      <c:catAx>
        <c:axId val="-2120122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571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-2119763720"/>
        <c:crosses val="autoZero"/>
        <c:auto val="1"/>
        <c:lblAlgn val="ctr"/>
        <c:lblOffset val="100"/>
        <c:tickLblSkip val="8"/>
        <c:tickMarkSkip val="8"/>
        <c:noMultiLvlLbl val="0"/>
      </c:catAx>
      <c:valAx>
        <c:axId val="-2119763720"/>
        <c:scaling>
          <c:orientation val="minMax"/>
          <c:max val="0.6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571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-2120122136"/>
        <c:crosses val="autoZero"/>
        <c:crossBetween val="midCat"/>
        <c:majorUnit val="0.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55555555555555"/>
          <c:y val="0.0127704303952297"/>
          <c:w val="0.928419045582058"/>
          <c:h val="0.924273159141515"/>
        </c:manualLayout>
      </c:layout>
      <c:scatterChart>
        <c:scatterStyle val="smoothMarker"/>
        <c:varyColors val="0"/>
        <c:ser>
          <c:idx val="10"/>
          <c:order val="0"/>
          <c:spPr>
            <a:ln w="50800">
              <a:solidFill>
                <a:srgbClr val="800000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Jitter'!$P$3:$P$51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0.0954915028125262</c:v>
                </c:pt>
                <c:pt idx="21">
                  <c:v>0.345491502812526</c:v>
                </c:pt>
                <c:pt idx="22">
                  <c:v>0.654508497187474</c:v>
                </c:pt>
                <c:pt idx="23">
                  <c:v>0.904508497187474</c:v>
                </c:pt>
                <c:pt idx="24">
                  <c:v>1.0</c:v>
                </c:pt>
                <c:pt idx="25">
                  <c:v>0.904508497187474</c:v>
                </c:pt>
                <c:pt idx="26">
                  <c:v>0.654508497187474</c:v>
                </c:pt>
                <c:pt idx="27">
                  <c:v>0.345491502812526</c:v>
                </c:pt>
                <c:pt idx="28">
                  <c:v>0.0954915028125264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ser>
          <c:idx val="0"/>
          <c:order val="1"/>
          <c:spPr>
            <a:ln w="57150"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'P3 Jitter'!$B$3:$B$51</c:f>
              <c:numCache>
                <c:formatCode>General</c:formatCode>
                <c:ptCount val="49"/>
                <c:pt idx="0">
                  <c:v>-200.0</c:v>
                </c:pt>
                <c:pt idx="1">
                  <c:v>-175.0</c:v>
                </c:pt>
                <c:pt idx="2">
                  <c:v>-150.0</c:v>
                </c:pt>
                <c:pt idx="3">
                  <c:v>-125.0</c:v>
                </c:pt>
                <c:pt idx="4">
                  <c:v>-100.0</c:v>
                </c:pt>
                <c:pt idx="5">
                  <c:v>-75.0</c:v>
                </c:pt>
                <c:pt idx="6">
                  <c:v>-50.0</c:v>
                </c:pt>
                <c:pt idx="7">
                  <c:v>-25.0</c:v>
                </c:pt>
                <c:pt idx="8">
                  <c:v>0.0</c:v>
                </c:pt>
                <c:pt idx="9">
                  <c:v>25.0</c:v>
                </c:pt>
                <c:pt idx="10">
                  <c:v>50.0</c:v>
                </c:pt>
                <c:pt idx="11">
                  <c:v>75.0</c:v>
                </c:pt>
                <c:pt idx="12">
                  <c:v>100.0</c:v>
                </c:pt>
                <c:pt idx="13">
                  <c:v>125.0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  <c:pt idx="23">
                  <c:v>375.0</c:v>
                </c:pt>
                <c:pt idx="24">
                  <c:v>400.0</c:v>
                </c:pt>
                <c:pt idx="25">
                  <c:v>425.0</c:v>
                </c:pt>
                <c:pt idx="26">
                  <c:v>450.0</c:v>
                </c:pt>
                <c:pt idx="27">
                  <c:v>475.0</c:v>
                </c:pt>
                <c:pt idx="28">
                  <c:v>500.0</c:v>
                </c:pt>
                <c:pt idx="29">
                  <c:v>525.0</c:v>
                </c:pt>
                <c:pt idx="30">
                  <c:v>550.0</c:v>
                </c:pt>
                <c:pt idx="31">
                  <c:v>575.0</c:v>
                </c:pt>
                <c:pt idx="32">
                  <c:v>600.0</c:v>
                </c:pt>
                <c:pt idx="33">
                  <c:v>625.0</c:v>
                </c:pt>
                <c:pt idx="34">
                  <c:v>650.0</c:v>
                </c:pt>
                <c:pt idx="35">
                  <c:v>675.0</c:v>
                </c:pt>
                <c:pt idx="36">
                  <c:v>700.0</c:v>
                </c:pt>
                <c:pt idx="37">
                  <c:v>725.0</c:v>
                </c:pt>
                <c:pt idx="38">
                  <c:v>750.0</c:v>
                </c:pt>
                <c:pt idx="39">
                  <c:v>775.0</c:v>
                </c:pt>
                <c:pt idx="40">
                  <c:v>800.0</c:v>
                </c:pt>
                <c:pt idx="41">
                  <c:v>825.0</c:v>
                </c:pt>
                <c:pt idx="42">
                  <c:v>850.0</c:v>
                </c:pt>
                <c:pt idx="43">
                  <c:v>875.0</c:v>
                </c:pt>
                <c:pt idx="44">
                  <c:v>900.0</c:v>
                </c:pt>
                <c:pt idx="45">
                  <c:v>925.0</c:v>
                </c:pt>
                <c:pt idx="46">
                  <c:v>950.0</c:v>
                </c:pt>
                <c:pt idx="47">
                  <c:v>975.0</c:v>
                </c:pt>
                <c:pt idx="48">
                  <c:v>1000.0</c:v>
                </c:pt>
              </c:numCache>
            </c:numRef>
          </c:xVal>
          <c:yVal>
            <c:numRef>
              <c:f>'P3 Jitter'!$Q$3:$Q$51</c:f>
              <c:numCache>
                <c:formatCode>General</c:formatCode>
                <c:ptCount val="4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0.0954915028125262</c:v>
                </c:pt>
                <c:pt idx="25">
                  <c:v>0.345491502812526</c:v>
                </c:pt>
                <c:pt idx="26">
                  <c:v>0.654508497187474</c:v>
                </c:pt>
                <c:pt idx="27">
                  <c:v>0.904508497187474</c:v>
                </c:pt>
                <c:pt idx="28">
                  <c:v>1.0</c:v>
                </c:pt>
                <c:pt idx="29">
                  <c:v>0.904508497187474</c:v>
                </c:pt>
                <c:pt idx="30">
                  <c:v>0.654508497187474</c:v>
                </c:pt>
                <c:pt idx="31">
                  <c:v>0.345491502812526</c:v>
                </c:pt>
                <c:pt idx="32">
                  <c:v>0.0954915028125264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0364120"/>
        <c:axId val="-2116778376"/>
      </c:scatterChart>
      <c:valAx>
        <c:axId val="2110364120"/>
        <c:scaling>
          <c:orientation val="minMax"/>
          <c:max val="1000.0"/>
          <c:min val="-200.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571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-2116778376"/>
        <c:crosses val="autoZero"/>
        <c:crossBetween val="midCat"/>
      </c:valAx>
      <c:valAx>
        <c:axId val="-2116778376"/>
        <c:scaling>
          <c:orientation val="minMax"/>
          <c:max val="1.0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571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2110364120"/>
        <c:crossesAt val="-200.0"/>
        <c:crossBetween val="midCat"/>
        <c:majorUnit val="0.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" pitchFamily="-112" charset="0"/>
              </a:defRPr>
            </a:lvl1pPr>
          </a:lstStyle>
          <a:p>
            <a:fld id="{F3B8F5AD-D91B-BD4E-99A4-51DB02FB3374}" type="slidenum">
              <a:rPr lang="en-US"/>
              <a:pPr/>
              <a:t>‹#›</a:t>
            </a:fld>
            <a:endParaRPr lang="en-US" sz="1200"/>
          </a:p>
        </p:txBody>
      </p:sp>
      <p:sp>
        <p:nvSpPr>
          <p:cNvPr id="36870" name="Rectangle 6"/>
          <p:cNvSpPr>
            <a:spLocks noGrp="1" noChangeArrowheads="1"/>
          </p:cNvSpPr>
          <p:nvPr/>
        </p:nvSpPr>
        <p:spPr bwMode="auto">
          <a:xfrm>
            <a:off x="0" y="8683625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100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ERP Boot Camp</a:t>
            </a:r>
          </a:p>
          <a:p>
            <a:r>
              <a:rPr lang="en-US" sz="100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© S. J. Luck, All rights reserved</a:t>
            </a:r>
            <a:endParaRPr lang="en-US" sz="1200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5977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fld id="{EBF821E3-74E5-1E4A-B8AF-5C045CDB35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083A7-5CBE-A04B-9A79-C4B4F65B525E}" type="slidenum">
              <a:rPr lang="en-US"/>
              <a:pPr/>
              <a:t>1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72428-A855-324D-B8F0-4F440BD12D2C}" type="slidenum">
              <a:rPr lang="en-US"/>
              <a:pPr/>
              <a:t>10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</a:t>
            </a:r>
            <a:r>
              <a:rPr lang="en-US" baseline="0" dirty="0" smtClean="0">
                <a:latin typeface="Times New Roman" pitchFamily="18" charset="0"/>
              </a:rPr>
              <a:t>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Kappenman, E. S., &amp; Luck, S. J. </a:t>
            </a:r>
            <a:r>
              <a:rPr lang="en-US" sz="1200" kern="120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(2012).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ERP components: The ups and downs of brainwave recordings. In S. J. Luck &amp; E. S. Kappenman (Eds.), Oxford Handbook of ERP Components. New York: Oxford University Press.  Copyright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 2010 by Emily S. Kappenman; all rights reserved. </a:t>
            </a:r>
            <a:r>
              <a:rPr lang="en-US" baseline="0" dirty="0" smtClean="0"/>
              <a:t>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53CCB-B125-824D-AB7F-ED4C80491BA4}" type="slidenum">
              <a:rPr lang="en-US"/>
              <a:pPr/>
              <a:t>11</a:t>
            </a:fld>
            <a:endParaRPr lang="en-US"/>
          </a:p>
        </p:txBody>
      </p:sp>
      <p:sp>
        <p:nvSpPr>
          <p:cNvPr id="90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12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5B576-45FD-724B-B37E-8770B52EE996}" type="slidenum">
              <a:rPr lang="en-US"/>
              <a:pPr/>
              <a:t>13</a:t>
            </a:fld>
            <a:endParaRPr lang="en-US"/>
          </a:p>
        </p:txBody>
      </p:sp>
      <p:sp>
        <p:nvSpPr>
          <p:cNvPr id="91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CDE32-5B1B-544A-B119-DDACDB319E76}" type="slidenum">
              <a:rPr lang="en-US"/>
              <a:pPr/>
              <a:t>14</a:t>
            </a:fld>
            <a:endParaRPr lang="en-US"/>
          </a:p>
        </p:txBody>
      </p:sp>
      <p:sp>
        <p:nvSpPr>
          <p:cNvPr id="919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63A56-978B-3D4E-8634-F1DB91912196}" type="slidenum">
              <a:rPr lang="en-US"/>
              <a:pPr/>
              <a:t>15</a:t>
            </a:fld>
            <a:endParaRPr lang="en-US"/>
          </a:p>
        </p:txBody>
      </p:sp>
      <p:sp>
        <p:nvSpPr>
          <p:cNvPr id="994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16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17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18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19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A5AEE-A5DD-3048-A32B-C21CF71DB9D5}" type="slidenum">
              <a:rPr lang="en-US"/>
              <a:pPr/>
              <a:t>2</a:t>
            </a:fld>
            <a:endParaRPr lang="en-US"/>
          </a:p>
        </p:txBody>
      </p:sp>
      <p:sp>
        <p:nvSpPr>
          <p:cNvPr id="80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20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21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22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287CD-FECA-264E-AFEE-95516110BAF8}" type="slidenum">
              <a:rPr lang="en-US"/>
              <a:pPr/>
              <a:t>23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0E12A-C769-014A-9896-7AD321509002}" type="slidenum">
              <a:rPr lang="en-US"/>
              <a:pPr/>
              <a:t>24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>
                <a:latin typeface="Times New Roman" pitchFamily="21" charset="0"/>
              </a:rPr>
              <a:t>Fig 4.5 of </a:t>
            </a:r>
            <a:r>
              <a:rPr lang="en-US" dirty="0" smtClean="0">
                <a:latin typeface="Arial" pitchFamily="21" charset="0"/>
              </a:rPr>
              <a:t>Luck, Steven J. (2005). An introduction to the Event-Related Potential Technique. Cambridge, MA: MIT Press.© MIT Press. </a:t>
            </a:r>
            <a:r>
              <a:rPr lang="en-US" dirty="0" smtClean="0">
                <a:latin typeface="Geneva" pitchFamily="21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81D4B-61FF-374E-9E4F-D009C535B494}" type="slidenum">
              <a:rPr lang="en-US"/>
              <a:pPr/>
              <a:t>25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11.5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 smtClean="0">
              <a:latin typeface="Geneva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0E12A-C769-014A-9896-7AD321509002}" type="slidenum">
              <a:rPr lang="en-US"/>
              <a:pPr/>
              <a:t>26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>
                <a:latin typeface="Times New Roman" pitchFamily="21" charset="0"/>
              </a:rPr>
              <a:t>Fig 4.5 of </a:t>
            </a:r>
            <a:r>
              <a:rPr lang="en-US" dirty="0" smtClean="0">
                <a:latin typeface="Arial" pitchFamily="21" charset="0"/>
              </a:rPr>
              <a:t>Luck, Steven J. (2005). An introduction to the Event-Related Potential Technique. Cambridge, MA: MIT Press.© MIT Press. </a:t>
            </a:r>
            <a:r>
              <a:rPr lang="en-US" dirty="0" smtClean="0">
                <a:latin typeface="Geneva" pitchFamily="21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81D4B-61FF-374E-9E4F-D009C535B494}" type="slidenum">
              <a:rPr lang="en-US"/>
              <a:pPr/>
              <a:t>27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11.6 in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 smtClean="0">
              <a:latin typeface="Geneva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0E12A-C769-014A-9896-7AD321509002}" type="slidenum">
              <a:rPr lang="en-US"/>
              <a:pPr/>
              <a:t>28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11.7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 smtClean="0">
              <a:latin typeface="Geneva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0E12A-C769-014A-9896-7AD321509002}" type="slidenum">
              <a:rPr lang="en-US"/>
              <a:pPr/>
              <a:t>29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11.7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 smtClean="0">
              <a:latin typeface="Geneva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A5AEE-A5DD-3048-A32B-C21CF71DB9D5}" type="slidenum">
              <a:rPr lang="en-US"/>
              <a:pPr/>
              <a:t>3</a:t>
            </a:fld>
            <a:endParaRPr lang="en-US"/>
          </a:p>
        </p:txBody>
      </p:sp>
      <p:sp>
        <p:nvSpPr>
          <p:cNvPr id="80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16D070-75FB-844B-9EBD-8A49F9D35005}" type="slidenum">
              <a:rPr lang="en-US"/>
              <a:pPr/>
              <a:t>30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Figure 1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Kutas, M., &amp; Hillyard, S. A. (1980). Reading senseless sentences: Brain potentials reflect semantic incongruity. Science, 207, 203-205.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 Reproduced with permission of AMERICAN ASSOCIATION FOR THE ADVANCEMENT OF SCIENCE. </a:t>
            </a:r>
            <a:endParaRPr lang="en-US" b="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16D070-75FB-844B-9EBD-8A49F9D35005}" type="slidenum">
              <a:rPr lang="en-US"/>
              <a:pPr/>
              <a:t>31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11.4 in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0E12A-C769-014A-9896-7AD321509002}" type="slidenum">
              <a:rPr lang="en-US"/>
              <a:pPr/>
              <a:t>32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0E12A-C769-014A-9896-7AD321509002}" type="slidenum">
              <a:rPr lang="en-US"/>
              <a:pPr/>
              <a:t>33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0E12A-C769-014A-9896-7AD321509002}" type="slidenum">
              <a:rPr lang="en-US"/>
              <a:pPr/>
              <a:t>34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Left portion reprinted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Battista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Azzena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G., Conti, G.,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Santarelli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R.,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Ottaviani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F.,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Paludetti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G., &amp;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Maurizi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M. (1995). Generation of human auditory steady-state responses (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SSRs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). I: Stimulus rate effects. Hearing Research, 83, 1-8, copyright 1995, with permission from Elsevier</a:t>
            </a:r>
          </a:p>
          <a:p>
            <a:endParaRPr lang="en-US" sz="1200" kern="120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Right portion reprinted from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Galambos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R.,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Makeig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S., &amp;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Talmachoff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P. J. (1981). A 40-Hz auditory potential recorded from the human scalp. Proceedings of the National Academy of Sciences, 78, 2643-2647,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 with permission of S.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Makeig</a:t>
            </a:r>
            <a:r>
              <a:rPr lang="en-US" sz="1200" kern="1200" baseline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.</a:t>
            </a:r>
            <a:endParaRPr lang="en-US" sz="1200" kern="120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282A3-ED85-1445-BBB3-82EF09F72F88}" type="slidenum">
              <a:rPr lang="en-US"/>
              <a:pPr/>
              <a:t>35</a:t>
            </a:fld>
            <a:endParaRPr lang="en-US"/>
          </a:p>
        </p:txBody>
      </p:sp>
      <p:sp>
        <p:nvSpPr>
          <p:cNvPr id="913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0202D9-EB51-8249-A437-6E7EC88B6BA5}" type="slidenum">
              <a:rPr lang="en-US"/>
              <a:pPr/>
              <a:t>36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21" charset="0"/>
              </a:rPr>
              <a:t>Figure 7 reprinted from Johnson, </a:t>
            </a:r>
            <a:r>
              <a:rPr lang="en-US" dirty="0" err="1" smtClean="0">
                <a:latin typeface="Times New Roman" pitchFamily="21" charset="0"/>
              </a:rPr>
              <a:t>Pfefferbaum</a:t>
            </a:r>
            <a:r>
              <a:rPr lang="en-US" dirty="0" smtClean="0">
                <a:latin typeface="Times New Roman" pitchFamily="21" charset="0"/>
              </a:rPr>
              <a:t>, &amp; </a:t>
            </a:r>
            <a:r>
              <a:rPr lang="en-US" dirty="0" err="1" smtClean="0">
                <a:latin typeface="Times New Roman" pitchFamily="21" charset="0"/>
              </a:rPr>
              <a:t>Kopell</a:t>
            </a:r>
            <a:r>
              <a:rPr lang="en-US" dirty="0" smtClean="0">
                <a:latin typeface="Times New Roman" pitchFamily="21" charset="0"/>
              </a:rPr>
              <a:t> (1985) P300 and Long-Term Memory: Latency Predicts Recognition Performance. Psychophysiology 22,5 497-507, with permission from Blackwell Publishing. © Blackwell Publishing. </a:t>
            </a:r>
            <a:r>
              <a:rPr lang="en-US" dirty="0" smtClean="0">
                <a:latin typeface="Geneva" pitchFamily="21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 smtClean="0">
              <a:latin typeface="Times New Roman" pitchFamily="21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A5AEE-A5DD-3048-A32B-C21CF71DB9D5}" type="slidenum">
              <a:rPr lang="en-US"/>
              <a:pPr/>
              <a:t>4</a:t>
            </a:fld>
            <a:endParaRPr lang="en-US"/>
          </a:p>
        </p:txBody>
      </p:sp>
      <p:sp>
        <p:nvSpPr>
          <p:cNvPr id="80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A5AEE-A5DD-3048-A32B-C21CF71DB9D5}" type="slidenum">
              <a:rPr lang="en-US"/>
              <a:pPr/>
              <a:t>5</a:t>
            </a:fld>
            <a:endParaRPr lang="en-US"/>
          </a:p>
        </p:txBody>
      </p:sp>
      <p:sp>
        <p:nvSpPr>
          <p:cNvPr id="80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BEA99-0868-954C-91F2-662E68F6E2AD}" type="slidenum">
              <a:rPr lang="en-US"/>
              <a:pPr/>
              <a:t>6</a:t>
            </a:fld>
            <a:endParaRPr lang="en-US"/>
          </a:p>
        </p:txBody>
      </p:sp>
      <p:sp>
        <p:nvSpPr>
          <p:cNvPr id="905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Figure 4.1 </a:t>
            </a:r>
            <a:r>
              <a:rPr lang="en-US" dirty="0" smtClean="0">
                <a:latin typeface="Arial" pitchFamily="18" charset="0"/>
              </a:rPr>
              <a:t>from</a:t>
            </a:r>
            <a:r>
              <a:rPr lang="en-US" baseline="0" dirty="0" smtClean="0"/>
              <a:t> Luck, S. J., An Introduction to the Event-Related Potential Technique. </a:t>
            </a:r>
            <a:r>
              <a:rPr lang="en-US" dirty="0" smtClean="0">
                <a:latin typeface="Geneva" pitchFamily="18" charset="0"/>
              </a:rPr>
              <a:t>Cambridge, MA: MIT Press. © MIT Press.  This material may be used for nonprofit research and education purposes only, and it may not be reprinted or distributed in any form including print and electronic forms.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Other content: 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F1DFE-80FD-E842-B5D9-F592089AE953}" type="slidenum">
              <a:rPr lang="en-US"/>
              <a:pPr/>
              <a:t>7</a:t>
            </a:fld>
            <a:endParaRPr lang="en-US"/>
          </a:p>
        </p:txBody>
      </p:sp>
      <p:sp>
        <p:nvSpPr>
          <p:cNvPr id="970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0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</a:t>
            </a:r>
            <a:r>
              <a:rPr lang="en-US" baseline="0" dirty="0" smtClean="0">
                <a:latin typeface="Times New Roman" pitchFamily="18" charset="0"/>
              </a:rPr>
              <a:t> from f</a:t>
            </a:r>
            <a:r>
              <a:rPr lang="en-US" dirty="0" smtClean="0">
                <a:latin typeface="Times New Roman" pitchFamily="18" charset="0"/>
              </a:rPr>
              <a:t>igure 1.3 </a:t>
            </a:r>
            <a:r>
              <a:rPr lang="en-US" dirty="0" smtClean="0">
                <a:latin typeface="Arial" pitchFamily="18" charset="0"/>
              </a:rPr>
              <a:t>from</a:t>
            </a:r>
            <a:r>
              <a:rPr lang="en-US" baseline="0" dirty="0" smtClean="0"/>
              <a:t> Luck, S. J., An Introduction to the Event-Related Potential Technique. </a:t>
            </a:r>
            <a:r>
              <a:rPr lang="en-US" dirty="0" smtClean="0">
                <a:latin typeface="Geneva" pitchFamily="18" charset="0"/>
              </a:rPr>
              <a:t>Cambridge, MA: MIT Press. © MIT Press.  This material may be used for nonprofit research and education purposes only, and it may not be reprinted or distributed in any form including print and electronic forms.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Other content: 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72428-A855-324D-B8F0-4F440BD12D2C}" type="slidenum">
              <a:rPr lang="en-US"/>
              <a:pPr/>
              <a:t>8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</a:t>
            </a:r>
            <a:r>
              <a:rPr lang="en-US" baseline="0" dirty="0" smtClean="0">
                <a:latin typeface="Times New Roman" pitchFamily="18" charset="0"/>
              </a:rPr>
              <a:t> from f</a:t>
            </a:r>
            <a:r>
              <a:rPr lang="en-US" dirty="0" smtClean="0">
                <a:latin typeface="Times New Roman" pitchFamily="18" charset="0"/>
              </a:rPr>
              <a:t>igure 1.3 </a:t>
            </a:r>
            <a:r>
              <a:rPr lang="en-US" dirty="0" smtClean="0">
                <a:latin typeface="Arial" pitchFamily="18" charset="0"/>
              </a:rPr>
              <a:t>from</a:t>
            </a:r>
            <a:r>
              <a:rPr lang="en-US" baseline="0" dirty="0" smtClean="0"/>
              <a:t> Luck, S. J., An Introduction to the Event-Related Potential Technique. </a:t>
            </a:r>
            <a:r>
              <a:rPr lang="en-US" dirty="0" smtClean="0">
                <a:latin typeface="Geneva" pitchFamily="18" charset="0"/>
              </a:rPr>
              <a:t>Cambridge, MA: MIT Press. © MIT Press.  This material may be used for nonprofit research and education purposes only, and it may not be reprinted or distributed in any form including print and electronic forms.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Other content: 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72428-A855-324D-B8F0-4F440BD12D2C}" type="slidenum">
              <a:rPr lang="en-US"/>
              <a:pPr/>
              <a:t>9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</a:t>
            </a:r>
            <a:r>
              <a:rPr lang="en-US" baseline="0" dirty="0" smtClean="0">
                <a:latin typeface="Times New Roman" pitchFamily="18" charset="0"/>
              </a:rPr>
              <a:t>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Kappenman, E. S., &amp; Luck, S. J. (2012). ERP components: The ups and downs of brainwave recordings. In S. J. Luck &amp; E. S. Kappenman (Eds.), Oxford Handbook of ERP Components. New York: Oxford University Press.  Copyright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 2010 by Emily S. Kappenman; all rights reserved. </a:t>
            </a:r>
            <a:r>
              <a:rPr lang="en-US" baseline="0" dirty="0" smtClean="0"/>
              <a:t>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9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079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Box 42"/>
          <p:cNvSpPr txBox="1">
            <a:spLocks noChangeArrowheads="1"/>
          </p:cNvSpPr>
          <p:nvPr userDrawn="1"/>
        </p:nvSpPr>
        <p:spPr bwMode="auto">
          <a:xfrm>
            <a:off x="990600" y="6248400"/>
            <a:ext cx="7356915" cy="57708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 smtClean="0"/>
              <a:t>All slides © </a:t>
            </a:r>
            <a:r>
              <a:rPr lang="en-US" sz="1050" dirty="0"/>
              <a:t>S. J. </a:t>
            </a:r>
            <a:r>
              <a:rPr lang="en-US" sz="1050" dirty="0" smtClean="0"/>
              <a:t>Luck, except as indicated in the notes sections of individual slides</a:t>
            </a:r>
          </a:p>
          <a:p>
            <a:pPr algn="ctr"/>
            <a:r>
              <a:rPr lang="en-US" sz="1050" dirty="0" smtClean="0"/>
              <a:t>Slides may be used for</a:t>
            </a:r>
            <a:r>
              <a:rPr lang="en-US" sz="1050" baseline="0" dirty="0" smtClean="0"/>
              <a:t> nonprofit educational purposes</a:t>
            </a:r>
            <a:r>
              <a:rPr lang="en-US" sz="1050" dirty="0" smtClean="0"/>
              <a:t> if this copyright notice is included, except as noted</a:t>
            </a:r>
            <a:endParaRPr lang="en-US" sz="1050" baseline="0" dirty="0" smtClean="0"/>
          </a:p>
          <a:p>
            <a:pPr algn="ctr"/>
            <a:r>
              <a:rPr lang="en-US" sz="1050" baseline="0" dirty="0" smtClean="0"/>
              <a:t>Permission must be obtained from the copyright </a:t>
            </a:r>
            <a:r>
              <a:rPr lang="en-US" sz="1050" baseline="0" dirty="0" err="1" smtClean="0"/>
              <a:t>holder(s</a:t>
            </a:r>
            <a:r>
              <a:rPr lang="en-US" sz="1050" baseline="0" dirty="0" smtClean="0"/>
              <a:t>) for any other use</a:t>
            </a:r>
            <a:endParaRPr lang="en-US" sz="1050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B802C7-7885-9D47-B9A8-9E80B9661E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A3A13DC-AA50-9345-974A-05D3E56F7D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FC8C61A-19FF-694D-BC20-26FB2F90DA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1DB2782-0795-3540-9DB5-3532872BDC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0BA10D-21A3-AC41-818D-3AFDC7BFBB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2F7E9B-B2EE-0240-8AD0-9E46597C64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CCE96A-4E72-A14E-BAB7-FA3AD46CC5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E8E970-ED8D-1D4B-8AE3-AE3BDF51B6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49A05-6E59-1F4A-82A0-739EC98CE6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F1BC623-56E7-F547-B343-AF1B5A3389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65" name="Rectangle 37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66" name="Rectangle 38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67" name="Rectangle 39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8" name="Rectangle 4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9" name="Rectangle 41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12" charset="0"/>
              </a:defRPr>
            </a:lvl1pPr>
          </a:lstStyle>
          <a:p>
            <a:fld id="{09AB3323-C455-CD47-9C58-90F19E81AB3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-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65000"/>
        <a:buFont typeface="Times" pitchFamily="-112" charset="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1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emf"/><Relationship Id="rId12" Type="http://schemas.openxmlformats.org/officeDocument/2006/relationships/image" Target="../media/image25.emf"/><Relationship Id="rId13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image" Target="../media/image26.emf"/><Relationship Id="rId13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image" Target="../media/image26.emf"/><Relationship Id="rId13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6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924800" cy="2286000"/>
          </a:xfrm>
        </p:spPr>
        <p:txBody>
          <a:bodyPr anchor="ctr"/>
          <a:lstStyle/>
          <a:p>
            <a:r>
              <a:rPr lang="en-US" b="1"/>
              <a:t>The ERP Boot Camp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black">
          <a:xfrm>
            <a:off x="279400" y="3962400"/>
            <a:ext cx="85979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Averaging, Overlap, </a:t>
            </a:r>
            <a:r>
              <a:rPr 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&amp; Convolution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rot="5400000">
            <a:off x="4533900" y="457200"/>
            <a:ext cx="0" cy="65532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Positive Up Logo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86193" y="0"/>
            <a:ext cx="242840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5250"/>
            <a:ext cx="6248400" cy="971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43" y="1401339"/>
            <a:ext cx="7038641" cy="5420699"/>
          </a:xfrm>
          <a:prstGeom prst="rect">
            <a:avLst/>
          </a:prstGeom>
        </p:spPr>
      </p:pic>
      <p:sp>
        <p:nvSpPr>
          <p:cNvPr id="97177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Individual Differences</a:t>
            </a:r>
          </a:p>
        </p:txBody>
      </p:sp>
      <p:sp>
        <p:nvSpPr>
          <p:cNvPr id="971781" name="Text Box 5"/>
          <p:cNvSpPr txBox="1">
            <a:spLocks noChangeArrowheads="1"/>
          </p:cNvSpPr>
          <p:nvPr/>
        </p:nvSpPr>
        <p:spPr bwMode="auto">
          <a:xfrm>
            <a:off x="4509042" y="4185874"/>
            <a:ext cx="4634958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Grand average of any 10 subjects usually looks much like the grand average of any other 10 subjects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Key Assumption </a:t>
            </a:r>
            <a:r>
              <a:rPr lang="en-US" dirty="0"/>
              <a:t>of Averaging</a:t>
            </a:r>
          </a:p>
        </p:txBody>
      </p:sp>
      <p:sp>
        <p:nvSpPr>
          <p:cNvPr id="90829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8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5622" y="1306076"/>
            <a:ext cx="8783637" cy="5551923"/>
          </a:xfrm>
        </p:spPr>
        <p:txBody>
          <a:bodyPr/>
          <a:lstStyle/>
          <a:p>
            <a:r>
              <a:rPr lang="en-US" sz="2800" dirty="0" smtClean="0"/>
              <a:t>Assumption: </a:t>
            </a:r>
            <a:r>
              <a:rPr lang="en-US" sz="2800" dirty="0"/>
              <a:t>The timing of the ERP signal is the same on each trial</a:t>
            </a:r>
          </a:p>
          <a:p>
            <a:pPr lvl="1"/>
            <a:r>
              <a:rPr lang="en-US" sz="2400" dirty="0" smtClean="0"/>
              <a:t>This assumption is often violated, leading to misinterpretations</a:t>
            </a:r>
            <a:endParaRPr lang="en-US" sz="2400" dirty="0"/>
          </a:p>
          <a:p>
            <a:pPr lvl="1"/>
            <a:r>
              <a:rPr lang="en-US" sz="2400" dirty="0"/>
              <a:t>The stimulus might elicit oscillations that vary in phase or onset time from trial to trial</a:t>
            </a:r>
          </a:p>
          <a:p>
            <a:pPr lvl="2"/>
            <a:r>
              <a:rPr lang="en-US" sz="1800" dirty="0"/>
              <a:t>These will disappear from the average</a:t>
            </a:r>
          </a:p>
          <a:p>
            <a:pPr lvl="1"/>
            <a:r>
              <a:rPr lang="en-US" sz="2400" dirty="0"/>
              <a:t>The timing of a component may vary from trial to trial</a:t>
            </a:r>
          </a:p>
          <a:p>
            <a:pPr lvl="2"/>
            <a:r>
              <a:rPr lang="en-US" sz="1800" dirty="0"/>
              <a:t>This is called “latency jitter”</a:t>
            </a:r>
          </a:p>
          <a:p>
            <a:pPr lvl="2"/>
            <a:r>
              <a:rPr lang="en-US" sz="1800" dirty="0"/>
              <a:t>The average will contain a “smeared out” version of the component with a reduced peak </a:t>
            </a:r>
            <a:r>
              <a:rPr lang="en-US" sz="1800" dirty="0" smtClean="0"/>
              <a:t>amplitude</a:t>
            </a:r>
          </a:p>
          <a:p>
            <a:pPr lvl="2"/>
            <a:r>
              <a:rPr lang="en-US" sz="1800" dirty="0" smtClean="0"/>
              <a:t>The average will be equal to the </a:t>
            </a:r>
            <a:r>
              <a:rPr lang="en-US" sz="1800" u="sng" dirty="0" smtClean="0"/>
              <a:t>convolution </a:t>
            </a:r>
            <a:r>
              <a:rPr lang="en-US" sz="1800" dirty="0" smtClean="0"/>
              <a:t>of the single-trial waveform with the distribution of latencies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8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8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8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8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8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8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292" grpId="0" build="p" bldLvl="2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/>
              <a:t>Latency Jitter</a:t>
            </a:r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1034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17738"/>
            <a:ext cx="9372600" cy="2730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10344" name="Text Box 8"/>
          <p:cNvSpPr txBox="1">
            <a:spLocks noChangeArrowheads="1"/>
          </p:cNvSpPr>
          <p:nvPr/>
        </p:nvSpPr>
        <p:spPr bwMode="auto">
          <a:xfrm>
            <a:off x="546100" y="5549900"/>
            <a:ext cx="8026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For monophasic waveforms, </a:t>
            </a:r>
            <a:r>
              <a:rPr lang="en-US" dirty="0" smtClean="0"/>
              <a:t>mean/area </a:t>
            </a:r>
            <a:r>
              <a:rPr lang="en-US" dirty="0"/>
              <a:t>amplitude does not change when the degree of latency jitter changes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/>
              <a:t>Example of Latency Variability</a:t>
            </a:r>
          </a:p>
        </p:txBody>
      </p:sp>
      <p:sp>
        <p:nvSpPr>
          <p:cNvPr id="91648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164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1657350"/>
            <a:ext cx="8686800" cy="40592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16487" name="Text Box 7"/>
          <p:cNvSpPr txBox="1">
            <a:spLocks noChangeArrowheads="1"/>
          </p:cNvSpPr>
          <p:nvPr/>
        </p:nvSpPr>
        <p:spPr bwMode="auto">
          <a:xfrm>
            <a:off x="6750050" y="6492875"/>
            <a:ext cx="23939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Luck &amp; Hillyard (1990)</a:t>
            </a:r>
          </a:p>
        </p:txBody>
      </p:sp>
    </p:spTree>
    <p:extLst>
      <p:ext uri="{BB962C8B-B14F-4D97-AF65-F5344CB8AC3E}">
        <p14:creationId xmlns:p14="http://schemas.microsoft.com/office/powerpoint/2010/main" val="114496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/>
              <a:t>Example of Latency Variability</a:t>
            </a:r>
          </a:p>
        </p:txBody>
      </p:sp>
      <p:sp>
        <p:nvSpPr>
          <p:cNvPr id="91853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8532" name="Text Box 4"/>
          <p:cNvSpPr txBox="1">
            <a:spLocks noChangeArrowheads="1"/>
          </p:cNvSpPr>
          <p:nvPr/>
        </p:nvSpPr>
        <p:spPr bwMode="auto">
          <a:xfrm>
            <a:off x="6750050" y="6492875"/>
            <a:ext cx="23939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Luck &amp; Hillyard (1990)</a:t>
            </a:r>
          </a:p>
        </p:txBody>
      </p:sp>
      <p:sp>
        <p:nvSpPr>
          <p:cNvPr id="918536" name="Text Box 8"/>
          <p:cNvSpPr txBox="1">
            <a:spLocks noChangeArrowheads="1"/>
          </p:cNvSpPr>
          <p:nvPr/>
        </p:nvSpPr>
        <p:spPr bwMode="auto">
          <a:xfrm>
            <a:off x="2143125" y="1401763"/>
            <a:ext cx="19462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Parallel Search</a:t>
            </a:r>
          </a:p>
        </p:txBody>
      </p:sp>
      <p:sp>
        <p:nvSpPr>
          <p:cNvPr id="918537" name="Text Box 9"/>
          <p:cNvSpPr txBox="1">
            <a:spLocks noChangeArrowheads="1"/>
          </p:cNvSpPr>
          <p:nvPr/>
        </p:nvSpPr>
        <p:spPr bwMode="auto">
          <a:xfrm>
            <a:off x="5851525" y="1376363"/>
            <a:ext cx="1752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Serial Search</a:t>
            </a:r>
          </a:p>
        </p:txBody>
      </p:sp>
      <p:pic>
        <p:nvPicPr>
          <p:cNvPr id="91853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752600"/>
            <a:ext cx="7061200" cy="510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28797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2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Latency Jitter &amp; Convolution</a:t>
            </a:r>
          </a:p>
        </p:txBody>
      </p:sp>
      <p:sp>
        <p:nvSpPr>
          <p:cNvPr id="993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6019" y="1422683"/>
            <a:ext cx="8471980" cy="5435317"/>
          </a:xfrm>
        </p:spPr>
        <p:txBody>
          <a:bodyPr/>
          <a:lstStyle/>
          <a:p>
            <a:r>
              <a:rPr lang="en-US" dirty="0" smtClean="0"/>
              <a:t>How exactly does the averaged ERP waveform change as a function of latency jitter?</a:t>
            </a:r>
          </a:p>
          <a:p>
            <a:r>
              <a:rPr lang="en-US" dirty="0" smtClean="0"/>
              <a:t>“Convolution” gives us the answer</a:t>
            </a:r>
          </a:p>
          <a:p>
            <a:pPr lvl="1"/>
            <a:r>
              <a:rPr lang="en-US" dirty="0" smtClean="0"/>
              <a:t>E = single-trial ERP waveform</a:t>
            </a:r>
          </a:p>
          <a:p>
            <a:pPr lvl="1"/>
            <a:r>
              <a:rPr lang="en-US" dirty="0" smtClean="0"/>
              <a:t>L = probability distribution of single-trial ERP latencies</a:t>
            </a:r>
          </a:p>
          <a:p>
            <a:pPr lvl="1"/>
            <a:r>
              <a:rPr lang="en-US" dirty="0" smtClean="0"/>
              <a:t>Averaged ERP = E * L</a:t>
            </a:r>
          </a:p>
          <a:p>
            <a:pPr lvl="1"/>
            <a:r>
              <a:rPr lang="en-US" dirty="0" smtClean="0"/>
              <a:t>(“*” means “convolution”)</a:t>
            </a:r>
          </a:p>
          <a:p>
            <a:r>
              <a:rPr lang="en-US" dirty="0" smtClean="0"/>
              <a:t>Convolution also explains:</a:t>
            </a:r>
          </a:p>
          <a:p>
            <a:pPr lvl="1"/>
            <a:r>
              <a:rPr lang="en-US" dirty="0" smtClean="0"/>
              <a:t>Effects </a:t>
            </a:r>
            <a:r>
              <a:rPr lang="en-US" dirty="0"/>
              <a:t>of overlap on averaged ERP waveform</a:t>
            </a:r>
            <a:endParaRPr lang="en-US" dirty="0" smtClean="0"/>
          </a:p>
          <a:p>
            <a:pPr lvl="1"/>
            <a:r>
              <a:rPr lang="en-US" dirty="0" smtClean="0"/>
              <a:t>Effects of stimulus timing errors on averaged ERP waveform</a:t>
            </a:r>
          </a:p>
          <a:p>
            <a:pPr lvl="1"/>
            <a:r>
              <a:rPr lang="en-US" dirty="0" smtClean="0"/>
              <a:t>How filters work</a:t>
            </a:r>
          </a:p>
          <a:p>
            <a:pPr lvl="1"/>
            <a:r>
              <a:rPr lang="en-US" dirty="0" smtClean="0"/>
              <a:t>How time-frequency analysis works</a:t>
            </a:r>
          </a:p>
          <a:p>
            <a:r>
              <a:rPr lang="en-US" dirty="0" smtClean="0"/>
              <a:t>Fortunately, convolution is really simple</a:t>
            </a:r>
          </a:p>
        </p:txBody>
      </p:sp>
    </p:spTree>
    <p:extLst>
      <p:ext uri="{BB962C8B-B14F-4D97-AF65-F5344CB8AC3E}">
        <p14:creationId xmlns:p14="http://schemas.microsoft.com/office/powerpoint/2010/main" val="210111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2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4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RT Distributions</a:t>
            </a:r>
            <a:endParaRPr lang="en-US" dirty="0"/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815" y="1579684"/>
            <a:ext cx="5059898" cy="5147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772" y="2218977"/>
            <a:ext cx="1470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Frequency</a:t>
            </a:r>
          </a:p>
          <a:p>
            <a:pPr algn="ctr"/>
            <a:r>
              <a:rPr lang="en-US" sz="1800" dirty="0" smtClean="0"/>
              <a:t>Distribution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716772" y="5069712"/>
            <a:ext cx="1470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Probability</a:t>
            </a:r>
          </a:p>
          <a:p>
            <a:pPr algn="ctr"/>
            <a:r>
              <a:rPr lang="en-US" sz="1800" dirty="0" smtClean="0"/>
              <a:t>Distribution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8573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" y="2133600"/>
            <a:ext cx="8242471" cy="41473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641" y="3403600"/>
            <a:ext cx="2672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Difference is mainly in the amount of right skew, not a shift of the whole distribution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RT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6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608342" y="1923568"/>
          <a:ext cx="7950200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P3 Latency Distribution</a:t>
            </a:r>
            <a:endParaRPr lang="en-US" dirty="0"/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3215" y="6412122"/>
            <a:ext cx="2337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1036" y="3126222"/>
            <a:ext cx="237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25% of P3s at 400 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723751" y="3806232"/>
            <a:ext cx="415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Probability of P3 Peak Latency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48905" y="4281855"/>
            <a:ext cx="2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7% of P3s at 300 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06960" y="2977476"/>
            <a:ext cx="2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17% of P3s at 350 ms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16200000" flipH="1">
            <a:off x="3455065" y="4874283"/>
            <a:ext cx="663631" cy="50339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3406787" y="3910660"/>
            <a:ext cx="1021981" cy="775216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5400000">
            <a:off x="4759309" y="3581358"/>
            <a:ext cx="675075" cy="65211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102223" y="1789969"/>
            <a:ext cx="6549417" cy="7078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P3 is time-locked to the response, then P3 probability distribution = RT probability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Averaging &amp; Convolution</a:t>
            </a:r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596900" y="1896469"/>
          <a:ext cx="7950200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3890" y="2222310"/>
            <a:ext cx="166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P3 when RT = 400 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50192" y="2222310"/>
            <a:ext cx="166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P3 when RT = 500 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43215" y="6412122"/>
            <a:ext cx="2337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723751" y="3592942"/>
            <a:ext cx="415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ERP Amplitude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48279" y="4043040"/>
            <a:ext cx="193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(Assumes P3 peaks at RT)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64932" y="1315232"/>
            <a:ext cx="704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Hypothetical Single-Trial P3 Waveforms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552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 animBg="0"/>
        </p:bldSub>
      </p:bldGraphic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Averaging and S/N Ratio</a:t>
            </a:r>
          </a:p>
        </p:txBody>
      </p:sp>
      <p:sp>
        <p:nvSpPr>
          <p:cNvPr id="79974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0363" y="1478435"/>
            <a:ext cx="8477026" cy="5257800"/>
          </a:xfrm>
        </p:spPr>
        <p:txBody>
          <a:bodyPr/>
          <a:lstStyle/>
          <a:p>
            <a:r>
              <a:rPr lang="en-US" dirty="0"/>
              <a:t>S/N ratio = (signal size) ÷ (noise size)</a:t>
            </a:r>
          </a:p>
          <a:p>
            <a:pPr lvl="1"/>
            <a:r>
              <a:rPr lang="en-US" dirty="0" smtClean="0"/>
              <a:t>2 </a:t>
            </a:r>
            <a:r>
              <a:rPr lang="en-US" dirty="0"/>
              <a:t>µV effect, </a:t>
            </a:r>
            <a:r>
              <a:rPr lang="en-US" dirty="0" smtClean="0"/>
              <a:t>40 </a:t>
            </a:r>
            <a:r>
              <a:rPr lang="en-US" dirty="0"/>
              <a:t>µV EEG noise -&gt; 2</a:t>
            </a:r>
            <a:r>
              <a:rPr lang="en-US" dirty="0" smtClean="0"/>
              <a:t>:</a:t>
            </a:r>
            <a:r>
              <a:rPr lang="en-US" dirty="0"/>
              <a:t>4</a:t>
            </a:r>
            <a:r>
              <a:rPr lang="en-US" dirty="0" smtClean="0"/>
              <a:t>0 </a:t>
            </a:r>
            <a:r>
              <a:rPr lang="en-US" dirty="0"/>
              <a:t>= 0.05:1</a:t>
            </a:r>
            <a:endParaRPr lang="en-US" dirty="0" smtClean="0"/>
          </a:p>
          <a:p>
            <a:pPr lvl="1"/>
            <a:r>
              <a:rPr lang="en-US" dirty="0" smtClean="0"/>
              <a:t>Acceptable </a:t>
            </a:r>
            <a:r>
              <a:rPr lang="en-US" dirty="0"/>
              <a:t>S/N ratio</a:t>
            </a:r>
            <a:r>
              <a:rPr lang="en-US" dirty="0" smtClean="0"/>
              <a:t> depends </a:t>
            </a:r>
            <a:r>
              <a:rPr lang="en-US" dirty="0"/>
              <a:t>on number of subjects</a:t>
            </a:r>
          </a:p>
          <a:p>
            <a:r>
              <a:rPr lang="en-US" dirty="0"/>
              <a:t>Averaging increases S/N according to </a:t>
            </a:r>
            <a:r>
              <a:rPr lang="en-US" dirty="0" err="1"/>
              <a:t>sqrt(N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Doubling N multiplies S/N by a factor of 1.41</a:t>
            </a:r>
          </a:p>
          <a:p>
            <a:pPr lvl="1"/>
            <a:r>
              <a:rPr lang="en-US" dirty="0"/>
              <a:t>Quadrupling N doubles S/N (because sqrt(4) = 2)</a:t>
            </a:r>
          </a:p>
          <a:p>
            <a:pPr lvl="1"/>
            <a:r>
              <a:rPr lang="en-US" dirty="0"/>
              <a:t>If S/N is .05:1 on a single trial, 1024 trials gives us a S/N ratio of 1.6:1</a:t>
            </a:r>
          </a:p>
          <a:p>
            <a:pPr lvl="2"/>
            <a:r>
              <a:rPr lang="en-US" dirty="0"/>
              <a:t>Because sqrt(1024) = 32 and .05 </a:t>
            </a:r>
            <a:r>
              <a:rPr lang="en-US" dirty="0" err="1"/>
              <a:t>x</a:t>
            </a:r>
            <a:r>
              <a:rPr lang="en-US" dirty="0"/>
              <a:t> 32 = 1.6</a:t>
            </a:r>
          </a:p>
          <a:p>
            <a:pPr lvl="1"/>
            <a:r>
              <a:rPr lang="en-US" dirty="0"/>
              <a:t>Ouch!!</a:t>
            </a:r>
            <a:r>
              <a:rPr lang="en-US" dirty="0" smtClean="0"/>
              <a:t>!</a:t>
            </a:r>
          </a:p>
          <a:p>
            <a:r>
              <a:rPr lang="en-US" dirty="0" smtClean="0"/>
              <a:t>So, how many trials to you actually need?</a:t>
            </a:r>
          </a:p>
          <a:p>
            <a:pPr lvl="1"/>
            <a:r>
              <a:rPr lang="en-US" dirty="0" smtClean="0"/>
              <a:t>Two-word answer (begins with “it” and ends with “depends”)</a:t>
            </a:r>
          </a:p>
        </p:txBody>
      </p:sp>
    </p:spTree>
    <p:extLst>
      <p:ext uri="{BB962C8B-B14F-4D97-AF65-F5344CB8AC3E}">
        <p14:creationId xmlns:p14="http://schemas.microsoft.com/office/powerpoint/2010/main" val="75821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48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40" name="Picture 9103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911" y="4949216"/>
            <a:ext cx="7277104" cy="1103495"/>
          </a:xfrm>
          <a:prstGeom prst="rect">
            <a:avLst/>
          </a:prstGeom>
        </p:spPr>
      </p:pic>
      <p:pic>
        <p:nvPicPr>
          <p:cNvPr id="910342" name="Picture 9103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11" y="5505912"/>
            <a:ext cx="7277104" cy="566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72" y="2801909"/>
            <a:ext cx="8589369" cy="4056091"/>
          </a:xfrm>
          <a:prstGeom prst="rect">
            <a:avLst/>
          </a:prstGeom>
        </p:spPr>
      </p:pic>
      <p:pic>
        <p:nvPicPr>
          <p:cNvPr id="910341" name="Picture 9103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911" y="4074409"/>
            <a:ext cx="7277104" cy="1968397"/>
          </a:xfrm>
          <a:prstGeom prst="rect">
            <a:avLst/>
          </a:prstGeom>
        </p:spPr>
      </p:pic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Averaging &amp; Convolution</a:t>
            </a:r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41887" y="1473640"/>
            <a:ext cx="4746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Average(A, B, C, D) = (A+B+C+D)÷4</a:t>
            </a:r>
            <a:endParaRPr lang="en-US" dirty="0"/>
          </a:p>
        </p:txBody>
      </p:sp>
      <p:pic>
        <p:nvPicPr>
          <p:cNvPr id="910337" name="Picture 9103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911" y="4472048"/>
            <a:ext cx="7277104" cy="1580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11" y="4710632"/>
            <a:ext cx="7277104" cy="1342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54" y="5486087"/>
            <a:ext cx="7277104" cy="566660"/>
          </a:xfrm>
          <a:prstGeom prst="rect">
            <a:avLst/>
          </a:prstGeom>
        </p:spPr>
      </p:pic>
      <p:pic>
        <p:nvPicPr>
          <p:cNvPr id="910343" name="Picture 9103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8911" y="5674909"/>
            <a:ext cx="7277104" cy="387715"/>
          </a:xfrm>
          <a:prstGeom prst="rect">
            <a:avLst/>
          </a:prstGeom>
        </p:spPr>
      </p:pic>
      <p:pic>
        <p:nvPicPr>
          <p:cNvPr id="910344" name="Picture 9103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8911" y="5774320"/>
            <a:ext cx="7277104" cy="268418"/>
          </a:xfrm>
          <a:prstGeom prst="rect">
            <a:avLst/>
          </a:prstGeom>
        </p:spPr>
      </p:pic>
      <p:pic>
        <p:nvPicPr>
          <p:cNvPr id="910345" name="Picture 9103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6906" y="5863788"/>
            <a:ext cx="6919214" cy="208769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 bwMode="auto">
          <a:xfrm rot="16200000" flipH="1">
            <a:off x="2873416" y="4903368"/>
            <a:ext cx="663631" cy="50339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rot="16200000" flipH="1">
            <a:off x="2825138" y="3939745"/>
            <a:ext cx="1021981" cy="775216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rot="5400000">
            <a:off x="4439398" y="3610443"/>
            <a:ext cx="675075" cy="65211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4681125" y="3155307"/>
            <a:ext cx="237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 of 25 P3s at 400 ms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154502" y="4310940"/>
            <a:ext cx="2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 of 7 P3s at 300 ms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925311" y="3006561"/>
            <a:ext cx="2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 of 17 P3s at 350 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7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795" y="1986713"/>
            <a:ext cx="7277104" cy="4056091"/>
          </a:xfrm>
          <a:prstGeom prst="rect">
            <a:avLst/>
          </a:prstGeom>
        </p:spPr>
      </p:pic>
      <p:pic>
        <p:nvPicPr>
          <p:cNvPr id="910340" name="Picture 9103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11" y="4949216"/>
            <a:ext cx="7277104" cy="1103495"/>
          </a:xfrm>
          <a:prstGeom prst="rect">
            <a:avLst/>
          </a:prstGeom>
        </p:spPr>
      </p:pic>
      <p:pic>
        <p:nvPicPr>
          <p:cNvPr id="910342" name="Picture 9103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11" y="5505912"/>
            <a:ext cx="7277104" cy="566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72" y="2801909"/>
            <a:ext cx="8589369" cy="4056091"/>
          </a:xfrm>
          <a:prstGeom prst="rect">
            <a:avLst/>
          </a:prstGeom>
        </p:spPr>
      </p:pic>
      <p:pic>
        <p:nvPicPr>
          <p:cNvPr id="910341" name="Picture 9103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911" y="4074409"/>
            <a:ext cx="7277104" cy="1968397"/>
          </a:xfrm>
          <a:prstGeom prst="rect">
            <a:avLst/>
          </a:prstGeom>
        </p:spPr>
      </p:pic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Averaging &amp; Convolution</a:t>
            </a:r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41887" y="1473640"/>
            <a:ext cx="4746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Average(A, B, C, D) = (A+B+C+D)÷4</a:t>
            </a:r>
            <a:endParaRPr lang="en-US" dirty="0"/>
          </a:p>
        </p:txBody>
      </p:sp>
      <p:pic>
        <p:nvPicPr>
          <p:cNvPr id="910337" name="Picture 9103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11" y="4472048"/>
            <a:ext cx="7277104" cy="1580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8911" y="4710632"/>
            <a:ext cx="7277104" cy="1342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54" y="5486087"/>
            <a:ext cx="7277104" cy="566660"/>
          </a:xfrm>
          <a:prstGeom prst="rect">
            <a:avLst/>
          </a:prstGeom>
        </p:spPr>
      </p:pic>
      <p:pic>
        <p:nvPicPr>
          <p:cNvPr id="910343" name="Picture 9103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8911" y="5674909"/>
            <a:ext cx="7277104" cy="387715"/>
          </a:xfrm>
          <a:prstGeom prst="rect">
            <a:avLst/>
          </a:prstGeom>
        </p:spPr>
      </p:pic>
      <p:pic>
        <p:nvPicPr>
          <p:cNvPr id="910344" name="Picture 9103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911" y="5774320"/>
            <a:ext cx="7277104" cy="268418"/>
          </a:xfrm>
          <a:prstGeom prst="rect">
            <a:avLst/>
          </a:prstGeom>
        </p:spPr>
      </p:pic>
      <p:pic>
        <p:nvPicPr>
          <p:cNvPr id="910345" name="Picture 9103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6906" y="5863788"/>
            <a:ext cx="6919214" cy="208769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 bwMode="auto">
          <a:xfrm rot="16200000" flipH="1">
            <a:off x="2747586" y="2873296"/>
            <a:ext cx="1021981" cy="775216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1760510" y="2327911"/>
            <a:ext cx="2252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 of Sums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31014" y="2541202"/>
            <a:ext cx="3263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=</a:t>
            </a:r>
          </a:p>
          <a:p>
            <a:pPr algn="ctr"/>
            <a:r>
              <a:rPr lang="en-US" dirty="0" smtClean="0"/>
              <a:t>Sum of Sums ÷ N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5351169" y="3238130"/>
            <a:ext cx="727058" cy="814383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21468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52" name="Picture 9103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4" y="2800764"/>
            <a:ext cx="8592111" cy="4057385"/>
          </a:xfrm>
          <a:prstGeom prst="rect">
            <a:avLst/>
          </a:prstGeom>
        </p:spPr>
      </p:pic>
      <p:pic>
        <p:nvPicPr>
          <p:cNvPr id="910340" name="Picture 9103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11" y="4949216"/>
            <a:ext cx="7277104" cy="1103495"/>
          </a:xfrm>
          <a:prstGeom prst="rect">
            <a:avLst/>
          </a:prstGeom>
        </p:spPr>
      </p:pic>
      <p:pic>
        <p:nvPicPr>
          <p:cNvPr id="910342" name="Picture 9103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11" y="5505912"/>
            <a:ext cx="7277104" cy="566660"/>
          </a:xfrm>
          <a:prstGeom prst="rect">
            <a:avLst/>
          </a:prstGeom>
        </p:spPr>
      </p:pic>
      <p:pic>
        <p:nvPicPr>
          <p:cNvPr id="910341" name="Picture 9103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911" y="4074409"/>
            <a:ext cx="7277104" cy="1968397"/>
          </a:xfrm>
          <a:prstGeom prst="rect">
            <a:avLst/>
          </a:prstGeom>
        </p:spPr>
      </p:pic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Averaging &amp; Convolution</a:t>
            </a:r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41887" y="1463945"/>
            <a:ext cx="6367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Average(A, B, C, D) = .25A + .25B + .25C + .25D</a:t>
            </a:r>
            <a:endParaRPr lang="en-US" dirty="0"/>
          </a:p>
        </p:txBody>
      </p:sp>
      <p:pic>
        <p:nvPicPr>
          <p:cNvPr id="910337" name="Picture 9103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911" y="4472048"/>
            <a:ext cx="7277104" cy="1580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11" y="4710632"/>
            <a:ext cx="7277104" cy="1342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54" y="5486087"/>
            <a:ext cx="7277104" cy="566660"/>
          </a:xfrm>
          <a:prstGeom prst="rect">
            <a:avLst/>
          </a:prstGeom>
        </p:spPr>
      </p:pic>
      <p:pic>
        <p:nvPicPr>
          <p:cNvPr id="910343" name="Picture 9103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8911" y="5674909"/>
            <a:ext cx="7277104" cy="387715"/>
          </a:xfrm>
          <a:prstGeom prst="rect">
            <a:avLst/>
          </a:prstGeom>
        </p:spPr>
      </p:pic>
      <p:pic>
        <p:nvPicPr>
          <p:cNvPr id="910344" name="Picture 9103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8911" y="5774320"/>
            <a:ext cx="7277104" cy="268418"/>
          </a:xfrm>
          <a:prstGeom prst="rect">
            <a:avLst/>
          </a:prstGeom>
        </p:spPr>
      </p:pic>
      <p:pic>
        <p:nvPicPr>
          <p:cNvPr id="910345" name="Picture 9103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6906" y="5863788"/>
            <a:ext cx="6919214" cy="20876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8795" y="1986713"/>
            <a:ext cx="7277104" cy="4056091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5764192" y="2929002"/>
            <a:ext cx="3263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=</a:t>
            </a:r>
          </a:p>
          <a:p>
            <a:pPr algn="ctr"/>
            <a:r>
              <a:rPr lang="en-US" dirty="0" smtClean="0"/>
              <a:t>Sum of Scaled and Shifted Single-Trial P3 Waveforms</a:t>
            </a:r>
            <a:endParaRPr lang="en-US" dirty="0"/>
          </a:p>
        </p:txBody>
      </p:sp>
      <p:cxnSp>
        <p:nvCxnSpPr>
          <p:cNvPr id="70" name="Straight Arrow Connector 69"/>
          <p:cNvCxnSpPr/>
          <p:nvPr/>
        </p:nvCxnSpPr>
        <p:spPr bwMode="auto">
          <a:xfrm flipH="1">
            <a:off x="5884347" y="4033120"/>
            <a:ext cx="727058" cy="814383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6200000" flipH="1">
            <a:off x="2873416" y="4903368"/>
            <a:ext cx="663631" cy="50339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6200000" flipH="1">
            <a:off x="2825138" y="3939745"/>
            <a:ext cx="1021981" cy="775216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5400000">
            <a:off x="4439398" y="3610443"/>
            <a:ext cx="675075" cy="65211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992841" y="2971102"/>
            <a:ext cx="237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.25 x P3</a:t>
            </a:r>
          </a:p>
          <a:p>
            <a:pPr algn="ctr"/>
            <a:r>
              <a:rPr lang="en-US" dirty="0" smtClean="0"/>
              <a:t>at 400 ms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154502" y="4310940"/>
            <a:ext cx="2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.7 x P3</a:t>
            </a:r>
          </a:p>
          <a:p>
            <a:pPr algn="ctr"/>
            <a:r>
              <a:rPr lang="en-US" dirty="0" smtClean="0"/>
              <a:t>at 300 ms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25311" y="3006561"/>
            <a:ext cx="22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.17 x P3</a:t>
            </a:r>
          </a:p>
          <a:p>
            <a:pPr algn="ctr"/>
            <a:r>
              <a:rPr lang="en-US" dirty="0" smtClean="0"/>
              <a:t>at 350 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8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52" name="Picture 9103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4" y="2800764"/>
            <a:ext cx="8592111" cy="4057385"/>
          </a:xfrm>
          <a:prstGeom prst="rect">
            <a:avLst/>
          </a:prstGeom>
        </p:spPr>
      </p:pic>
      <p:pic>
        <p:nvPicPr>
          <p:cNvPr id="910340" name="Picture 9103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11" y="4949216"/>
            <a:ext cx="7277104" cy="1103495"/>
          </a:xfrm>
          <a:prstGeom prst="rect">
            <a:avLst/>
          </a:prstGeom>
        </p:spPr>
      </p:pic>
      <p:pic>
        <p:nvPicPr>
          <p:cNvPr id="910342" name="Picture 9103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11" y="5505912"/>
            <a:ext cx="7277104" cy="566660"/>
          </a:xfrm>
          <a:prstGeom prst="rect">
            <a:avLst/>
          </a:prstGeom>
        </p:spPr>
      </p:pic>
      <p:pic>
        <p:nvPicPr>
          <p:cNvPr id="910341" name="Picture 9103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911" y="4074409"/>
            <a:ext cx="7277104" cy="1968397"/>
          </a:xfrm>
          <a:prstGeom prst="rect">
            <a:avLst/>
          </a:prstGeom>
        </p:spPr>
      </p:pic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Averaging &amp; Convolution</a:t>
            </a:r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41887" y="1463945"/>
            <a:ext cx="6367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Average(A, B, C, D) = .25A + .25B + .25C + .25D</a:t>
            </a:r>
            <a:endParaRPr lang="en-US" dirty="0"/>
          </a:p>
        </p:txBody>
      </p:sp>
      <p:pic>
        <p:nvPicPr>
          <p:cNvPr id="910337" name="Picture 9103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911" y="4472048"/>
            <a:ext cx="7277104" cy="1580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11" y="4710632"/>
            <a:ext cx="7277104" cy="1342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54" y="5486087"/>
            <a:ext cx="7277104" cy="566660"/>
          </a:xfrm>
          <a:prstGeom prst="rect">
            <a:avLst/>
          </a:prstGeom>
        </p:spPr>
      </p:pic>
      <p:pic>
        <p:nvPicPr>
          <p:cNvPr id="910343" name="Picture 9103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8911" y="5674909"/>
            <a:ext cx="7277104" cy="387715"/>
          </a:xfrm>
          <a:prstGeom prst="rect">
            <a:avLst/>
          </a:prstGeom>
        </p:spPr>
      </p:pic>
      <p:pic>
        <p:nvPicPr>
          <p:cNvPr id="910344" name="Picture 9103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8911" y="5774320"/>
            <a:ext cx="7277104" cy="268418"/>
          </a:xfrm>
          <a:prstGeom prst="rect">
            <a:avLst/>
          </a:prstGeom>
        </p:spPr>
      </p:pic>
      <p:pic>
        <p:nvPicPr>
          <p:cNvPr id="910345" name="Picture 9103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6906" y="5863788"/>
            <a:ext cx="6919214" cy="20876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8795" y="1986713"/>
            <a:ext cx="7277104" cy="405609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6544" y="2019811"/>
            <a:ext cx="3451114" cy="163121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We are replacing each point in the latency distribution (function A) with a scaled and shifted P3 waveform (function B)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62269" y="2078978"/>
            <a:ext cx="3345088" cy="1015663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is called </a:t>
            </a:r>
            <a:r>
              <a:rPr lang="en-US" u="sng" dirty="0" smtClean="0"/>
              <a:t>convolving</a:t>
            </a:r>
            <a:r>
              <a:rPr lang="en-US" dirty="0" smtClean="0"/>
              <a:t> function A and function B</a:t>
            </a:r>
          </a:p>
          <a:p>
            <a:r>
              <a:rPr lang="en-US" dirty="0" smtClean="0"/>
              <a:t>(“A * B”)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62269" y="3329633"/>
            <a:ext cx="3345088" cy="1015663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is mathematically equivalent to filtering the single-trial waveforms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3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/>
              <a:t>The Overlap Problem</a:t>
            </a:r>
          </a:p>
        </p:txBody>
      </p:sp>
      <p:sp>
        <p:nvSpPr>
          <p:cNvPr id="92467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46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7100" y="1455738"/>
            <a:ext cx="4806950" cy="5402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55560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57" y="4852446"/>
            <a:ext cx="7893400" cy="1913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23" y="2426212"/>
            <a:ext cx="8205168" cy="2536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91" y="208341"/>
            <a:ext cx="7893400" cy="24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Convolution &amp; Filtering</a:t>
            </a:r>
          </a:p>
        </p:txBody>
      </p:sp>
      <p:sp>
        <p:nvSpPr>
          <p:cNvPr id="92467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14" y="2318803"/>
            <a:ext cx="6594727" cy="3647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001" y="1464749"/>
            <a:ext cx="822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Frequency response function of low-pass filter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241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57" y="4852446"/>
            <a:ext cx="7893400" cy="1913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23" y="2426212"/>
            <a:ext cx="8205168" cy="2536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91" y="208341"/>
            <a:ext cx="7893400" cy="24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6667"/>
          <a:stretch/>
        </p:blipFill>
        <p:spPr>
          <a:xfrm>
            <a:off x="149162" y="1330960"/>
            <a:ext cx="6580280" cy="158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52" y="1461759"/>
            <a:ext cx="4912039" cy="1346200"/>
          </a:xfrm>
          <a:prstGeom prst="rect">
            <a:avLst/>
          </a:prstGeom>
        </p:spPr>
      </p:pic>
      <p:sp>
        <p:nvSpPr>
          <p:cNvPr id="92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Convolution &amp; Filtering</a:t>
            </a:r>
            <a:endParaRPr lang="en-US" dirty="0"/>
          </a:p>
        </p:txBody>
      </p:sp>
      <p:sp>
        <p:nvSpPr>
          <p:cNvPr id="92467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770" y="1461759"/>
            <a:ext cx="4912039" cy="134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988" y="1461759"/>
            <a:ext cx="4912039" cy="134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207" y="1461759"/>
            <a:ext cx="4912039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31820"/>
            <a:ext cx="6725920" cy="153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60" y="4879340"/>
            <a:ext cx="6580280" cy="153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800" y="3009900"/>
            <a:ext cx="21082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9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0" y="3009900"/>
            <a:ext cx="2108200" cy="1739900"/>
          </a:xfrm>
          <a:prstGeom prst="rect">
            <a:avLst/>
          </a:prstGeom>
        </p:spPr>
      </p:pic>
      <p:sp>
        <p:nvSpPr>
          <p:cNvPr id="92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Convolution &amp; Filtering</a:t>
            </a:r>
            <a:endParaRPr lang="en-US" dirty="0"/>
          </a:p>
        </p:txBody>
      </p:sp>
      <p:sp>
        <p:nvSpPr>
          <p:cNvPr id="92467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31820"/>
            <a:ext cx="6725920" cy="153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7580"/>
            <a:ext cx="667512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9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# of Trials and Statistical Power</a:t>
            </a:r>
            <a:endParaRPr lang="en-US" dirty="0"/>
          </a:p>
        </p:txBody>
      </p:sp>
      <p:sp>
        <p:nvSpPr>
          <p:cNvPr id="79974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76439" y="1467483"/>
            <a:ext cx="8499387" cy="5257800"/>
          </a:xfrm>
        </p:spPr>
        <p:txBody>
          <a:bodyPr/>
          <a:lstStyle/>
          <a:p>
            <a:r>
              <a:rPr lang="en-US" dirty="0" smtClean="0"/>
              <a:t>Goal: Determine # of subjects and # of trials needed to achieve a given likelihood of being able to detect a significant difference between conditions/groups</a:t>
            </a:r>
          </a:p>
          <a:p>
            <a:r>
              <a:rPr lang="en-US" dirty="0" smtClean="0"/>
              <a:t>Power depends on:</a:t>
            </a:r>
          </a:p>
          <a:p>
            <a:pPr lvl="1"/>
            <a:r>
              <a:rPr lang="en-US" dirty="0" smtClean="0"/>
              <a:t>Size of difference in means between conditions</a:t>
            </a:r>
          </a:p>
          <a:p>
            <a:pPr lvl="1"/>
            <a:r>
              <a:rPr lang="en-US" dirty="0" smtClean="0"/>
              <a:t>Variance across subjects (plus within-subject correlation)</a:t>
            </a:r>
          </a:p>
          <a:p>
            <a:pPr lvl="1"/>
            <a:r>
              <a:rPr lang="en-US" dirty="0" smtClean="0"/>
              <a:t>Number of subjects</a:t>
            </a:r>
          </a:p>
          <a:p>
            <a:r>
              <a:rPr lang="en-US" dirty="0" smtClean="0"/>
              <a:t>Variance across subjects depends on:</a:t>
            </a:r>
          </a:p>
          <a:p>
            <a:pPr lvl="1"/>
            <a:r>
              <a:rPr lang="en-US" dirty="0" smtClean="0"/>
              <a:t>Residual EEG noise that remains after averaging</a:t>
            </a:r>
          </a:p>
          <a:p>
            <a:pPr lvl="1"/>
            <a:r>
              <a:rPr lang="en-US" dirty="0" smtClean="0"/>
              <a:t>“True” variance (e.g., some people just have bigger P3s)</a:t>
            </a:r>
          </a:p>
          <a:p>
            <a:r>
              <a:rPr lang="en-US" dirty="0" smtClean="0"/>
              <a:t>Residual EEG noise after averaging depends on:</a:t>
            </a:r>
          </a:p>
          <a:p>
            <a:pPr lvl="1"/>
            <a:r>
              <a:rPr lang="en-US" dirty="0" smtClean="0"/>
              <a:t>Amount of noise on single trials (EEG noise + ERP variability)</a:t>
            </a:r>
          </a:p>
          <a:p>
            <a:pPr lvl="1"/>
            <a:r>
              <a:rPr lang="en-US" dirty="0" smtClean="0"/>
              <a:t># of trials averaged together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8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4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When Overlap is Not a Problem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8371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3" name="Text Box 7"/>
          <p:cNvSpPr txBox="1">
            <a:spLocks noChangeArrowheads="1"/>
          </p:cNvSpPr>
          <p:nvPr/>
        </p:nvSpPr>
        <p:spPr bwMode="auto">
          <a:xfrm>
            <a:off x="995382" y="1377969"/>
            <a:ext cx="7482527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Overlap </a:t>
            </a:r>
            <a:r>
              <a:rPr lang="en-US" dirty="0"/>
              <a:t>is</a:t>
            </a:r>
            <a:r>
              <a:rPr lang="en-US" dirty="0" smtClean="0"/>
              <a:t> not usually a </a:t>
            </a:r>
            <a:r>
              <a:rPr lang="en-US" dirty="0"/>
              <a:t>problem</a:t>
            </a:r>
            <a:r>
              <a:rPr lang="en-US" dirty="0" smtClean="0"/>
              <a:t> when </a:t>
            </a:r>
            <a:r>
              <a:rPr lang="en-US" dirty="0"/>
              <a:t>it</a:t>
            </a:r>
            <a:r>
              <a:rPr lang="en-US" dirty="0" smtClean="0"/>
              <a:t> is equivalent across </a:t>
            </a:r>
            <a:r>
              <a:rPr lang="en-US" dirty="0"/>
              <a:t>conditions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97" y="2294415"/>
            <a:ext cx="8501810" cy="4209634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86251" y="6550223"/>
            <a:ext cx="2257749" cy="3077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 err="1" smtClean="0"/>
              <a:t>Kutas</a:t>
            </a:r>
            <a:r>
              <a:rPr lang="en-US" sz="1400" dirty="0" smtClean="0"/>
              <a:t> &amp; Hillyard (1980)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77655" y="6272441"/>
            <a:ext cx="4510794" cy="461665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Exception: Scalp Distribution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000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89" y="0"/>
            <a:ext cx="882030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Overlap Distorts Scalp Distribution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8371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16" y="1175974"/>
            <a:ext cx="8713206" cy="55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4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Steady-State ERPs</a:t>
            </a:r>
            <a:endParaRPr lang="en-US" dirty="0"/>
          </a:p>
        </p:txBody>
      </p:sp>
      <p:sp>
        <p:nvSpPr>
          <p:cNvPr id="92467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631629" y="2004747"/>
            <a:ext cx="557966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85800" y="1493420"/>
            <a:ext cx="1210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Stimuli (clicks)</a:t>
            </a:r>
            <a:endParaRPr lang="en-US" dirty="0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833752" y="3723717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EEG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rot="16200000" flipH="1">
            <a:off x="1331266" y="4032939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1586810" y="4032940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1842354" y="4032941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2097898" y="4032942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2353442" y="4032943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2608986" y="4032944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2864530" y="4032945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16200000" flipH="1">
            <a:off x="3120074" y="4032946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16200000" flipH="1">
            <a:off x="3375618" y="4032947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16200000" flipH="1">
            <a:off x="3631162" y="4032948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6200000" flipH="1">
            <a:off x="3886706" y="4032949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16200000" flipH="1">
            <a:off x="4142250" y="4032950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6200000" flipH="1">
            <a:off x="4397794" y="4032951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16200000" flipH="1">
            <a:off x="4653338" y="4032951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097902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353744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609586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65428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121270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377112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32954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888796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5144638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400480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5656322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5912164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168006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6423848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679690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6935528" y="1649198"/>
            <a:ext cx="105153" cy="35554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5" name="Straight Connector 44"/>
          <p:cNvCxnSpPr/>
          <p:nvPr/>
        </p:nvCxnSpPr>
        <p:spPr bwMode="auto">
          <a:xfrm rot="16200000" flipH="1">
            <a:off x="4908886" y="4032952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rot="16200000" flipH="1">
            <a:off x="1073033" y="4032940"/>
            <a:ext cx="4060673" cy="42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990" y="2828960"/>
            <a:ext cx="6032500" cy="2730500"/>
          </a:xfrm>
          <a:prstGeom prst="rect">
            <a:avLst/>
          </a:prstGeom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409575" y="6243860"/>
            <a:ext cx="8404225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SOA is constant, so the overlap is not temporally smeared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Steady-State ERPs</a:t>
            </a:r>
            <a:endParaRPr lang="en-US" dirty="0"/>
          </a:p>
        </p:txBody>
      </p:sp>
      <p:sp>
        <p:nvSpPr>
          <p:cNvPr id="92467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990" y="4008210"/>
            <a:ext cx="6032500" cy="2730500"/>
          </a:xfrm>
          <a:prstGeom prst="rect">
            <a:avLst/>
          </a:prstGeom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475552" y="1328942"/>
            <a:ext cx="8404225" cy="25545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Advantage of Steady-State: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You can quantify the amplitude of the signal by doing a Fourier transform and looking at the amplitude (or power) at the stimulation frequency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Noise at other frequencies does not impact your amplitude/power measure, so the measure is extremely reliable with a relatively small amount of recording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7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62" y="225534"/>
            <a:ext cx="3963213" cy="6632466"/>
          </a:xfrm>
          <a:prstGeom prst="rect">
            <a:avLst/>
          </a:prstGeom>
        </p:spPr>
      </p:pic>
      <p:sp>
        <p:nvSpPr>
          <p:cNvPr id="49" name="Text Box 18"/>
          <p:cNvSpPr txBox="1">
            <a:spLocks noChangeArrowheads="1"/>
          </p:cNvSpPr>
          <p:nvPr/>
        </p:nvSpPr>
        <p:spPr bwMode="auto">
          <a:xfrm>
            <a:off x="0" y="0"/>
            <a:ext cx="282940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/>
              <a:t>Battista </a:t>
            </a:r>
            <a:r>
              <a:rPr lang="en-US" sz="1400" dirty="0" err="1" smtClean="0"/>
              <a:t>Azzena</a:t>
            </a:r>
            <a:r>
              <a:rPr lang="en-US" sz="1400" dirty="0" smtClean="0"/>
              <a:t> et al. </a:t>
            </a:r>
            <a:r>
              <a:rPr lang="en-US" sz="1400" dirty="0"/>
              <a:t>(</a:t>
            </a:r>
            <a:r>
              <a:rPr lang="en-US" sz="1400" dirty="0" smtClean="0"/>
              <a:t>1995)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620" y="344232"/>
            <a:ext cx="3327704" cy="2231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903" y="2599572"/>
            <a:ext cx="3810173" cy="4258428"/>
          </a:xfrm>
          <a:prstGeom prst="rect">
            <a:avLst/>
          </a:prstGeom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314597" y="0"/>
            <a:ext cx="282940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 err="1" smtClean="0"/>
              <a:t>Galambos</a:t>
            </a:r>
            <a:r>
              <a:rPr lang="en-US" sz="1400" dirty="0" smtClean="0"/>
              <a:t> et al. (1981)</a:t>
            </a:r>
            <a:endParaRPr lang="en-US" sz="1400" dirty="0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051575" y="413546"/>
            <a:ext cx="1616155" cy="338554"/>
          </a:xfrm>
          <a:prstGeom prst="rect">
            <a:avLst/>
          </a:prstGeom>
          <a:noFill/>
          <a:ln w="19050" cap="sq" cmpd="sng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/>
              <a:t>Transient ERP</a:t>
            </a:r>
            <a:endParaRPr lang="en-US" sz="1600" dirty="0"/>
          </a:p>
        </p:txBody>
      </p:sp>
      <p:sp>
        <p:nvSpPr>
          <p:cNvPr id="10" name="Oval 9"/>
          <p:cNvSpPr/>
          <p:nvPr/>
        </p:nvSpPr>
        <p:spPr bwMode="auto">
          <a:xfrm>
            <a:off x="356086" y="3632277"/>
            <a:ext cx="830868" cy="403586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8686800" cy="1143000"/>
          </a:xfrm>
        </p:spPr>
        <p:txBody>
          <a:bodyPr/>
          <a:lstStyle/>
          <a:p>
            <a:r>
              <a:rPr lang="en-US"/>
              <a:t>Woody Filtering</a:t>
            </a:r>
          </a:p>
        </p:txBody>
      </p:sp>
      <p:sp>
        <p:nvSpPr>
          <p:cNvPr id="912387" name="Line 3"/>
          <p:cNvSpPr>
            <a:spLocks noChangeShapeType="1"/>
          </p:cNvSpPr>
          <p:nvPr/>
        </p:nvSpPr>
        <p:spPr bwMode="auto">
          <a:xfrm rot="5400000">
            <a:off x="4572000" y="-2667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1239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8400" y="1454150"/>
            <a:ext cx="6604000" cy="523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8686800" cy="1143000"/>
          </a:xfrm>
        </p:spPr>
        <p:txBody>
          <a:bodyPr/>
          <a:lstStyle/>
          <a:p>
            <a:r>
              <a:rPr lang="en-US"/>
              <a:t>Woody Filtering</a:t>
            </a:r>
          </a:p>
        </p:txBody>
      </p:sp>
      <p:sp>
        <p:nvSpPr>
          <p:cNvPr id="914435" name="Line 3"/>
          <p:cNvSpPr>
            <a:spLocks noChangeShapeType="1"/>
          </p:cNvSpPr>
          <p:nvPr/>
        </p:nvSpPr>
        <p:spPr bwMode="auto">
          <a:xfrm rot="5400000">
            <a:off x="4572000" y="-2667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4437" name="Text Box 5"/>
          <p:cNvSpPr txBox="1">
            <a:spLocks noChangeArrowheads="1"/>
          </p:cNvSpPr>
          <p:nvPr/>
        </p:nvSpPr>
        <p:spPr bwMode="auto">
          <a:xfrm>
            <a:off x="4413250" y="6553200"/>
            <a:ext cx="4730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/>
              <a:t>Johnson, </a:t>
            </a:r>
            <a:r>
              <a:rPr lang="en-US" sz="1400" dirty="0" err="1"/>
              <a:t>Pfefferbaum</a:t>
            </a:r>
            <a:r>
              <a:rPr lang="en-US" sz="1400" dirty="0"/>
              <a:t>, &amp; </a:t>
            </a:r>
            <a:r>
              <a:rPr lang="en-US" sz="1400" dirty="0" err="1"/>
              <a:t>Kopell</a:t>
            </a:r>
            <a:r>
              <a:rPr lang="en-US" sz="1400" dirty="0"/>
              <a:t> (1985)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4" y="1365249"/>
            <a:ext cx="8895572" cy="4581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# of Trials and Statistical Power</a:t>
            </a:r>
            <a:endParaRPr lang="en-US" dirty="0"/>
          </a:p>
        </p:txBody>
      </p:sp>
      <p:sp>
        <p:nvSpPr>
          <p:cNvPr id="79974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57" y="1637959"/>
            <a:ext cx="8198790" cy="52200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0730" y="1754864"/>
            <a:ext cx="697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Put resources into more trials when the single-trial EEG noise is large relative to other sources of variance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67364" y="5178686"/>
            <a:ext cx="697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Put resources into more subjects when the single-trial EEG noise is small relative to other sources of variance</a:t>
            </a:r>
            <a:endParaRPr lang="en-US" dirty="0"/>
          </a:p>
        </p:txBody>
      </p:sp>
      <p:cxnSp>
        <p:nvCxnSpPr>
          <p:cNvPr id="3" name="Straight Arrow Connector 2"/>
          <p:cNvCxnSpPr>
            <a:stCxn id="6" idx="1"/>
          </p:cNvCxnSpPr>
          <p:nvPr/>
        </p:nvCxnSpPr>
        <p:spPr bwMode="auto">
          <a:xfrm flipH="1" flipV="1">
            <a:off x="1891267" y="4542088"/>
            <a:ext cx="276097" cy="99054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2029316" y="2774953"/>
            <a:ext cx="151853" cy="2761149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514192" y="2485033"/>
            <a:ext cx="1104390" cy="2029443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5963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# of Trials and Statistical Power</a:t>
            </a:r>
            <a:endParaRPr lang="en-US" dirty="0"/>
          </a:p>
        </p:txBody>
      </p:sp>
      <p:sp>
        <p:nvSpPr>
          <p:cNvPr id="79974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0363" y="1555896"/>
            <a:ext cx="8499387" cy="4558154"/>
          </a:xfrm>
        </p:spPr>
        <p:txBody>
          <a:bodyPr/>
          <a:lstStyle/>
          <a:p>
            <a:r>
              <a:rPr lang="en-US" dirty="0" smtClean="0"/>
              <a:t>For my lab’s basic science research, we usually run 10-20 subjects with the following number of trials:</a:t>
            </a:r>
          </a:p>
          <a:p>
            <a:pPr lvl="1"/>
            <a:r>
              <a:rPr lang="en-US" dirty="0" smtClean="0"/>
              <a:t>P1: 300-400 trials/condition</a:t>
            </a:r>
          </a:p>
          <a:p>
            <a:pPr lvl="1"/>
            <a:r>
              <a:rPr lang="en-US" dirty="0" smtClean="0"/>
              <a:t>N2pc: 150-200 trials/condition</a:t>
            </a:r>
          </a:p>
          <a:p>
            <a:pPr lvl="1"/>
            <a:r>
              <a:rPr lang="en-US" dirty="0" smtClean="0"/>
              <a:t>P3/N400: 30-50 trials/condition</a:t>
            </a:r>
          </a:p>
          <a:p>
            <a:r>
              <a:rPr lang="en-US" dirty="0" smtClean="0"/>
              <a:t>We </a:t>
            </a:r>
            <a:r>
              <a:rPr lang="en-US" smtClean="0"/>
              <a:t>try to double </a:t>
            </a:r>
            <a:r>
              <a:rPr lang="en-US" dirty="0" smtClean="0"/>
              <a:t>this for studies of schizophrenia</a:t>
            </a:r>
          </a:p>
        </p:txBody>
      </p:sp>
    </p:spTree>
    <p:extLst>
      <p:ext uri="{BB962C8B-B14F-4D97-AF65-F5344CB8AC3E}">
        <p14:creationId xmlns:p14="http://schemas.microsoft.com/office/powerpoint/2010/main" val="149826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8438" y="762000"/>
            <a:ext cx="5953125" cy="59213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04201" name="Text Box 9"/>
          <p:cNvSpPr txBox="1">
            <a:spLocks noChangeArrowheads="1"/>
          </p:cNvSpPr>
          <p:nvPr/>
        </p:nvSpPr>
        <p:spPr bwMode="auto">
          <a:xfrm>
            <a:off x="1901825" y="271463"/>
            <a:ext cx="20447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Individual Trials</a:t>
            </a:r>
          </a:p>
        </p:txBody>
      </p:sp>
      <p:sp>
        <p:nvSpPr>
          <p:cNvPr id="904202" name="Text Box 10"/>
          <p:cNvSpPr txBox="1">
            <a:spLocks noChangeArrowheads="1"/>
          </p:cNvSpPr>
          <p:nvPr/>
        </p:nvSpPr>
        <p:spPr bwMode="auto">
          <a:xfrm>
            <a:off x="5038725" y="271463"/>
            <a:ext cx="20081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Averaged Data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784110" y="5518151"/>
            <a:ext cx="711595" cy="700718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583286" y="5518151"/>
            <a:ext cx="711595" cy="700718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9696" y="4686048"/>
            <a:ext cx="3711243" cy="70788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Look at </a:t>
            </a:r>
            <a:r>
              <a:rPr lang="en-US" dirty="0" err="1" smtClean="0"/>
              <a:t>prestimulus</a:t>
            </a:r>
            <a:r>
              <a:rPr lang="en-US" dirty="0" smtClean="0"/>
              <a:t> baseline to see noise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359" y="2581398"/>
            <a:ext cx="1795641" cy="1858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Individual Differences</a:t>
            </a:r>
          </a:p>
        </p:txBody>
      </p:sp>
      <p:pic>
        <p:nvPicPr>
          <p:cNvPr id="9697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1447800"/>
            <a:ext cx="6604000" cy="5257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Oval 5"/>
          <p:cNvSpPr/>
          <p:nvPr/>
        </p:nvSpPr>
        <p:spPr bwMode="auto">
          <a:xfrm>
            <a:off x="6991272" y="1922395"/>
            <a:ext cx="594258" cy="967024"/>
          </a:xfrm>
          <a:prstGeom prst="ellipse">
            <a:avLst/>
          </a:prstGeom>
          <a:noFill/>
          <a:ln w="25400" cap="sq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3373" y="2205168"/>
            <a:ext cx="101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Illusion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Individual Differences</a:t>
            </a:r>
          </a:p>
        </p:txBody>
      </p:sp>
      <p:pic>
        <p:nvPicPr>
          <p:cNvPr id="9717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325" y="2154238"/>
            <a:ext cx="7747000" cy="2552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71781" name="Text Box 5"/>
          <p:cNvSpPr txBox="1">
            <a:spLocks noChangeArrowheads="1"/>
          </p:cNvSpPr>
          <p:nvPr/>
        </p:nvSpPr>
        <p:spPr bwMode="auto">
          <a:xfrm>
            <a:off x="1902404" y="5076740"/>
            <a:ext cx="48768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Good reproducibility across sessions (assuming adequate # of trials)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Explaining Individual </a:t>
            </a:r>
            <a:r>
              <a:rPr lang="en-US" dirty="0"/>
              <a:t>Differences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2" y="1767548"/>
            <a:ext cx="4363725" cy="46169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483987" y="1941486"/>
            <a:ext cx="362830" cy="4548403"/>
          </a:xfrm>
          <a:prstGeom prst="rect">
            <a:avLst/>
          </a:prstGeom>
          <a:solidFill>
            <a:srgbClr val="FFFF00">
              <a:alpha val="28000"/>
            </a:srgb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2056" y="1696786"/>
            <a:ext cx="263918" cy="193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P2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586" y="1731303"/>
            <a:ext cx="2331720" cy="2503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497" y="4209251"/>
            <a:ext cx="2331720" cy="251460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9847" y="1080871"/>
            <a:ext cx="726896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How could a component be negative for one subject?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lance">
  <a:themeElements>
    <a:clrScheme name="Balance 10">
      <a:dk1>
        <a:srgbClr val="000000"/>
      </a:dk1>
      <a:lt1>
        <a:srgbClr val="FFFFFF"/>
      </a:lt1>
      <a:dk2>
        <a:srgbClr val="000000"/>
      </a:dk2>
      <a:lt2>
        <a:srgbClr val="B8B8B8"/>
      </a:lt2>
      <a:accent1>
        <a:srgbClr val="E5E5FF"/>
      </a:accent1>
      <a:accent2>
        <a:srgbClr val="79CD6B"/>
      </a:accent2>
      <a:accent3>
        <a:srgbClr val="FFFFFF"/>
      </a:accent3>
      <a:accent4>
        <a:srgbClr val="000000"/>
      </a:accent4>
      <a:accent5>
        <a:srgbClr val="F0F0FF"/>
      </a:accent5>
      <a:accent6>
        <a:srgbClr val="6DBA60"/>
      </a:accent6>
      <a:hlink>
        <a:srgbClr val="4477DE"/>
      </a:hlink>
      <a:folHlink>
        <a:srgbClr val="65498F"/>
      </a:folHlink>
    </a:clrScheme>
    <a:fontScheme name="Balance">
      <a:majorFont>
        <a:latin typeface="Geneva"/>
        <a:ea typeface=""/>
        <a:cs typeface=""/>
      </a:majorFont>
      <a:minorFont>
        <a:latin typeface="Gene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10">
        <a:dk1>
          <a:srgbClr val="000000"/>
        </a:dk1>
        <a:lt1>
          <a:srgbClr val="FFFFFF"/>
        </a:lt1>
        <a:dk2>
          <a:srgbClr val="000000"/>
        </a:dk2>
        <a:lt2>
          <a:srgbClr val="B8B8B8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5198</TotalTime>
  <Words>3312</Words>
  <Application>Microsoft Macintosh PowerPoint</Application>
  <PresentationFormat>On-screen Show (4:3)</PresentationFormat>
  <Paragraphs>240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Balance</vt:lpstr>
      <vt:lpstr>The ERP Boot Camp</vt:lpstr>
      <vt:lpstr>Averaging and S/N Ratio</vt:lpstr>
      <vt:lpstr># of Trials and Statistical Power</vt:lpstr>
      <vt:lpstr># of Trials and Statistical Power</vt:lpstr>
      <vt:lpstr># of Trials and Statistical Power</vt:lpstr>
      <vt:lpstr>PowerPoint Presentation</vt:lpstr>
      <vt:lpstr>Individual Differences</vt:lpstr>
      <vt:lpstr>Individual Differences</vt:lpstr>
      <vt:lpstr>Explaining Individual Differences</vt:lpstr>
      <vt:lpstr>Individual Differences</vt:lpstr>
      <vt:lpstr>Key Assumption of Averaging</vt:lpstr>
      <vt:lpstr>Latency Jitter</vt:lpstr>
      <vt:lpstr>Example of Latency Variability</vt:lpstr>
      <vt:lpstr>Example of Latency Variability</vt:lpstr>
      <vt:lpstr>Latency Jitter &amp; Convolution</vt:lpstr>
      <vt:lpstr>RT Distributions</vt:lpstr>
      <vt:lpstr>RT Distributions</vt:lpstr>
      <vt:lpstr>P3 Latency Distribution</vt:lpstr>
      <vt:lpstr>Averaging &amp; Convolution</vt:lpstr>
      <vt:lpstr>Averaging &amp; Convolution</vt:lpstr>
      <vt:lpstr>Averaging &amp; Convolution</vt:lpstr>
      <vt:lpstr>Averaging &amp; Convolution</vt:lpstr>
      <vt:lpstr>Averaging &amp; Convolution</vt:lpstr>
      <vt:lpstr>The Overlap Problem</vt:lpstr>
      <vt:lpstr>PowerPoint Presentation</vt:lpstr>
      <vt:lpstr>Convolution &amp; Filtering</vt:lpstr>
      <vt:lpstr>PowerPoint Presentation</vt:lpstr>
      <vt:lpstr>Convolution &amp; Filtering</vt:lpstr>
      <vt:lpstr>Convolution &amp; Filtering</vt:lpstr>
      <vt:lpstr>When Overlap is Not a Problem</vt:lpstr>
      <vt:lpstr>Overlap Distorts Scalp Distribution</vt:lpstr>
      <vt:lpstr>Steady-State ERPs</vt:lpstr>
      <vt:lpstr>Steady-State ERPs</vt:lpstr>
      <vt:lpstr>PowerPoint Presentation</vt:lpstr>
      <vt:lpstr>Woody Filtering</vt:lpstr>
      <vt:lpstr>Woody Filtering</vt:lpstr>
    </vt:vector>
  </TitlesOfParts>
  <Company>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Boot Camp Lecture #4</dc:title>
  <cp:lastModifiedBy>Steve Luck</cp:lastModifiedBy>
  <cp:revision>263</cp:revision>
  <cp:lastPrinted>2013-07-01T00:23:50Z</cp:lastPrinted>
  <dcterms:created xsi:type="dcterms:W3CDTF">2011-11-10T19:36:04Z</dcterms:created>
  <dcterms:modified xsi:type="dcterms:W3CDTF">2015-07-23T17:29:39Z</dcterms:modified>
</cp:coreProperties>
</file>