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3" r:id="rId1"/>
  </p:sldMasterIdLst>
  <p:notesMasterIdLst>
    <p:notesMasterId r:id="rId24"/>
  </p:notesMasterIdLst>
  <p:handoutMasterIdLst>
    <p:handoutMasterId r:id="rId25"/>
  </p:handoutMasterIdLst>
  <p:sldIdLst>
    <p:sldId id="256" r:id="rId2"/>
    <p:sldId id="544" r:id="rId3"/>
    <p:sldId id="531" r:id="rId4"/>
    <p:sldId id="545" r:id="rId5"/>
    <p:sldId id="547" r:id="rId6"/>
    <p:sldId id="533" r:id="rId7"/>
    <p:sldId id="529" r:id="rId8"/>
    <p:sldId id="534" r:id="rId9"/>
    <p:sldId id="535" r:id="rId10"/>
    <p:sldId id="536" r:id="rId11"/>
    <p:sldId id="516" r:id="rId12"/>
    <p:sldId id="538" r:id="rId13"/>
    <p:sldId id="508" r:id="rId14"/>
    <p:sldId id="517" r:id="rId15"/>
    <p:sldId id="557" r:id="rId16"/>
    <p:sldId id="552" r:id="rId17"/>
    <p:sldId id="556" r:id="rId18"/>
    <p:sldId id="509" r:id="rId19"/>
    <p:sldId id="539" r:id="rId20"/>
    <p:sldId id="540" r:id="rId21"/>
    <p:sldId id="541" r:id="rId22"/>
    <p:sldId id="54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7C80"/>
    <a:srgbClr val="323232"/>
    <a:srgbClr val="787878"/>
    <a:srgbClr val="B4B4B4"/>
    <a:srgbClr val="DCDCDC"/>
    <a:srgbClr val="FF0000"/>
    <a:srgbClr val="790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0" autoAdjust="0"/>
    <p:restoredTop sz="90929"/>
  </p:normalViewPr>
  <p:slideViewPr>
    <p:cSldViewPr snapToGrid="0">
      <p:cViewPr varScale="1">
        <p:scale>
          <a:sx n="115" d="100"/>
          <a:sy n="115" d="100"/>
        </p:scale>
        <p:origin x="-10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21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 pitchFamily="-112" charset="0"/>
              </a:defRPr>
            </a:lvl1pPr>
          </a:lstStyle>
          <a:p>
            <a:fld id="{F3B8F5AD-D91B-BD4E-99A4-51DB02FB3374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36870" name="Rectangle 6"/>
          <p:cNvSpPr>
            <a:spLocks noGrp="1" noChangeArrowheads="1"/>
          </p:cNvSpPr>
          <p:nvPr/>
        </p:nvSpPr>
        <p:spPr bwMode="auto">
          <a:xfrm>
            <a:off x="0" y="8683625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ERP Boot Camp</a:t>
            </a:r>
          </a:p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© S. J. Luck, All rights reserved</a:t>
            </a:r>
            <a:endParaRPr lang="en-US" sz="12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43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fld id="{EBF821E3-74E5-1E4A-B8AF-5C045CDB3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083A7-5CBE-A04B-9A79-C4B4F65B525E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3F6E8-89CA-324F-9E39-AC81F8B38214}" type="slidenum">
              <a:rPr lang="en-US"/>
              <a:pPr/>
              <a:t>10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Adapted from Figure 6.1 in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900E8-3870-E24E-BC3A-C409D3E070E9}" type="slidenum">
              <a:rPr lang="en-US"/>
              <a:pPr/>
              <a:t>11</a:t>
            </a:fld>
            <a:endParaRPr lang="en-US"/>
          </a:p>
        </p:txBody>
      </p:sp>
      <p:sp>
        <p:nvSpPr>
          <p:cNvPr id="947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098DD-2DC8-894D-930A-DA30AF818681}" type="slidenum">
              <a:rPr lang="en-US"/>
              <a:pPr/>
              <a:t>12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39546-730E-EE4C-9702-782BC072E52D}" type="slidenum">
              <a:rPr lang="en-US"/>
              <a:pPr/>
              <a:t>13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>
                <a:latin typeface="Times New Roman" pitchFamily="21" charset="0"/>
              </a:rPr>
              <a:t>Adapted from Figure 4.9 </a:t>
            </a:r>
            <a:r>
              <a:rPr lang="en-US" dirty="0" err="1" smtClean="0">
                <a:latin typeface="Arial" pitchFamily="21" charset="0"/>
              </a:rPr>
              <a:t>inLuck</a:t>
            </a:r>
            <a:r>
              <a:rPr lang="en-US" dirty="0" smtClean="0">
                <a:latin typeface="Arial" pitchFamily="21" charset="0"/>
              </a:rPr>
              <a:t>, Steven J. (2005). An introduction to the Event-Related Potential Technique. Cambridge, MA: MIT Press.© MIT Press.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>
              <a:latin typeface="Geneva" pitchFamily="2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B57E6-F5CD-5349-9550-3FA9D9BBCA75}" type="slidenum">
              <a:rPr lang="en-US"/>
              <a:pPr/>
              <a:t>14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B57E6-F5CD-5349-9550-3FA9D9BBCA75}" type="slidenum">
              <a:rPr lang="en-US"/>
              <a:pPr/>
              <a:t>15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F27B5-98CD-6E40-9744-D809018CED34}" type="slidenum">
              <a:rPr lang="en-US"/>
              <a:pPr/>
              <a:t>16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Adapted from Figure 6.1 in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B57E6-F5CD-5349-9550-3FA9D9BBCA75}" type="slidenum">
              <a:rPr lang="en-US"/>
              <a:pPr/>
              <a:t>17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EFAAC-889C-6A4D-98F3-DD863F1BAD86}" type="slidenum">
              <a:rPr lang="en-US"/>
              <a:pPr/>
              <a:t>18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4.9 in Luck, Steven J. (2005). An introduction to the Event-Related Potential Technique. Cambridge, MA: MIT Press.© MIT Press. This material may be used for nonprofit research and education purposes only, and it may not be reprinted or distributed in any form including print and electronic forms.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EFAAC-889C-6A4D-98F3-DD863F1BAD86}" type="slidenum">
              <a:rPr lang="en-US"/>
              <a:pPr/>
              <a:t>19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4.9 in Luck, Steven J. (2005). An introduction to the Event-Related Potential Technique. Cambridge, MA: MIT Press.© MIT Press. This material may be used for nonprofit research and education purposes only, and it may not be reprinted or distributed in any form including print and electronic forms.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F9659-2044-5E45-8C1F-2F43E74861E5}" type="slidenum">
              <a:rPr lang="en-US"/>
              <a:pPr/>
              <a:t>2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21" charset="0"/>
              </a:rPr>
              <a:t>Figure 3 and Figure 4 Lins, Picton, Berg, Scherg (1993) Ocular artifacts in recording EEGs and event-related potentials. I: Scalp Topography. Brain Topography 6,1. 51-63. Reprinted with permission from Springer. </a:t>
            </a:r>
            <a:r>
              <a:rPr lang="en-US" sz="1400" dirty="0" smtClean="0">
                <a:latin typeface="Arial" pitchFamily="21" charset="0"/>
              </a:rPr>
              <a:t>© Springer.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>
              <a:latin typeface="Times New Roman" pitchFamily="21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EFAAC-889C-6A4D-98F3-DD863F1BAD86}" type="slidenum">
              <a:rPr lang="en-US"/>
              <a:pPr/>
              <a:t>20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4.9 in Luck, Steven J. (2005). An introduction to the Event-Related Potential Technique. Cambridge, MA: MIT Press.© MIT Press. This material may be used for nonprofit research and education purposes only, and it may not be reprinted or distributed in any form including print and electronic forms.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EFAAC-889C-6A4D-98F3-DD863F1BAD86}" type="slidenum">
              <a:rPr lang="en-US"/>
              <a:pPr/>
              <a:t>21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4.9 in Luck, Steven J. (2005). An introduction to the Event-Related Potential Technique. Cambridge, MA: MIT Press.© MIT Press. This material may be used for nonprofit research and education purposes only, and it may not be reprinted or distributed in any form including print and electronic forms.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EFAAC-889C-6A4D-98F3-DD863F1BAD86}" type="slidenum">
              <a:rPr lang="en-US"/>
              <a:pPr/>
              <a:t>22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4.9 in Luck, Steven J. (2005). An introduction to the Event-Related Potential Technique. Cambridge, MA: MIT Press.© MIT Press. </a:t>
            </a:r>
            <a:r>
              <a:rPr lang="en-US" sz="1200" kern="1200" baseline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F9659-2044-5E45-8C1F-2F43E74861E5}" type="slidenum">
              <a:rPr lang="en-US"/>
              <a:pPr/>
              <a:t>3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F9659-2044-5E45-8C1F-2F43E74861E5}" type="slidenum">
              <a:rPr lang="en-US"/>
              <a:pPr/>
              <a:t>4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F9659-2044-5E45-8C1F-2F43E74861E5}" type="slidenum">
              <a:rPr lang="en-US"/>
              <a:pPr/>
              <a:t>5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3F6E8-89CA-324F-9E39-AC81F8B38214}" type="slidenum">
              <a:rPr lang="en-US"/>
              <a:pPr/>
              <a:t>6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Adapted from Figure 6.1 in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67055-3BE8-1F44-9D05-D504306773A7}" type="slidenum">
              <a:rPr lang="en-US"/>
              <a:pPr/>
              <a:t>7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>
                <a:latin typeface="Times New Roman" pitchFamily="21" charset="0"/>
              </a:rPr>
              <a:t>Figure 4.8 </a:t>
            </a:r>
            <a:r>
              <a:rPr lang="en-US" dirty="0" smtClean="0">
                <a:latin typeface="Arial" pitchFamily="21" charset="0"/>
              </a:rPr>
              <a:t>from Luck, Steven J. (2005). An introduction to the Event-Related Potential Technique. Cambridge, MA: MIT Press.© MIT Press.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>
              <a:latin typeface="Geneva" pitchFamily="2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3F6E8-89CA-324F-9E39-AC81F8B38214}" type="slidenum">
              <a:rPr lang="en-US"/>
              <a:pPr/>
              <a:t>8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Adapted from Figure 6.1 in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3F6E8-89CA-324F-9E39-AC81F8B38214}" type="slidenum">
              <a:rPr lang="en-US"/>
              <a:pPr/>
              <a:t>9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Adapted from Figure 6.1 in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Luck, S.J. (2014). An Introduction to the Event-Related Potential Technique, Second Edition. Cambridge, MA: MIT Press</a:t>
            </a:r>
            <a:r>
              <a:rPr lang="en-US" dirty="0" smtClean="0">
                <a:latin typeface="Arial" pitchFamily="18" charset="0"/>
              </a:rPr>
              <a:t>. © MIT Press.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07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Box 42"/>
          <p:cNvSpPr txBox="1">
            <a:spLocks noChangeArrowheads="1"/>
          </p:cNvSpPr>
          <p:nvPr userDrawn="1"/>
        </p:nvSpPr>
        <p:spPr bwMode="auto">
          <a:xfrm>
            <a:off x="990600" y="6248400"/>
            <a:ext cx="7356915" cy="5770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 smtClean="0"/>
              <a:t>All slides © </a:t>
            </a:r>
            <a:r>
              <a:rPr lang="en-US" sz="1050" dirty="0"/>
              <a:t>S. J. </a:t>
            </a:r>
            <a:r>
              <a:rPr lang="en-US" sz="1050" dirty="0" smtClean="0"/>
              <a:t>Luck, except as indicated in the notes sections of individual slides</a:t>
            </a:r>
          </a:p>
          <a:p>
            <a:pPr algn="ctr"/>
            <a:r>
              <a:rPr lang="en-US" sz="1050" dirty="0" smtClean="0"/>
              <a:t>Slides may be used for</a:t>
            </a:r>
            <a:r>
              <a:rPr lang="en-US" sz="1050" baseline="0" dirty="0" smtClean="0"/>
              <a:t> nonprofit educational purposes</a:t>
            </a:r>
            <a:r>
              <a:rPr lang="en-US" sz="1050" dirty="0" smtClean="0"/>
              <a:t> if this copyright notice is included, except as noted</a:t>
            </a:r>
            <a:endParaRPr lang="en-US" sz="1050" baseline="0" dirty="0" smtClean="0"/>
          </a:p>
          <a:p>
            <a:pPr algn="ctr"/>
            <a:r>
              <a:rPr lang="en-US" sz="1050" baseline="0" dirty="0" smtClean="0"/>
              <a:t>Permission must be obtained from the copyright </a:t>
            </a:r>
            <a:r>
              <a:rPr lang="en-US" sz="1050" baseline="0" dirty="0" err="1" smtClean="0"/>
              <a:t>holder(s</a:t>
            </a:r>
            <a:r>
              <a:rPr lang="en-US" sz="1050" baseline="0" dirty="0" smtClean="0"/>
              <a:t>) for any other use</a:t>
            </a:r>
            <a:endParaRPr lang="en-US" sz="105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B802C7-7885-9D47-B9A8-9E80B9661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3A13DC-AA50-9345-974A-05D3E56F7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C8C61A-19FF-694D-BC20-26FB2F90D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DB2782-0795-3540-9DB5-3532872BD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0BA10D-21A3-AC41-818D-3AFDC7BFB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2F7E9B-B2EE-0240-8AD0-9E46597C6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CCE96A-4E72-A14E-BAB7-FA3AD46CC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8E970-ED8D-1D4B-8AE3-AE3BDF51B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249A05-6E59-1F4A-82A0-739EC98CE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1BC623-56E7-F547-B343-AF1B5A338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65" name="Rectangle 37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66" name="Rectangle 38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67" name="Rectangle 39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8" name="Rectangle 4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9" name="Rectangle 41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</a:defRPr>
            </a:lvl1pPr>
          </a:lstStyle>
          <a:p>
            <a:fld id="{09AB3323-C455-CD47-9C58-90F19E81AB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25000"/>
        <a:buFont typeface="Times" pitchFamily="-112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-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65000"/>
        <a:buFont typeface="Times" pitchFamily="-112" charset="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924800" cy="2286000"/>
          </a:xfrm>
        </p:spPr>
        <p:txBody>
          <a:bodyPr anchor="ctr"/>
          <a:lstStyle/>
          <a:p>
            <a:r>
              <a:rPr lang="en-US" b="1"/>
              <a:t>The ERP Boot Camp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black">
          <a:xfrm>
            <a:off x="279400" y="3962400"/>
            <a:ext cx="8597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Artifact Detection and Rejection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rot="5400000">
            <a:off x="4533900" y="457200"/>
            <a:ext cx="0" cy="65532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Positive Up Logo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86193" y="0"/>
            <a:ext cx="24284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5250"/>
            <a:ext cx="6248400" cy="971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Moving Window Peak-to-Peak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5" y="3913587"/>
            <a:ext cx="4660760" cy="162470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93465" y="3974627"/>
            <a:ext cx="925874" cy="265263"/>
            <a:chOff x="4700225" y="5724166"/>
            <a:chExt cx="925874" cy="571500"/>
          </a:xfrm>
        </p:grpSpPr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85584" y="4108303"/>
            <a:ext cx="925874" cy="412008"/>
            <a:chOff x="4700225" y="5724166"/>
            <a:chExt cx="925874" cy="571500"/>
          </a:xfrm>
        </p:grpSpPr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10267" y="4385201"/>
            <a:ext cx="925874" cy="181148"/>
            <a:chOff x="4700225" y="5724166"/>
            <a:chExt cx="925874" cy="571500"/>
          </a:xfrm>
        </p:grpSpPr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02385" y="4356558"/>
            <a:ext cx="925874" cy="277540"/>
            <a:chOff x="4700225" y="5724166"/>
            <a:chExt cx="925874" cy="571500"/>
          </a:xfrm>
        </p:grpSpPr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37925" y="4366103"/>
            <a:ext cx="925874" cy="401271"/>
            <a:chOff x="4700225" y="5724166"/>
            <a:chExt cx="925874" cy="571500"/>
          </a:xfrm>
        </p:grpSpPr>
        <p:sp>
          <p:nvSpPr>
            <p:cNvPr id="42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95174" y="4518876"/>
            <a:ext cx="925874" cy="353284"/>
            <a:chOff x="4700225" y="5724166"/>
            <a:chExt cx="925874" cy="571500"/>
          </a:xfrm>
        </p:grpSpPr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776505" y="2150382"/>
            <a:ext cx="3307014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u="sng" dirty="0" smtClean="0"/>
              <a:t>Moving window </a:t>
            </a:r>
          </a:p>
          <a:p>
            <a:r>
              <a:rPr lang="en-US" u="sng" dirty="0" smtClean="0"/>
              <a:t>peak</a:t>
            </a:r>
            <a:r>
              <a:rPr lang="en-US" u="sng" dirty="0"/>
              <a:t>-to-peak </a:t>
            </a:r>
            <a:r>
              <a:rPr lang="en-US" u="sng" dirty="0" smtClean="0"/>
              <a:t>amplitude: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biggest peak-to-peak amplitude in several small, overlapping windows</a:t>
            </a:r>
          </a:p>
          <a:p>
            <a:endParaRPr lang="en-US" dirty="0"/>
          </a:p>
          <a:p>
            <a:r>
              <a:rPr lang="en-US" dirty="0" smtClean="0"/>
              <a:t>Takes advantage of the fact that a blink occurs over a period of about 200 ms</a:t>
            </a: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4"/>
          <a:srcRect t="33039" b="30809"/>
          <a:stretch/>
        </p:blipFill>
        <p:spPr bwMode="auto">
          <a:xfrm>
            <a:off x="412987" y="2056189"/>
            <a:ext cx="4722812" cy="1935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52" name="Group 51"/>
          <p:cNvGrpSpPr/>
          <p:nvPr/>
        </p:nvGrpSpPr>
        <p:grpSpPr>
          <a:xfrm>
            <a:off x="1295174" y="2406951"/>
            <a:ext cx="925874" cy="227589"/>
            <a:chOff x="4700225" y="5724166"/>
            <a:chExt cx="925874" cy="571500"/>
          </a:xfrm>
        </p:grpSpPr>
        <p:sp>
          <p:nvSpPr>
            <p:cNvPr id="53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7925" y="2419048"/>
            <a:ext cx="925874" cy="304232"/>
            <a:chOff x="4700225" y="5724166"/>
            <a:chExt cx="925874" cy="571500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402385" y="2433415"/>
            <a:ext cx="925874" cy="372680"/>
            <a:chOff x="4700225" y="5724166"/>
            <a:chExt cx="925874" cy="571500"/>
          </a:xfrm>
        </p:grpSpPr>
        <p:sp>
          <p:nvSpPr>
            <p:cNvPr id="61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10267" y="2752343"/>
            <a:ext cx="925874" cy="755275"/>
            <a:chOff x="4700225" y="5724166"/>
            <a:chExt cx="925874" cy="571500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85584" y="2588381"/>
            <a:ext cx="925874" cy="919238"/>
            <a:chOff x="4700225" y="5724166"/>
            <a:chExt cx="925874" cy="571500"/>
          </a:xfrm>
        </p:grpSpPr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93465" y="2515810"/>
            <a:ext cx="925874" cy="321032"/>
            <a:chOff x="4700225" y="5724166"/>
            <a:chExt cx="925874" cy="571500"/>
          </a:xfrm>
        </p:grpSpPr>
        <p:sp>
          <p:nvSpPr>
            <p:cNvPr id="73" name="Line 14"/>
            <p:cNvSpPr>
              <a:spLocks noChangeShapeType="1"/>
            </p:cNvSpPr>
            <p:nvPr/>
          </p:nvSpPr>
          <p:spPr bwMode="auto">
            <a:xfrm>
              <a:off x="4700225" y="57241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4700225" y="6295666"/>
              <a:ext cx="925874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6"/>
            <p:cNvSpPr>
              <a:spLocks noChangeShapeType="1"/>
            </p:cNvSpPr>
            <p:nvPr/>
          </p:nvSpPr>
          <p:spPr bwMode="auto">
            <a:xfrm flipV="1">
              <a:off x="5163162" y="5749566"/>
              <a:ext cx="0" cy="5207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6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Minimizing Blinks</a:t>
            </a:r>
            <a:endParaRPr lang="en-US" dirty="0"/>
          </a:p>
        </p:txBody>
      </p:sp>
      <p:sp>
        <p:nvSpPr>
          <p:cNvPr id="9461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No </a:t>
            </a:r>
            <a:r>
              <a:rPr lang="en-US" sz="2800" dirty="0"/>
              <a:t>contact lenses</a:t>
            </a:r>
          </a:p>
          <a:p>
            <a:r>
              <a:rPr lang="en-US" sz="2800" dirty="0"/>
              <a:t>Frequent breaks</a:t>
            </a:r>
          </a:p>
          <a:p>
            <a:r>
              <a:rPr lang="en-US" sz="2800" dirty="0"/>
              <a:t>Times when blinks are OK</a:t>
            </a:r>
          </a:p>
          <a:p>
            <a:pPr lvl="1"/>
            <a:r>
              <a:rPr lang="en-US" sz="2200" dirty="0"/>
              <a:t>But be careful of blink offsets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b="49098"/>
          <a:stretch>
            <a:fillRect/>
          </a:stretch>
        </p:blipFill>
        <p:spPr bwMode="auto">
          <a:xfrm>
            <a:off x="919127" y="4155799"/>
            <a:ext cx="6797675" cy="18221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Assessing Success</a:t>
            </a:r>
            <a:endParaRPr lang="en-US" dirty="0"/>
          </a:p>
        </p:txBody>
      </p:sp>
      <p:sp>
        <p:nvSpPr>
          <p:cNvPr id="956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8800" y="5187950"/>
            <a:ext cx="8216900" cy="1568450"/>
          </a:xfrm>
          <a:noFill/>
          <a:ln/>
        </p:spPr>
        <p:txBody>
          <a:bodyPr/>
          <a:lstStyle/>
          <a:p>
            <a:r>
              <a:rPr lang="en-US"/>
              <a:t>Was blink rejection successful?</a:t>
            </a:r>
          </a:p>
          <a:p>
            <a:pPr lvl="1"/>
            <a:r>
              <a:rPr lang="en-US"/>
              <a:t>Look for polarity inversions</a:t>
            </a:r>
          </a:p>
          <a:p>
            <a:pPr lvl="1"/>
            <a:r>
              <a:rPr lang="en-US"/>
              <a:t>Baseline impacted by blinks in this example</a:t>
            </a:r>
          </a:p>
          <a:p>
            <a:pPr lvl="1"/>
            <a:r>
              <a:rPr lang="en-US"/>
              <a:t>Experimental effect not due to blinks</a:t>
            </a:r>
          </a:p>
        </p:txBody>
      </p:sp>
      <p:pic>
        <p:nvPicPr>
          <p:cNvPr id="9564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484313"/>
            <a:ext cx="6797675" cy="3579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5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Saccadic Eye Movements</a:t>
            </a:r>
            <a:endParaRPr lang="en-US" dirty="0"/>
          </a:p>
        </p:txBody>
      </p:sp>
      <p:sp>
        <p:nvSpPr>
          <p:cNvPr id="930822" name="Text Box 6"/>
          <p:cNvSpPr txBox="1">
            <a:spLocks noChangeArrowheads="1"/>
          </p:cNvSpPr>
          <p:nvPr/>
        </p:nvSpPr>
        <p:spPr bwMode="auto">
          <a:xfrm>
            <a:off x="127000" y="5902336"/>
            <a:ext cx="8775700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Eyes contain dipole with positive end pointing toward front of eye</a:t>
            </a:r>
          </a:p>
          <a:p>
            <a:pPr algn="ctr">
              <a:spcBef>
                <a:spcPct val="50000"/>
              </a:spcBef>
            </a:pPr>
            <a:r>
              <a:rPr lang="en-US"/>
              <a:t>Amplitude linearly related to size of eye movement (16 µV/degree)</a:t>
            </a:r>
          </a:p>
        </p:txBody>
      </p:sp>
      <p:sp>
        <p:nvSpPr>
          <p:cNvPr id="930823" name="Text Box 7"/>
          <p:cNvSpPr txBox="1">
            <a:spLocks noChangeArrowheads="1"/>
          </p:cNvSpPr>
          <p:nvPr/>
        </p:nvSpPr>
        <p:spPr bwMode="auto">
          <a:xfrm>
            <a:off x="5730875" y="1598628"/>
            <a:ext cx="282575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Active: HEOG-L</a:t>
            </a:r>
          </a:p>
          <a:p>
            <a:r>
              <a:rPr lang="en-US"/>
              <a:t>Reference: HEOG-R</a:t>
            </a:r>
          </a:p>
        </p:txBody>
      </p:sp>
      <p:grpSp>
        <p:nvGrpSpPr>
          <p:cNvPr id="930826" name="Group 10"/>
          <p:cNvGrpSpPr>
            <a:grpSpLocks/>
          </p:cNvGrpSpPr>
          <p:nvPr/>
        </p:nvGrpSpPr>
        <p:grpSpPr bwMode="auto">
          <a:xfrm>
            <a:off x="301625" y="1858978"/>
            <a:ext cx="7850188" cy="4014788"/>
            <a:chOff x="644" y="1248"/>
            <a:chExt cx="4200" cy="2148"/>
          </a:xfrm>
        </p:grpSpPr>
        <p:pic>
          <p:nvPicPr>
            <p:cNvPr id="93082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8" y="1248"/>
              <a:ext cx="3736" cy="152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3082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" y="2764"/>
              <a:ext cx="4200" cy="6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9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644926" y="2653031"/>
            <a:ext cx="965200" cy="293386"/>
            <a:chOff x="1280" y="2712"/>
            <a:chExt cx="624" cy="280"/>
          </a:xfrm>
        </p:grpSpPr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1280" y="2992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V="1">
              <a:off x="1616" y="2712"/>
              <a:ext cx="0" cy="2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1616" y="2712"/>
              <a:ext cx="2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1689394" y="2900697"/>
            <a:ext cx="965200" cy="45719"/>
            <a:chOff x="1280" y="2712"/>
            <a:chExt cx="624" cy="280"/>
          </a:xfrm>
        </p:grpSpPr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1280" y="2992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V="1">
              <a:off x="1616" y="2712"/>
              <a:ext cx="0" cy="2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1616" y="2712"/>
              <a:ext cx="2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01192" y="1131737"/>
            <a:ext cx="5994808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u="sng" dirty="0" smtClean="0"/>
              <a:t>Step Function:</a:t>
            </a:r>
            <a:r>
              <a:rPr lang="en-US" dirty="0"/>
              <a:t> </a:t>
            </a:r>
            <a:r>
              <a:rPr lang="en-US" dirty="0" smtClean="0"/>
              <a:t>Find largest difference in mean voltage between consecutive 100-ms time intervals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Fixation Point</a:t>
            </a:r>
            <a:endParaRPr lang="en-US" dirty="0"/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37342"/>
            <a:ext cx="7416800" cy="5136847"/>
          </a:xfrm>
        </p:spPr>
        <p:txBody>
          <a:bodyPr/>
          <a:lstStyle/>
          <a:p>
            <a:r>
              <a:rPr lang="en-US" dirty="0" smtClean="0"/>
              <a:t>Best fixation point</a:t>
            </a:r>
          </a:p>
          <a:p>
            <a:pPr lvl="1"/>
            <a:r>
              <a:rPr lang="en-US" dirty="0" smtClean="0"/>
              <a:t>Empirically demonstrated to minimize dispersion and microsaccades</a:t>
            </a:r>
          </a:p>
          <a:p>
            <a:pPr lvl="1"/>
            <a:r>
              <a:rPr lang="en-US" dirty="0" err="1" smtClean="0"/>
              <a:t>Thaler</a:t>
            </a:r>
            <a:r>
              <a:rPr lang="en-US" dirty="0"/>
              <a:t>, Lore, </a:t>
            </a:r>
            <a:r>
              <a:rPr lang="en-US" dirty="0" err="1"/>
              <a:t>Schütz</a:t>
            </a:r>
            <a:r>
              <a:rPr lang="en-US" dirty="0"/>
              <a:t>, Alexander C, Goodale, Melvyn A, &amp; </a:t>
            </a:r>
            <a:r>
              <a:rPr lang="en-US" dirty="0" err="1"/>
              <a:t>Gegenfurtner</a:t>
            </a:r>
            <a:r>
              <a:rPr lang="en-US" dirty="0"/>
              <a:t>, Karl R. (2013). What is the best fixation target? The effect of target shape on stability of </a:t>
            </a:r>
            <a:r>
              <a:rPr lang="en-US" dirty="0" err="1"/>
              <a:t>fixational</a:t>
            </a:r>
            <a:r>
              <a:rPr lang="en-US" dirty="0"/>
              <a:t> eye movements. Vision Research, 76, 31-42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Usually best for the fixation point to be continuously visible</a:t>
            </a:r>
          </a:p>
          <a:p>
            <a:pPr lvl="1"/>
            <a:r>
              <a:rPr lang="en-US" sz="1800" dirty="0" smtClean="0"/>
              <a:t>Otherwise you get an onset response to the fixation point</a:t>
            </a:r>
          </a:p>
          <a:p>
            <a:pPr lvl="1"/>
            <a:r>
              <a:rPr lang="en-US" sz="1800" dirty="0" smtClean="0"/>
              <a:t>But brief disappearance of fixation point can be a good way to signal the time period in which blinks are allowed</a:t>
            </a:r>
          </a:p>
          <a:p>
            <a:pPr lvl="1"/>
            <a:endParaRPr lang="en-US" sz="18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1136348"/>
            <a:ext cx="1409700" cy="12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Minimizing and Detecting Saccades</a:t>
            </a:r>
            <a:endParaRPr lang="en-US" dirty="0"/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37343"/>
            <a:ext cx="8229600" cy="2935514"/>
          </a:xfrm>
        </p:spPr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experiment so that subjects don’t have any reason to deviate from </a:t>
            </a:r>
            <a:r>
              <a:rPr lang="en-US" dirty="0" smtClean="0"/>
              <a:t>fixation</a:t>
            </a:r>
          </a:p>
          <a:p>
            <a:r>
              <a:rPr lang="en-US" dirty="0" smtClean="0"/>
              <a:t>If this is not possible, use two-tiered strategy</a:t>
            </a:r>
          </a:p>
          <a:p>
            <a:pPr lvl="1"/>
            <a:r>
              <a:rPr lang="en-US" sz="1800" dirty="0" smtClean="0"/>
              <a:t>Use step function to throw out </a:t>
            </a:r>
            <a:r>
              <a:rPr lang="en-US" sz="1800" dirty="0"/>
              <a:t>trials with </a:t>
            </a:r>
            <a:r>
              <a:rPr lang="en-US" sz="1800" dirty="0" smtClean="0"/>
              <a:t>large</a:t>
            </a:r>
            <a:r>
              <a:rPr lang="en-US" sz="1800" dirty="0"/>
              <a:t> </a:t>
            </a:r>
            <a:r>
              <a:rPr lang="en-US" sz="1800" dirty="0" smtClean="0"/>
              <a:t>eye </a:t>
            </a:r>
            <a:r>
              <a:rPr lang="en-US" sz="1800" dirty="0"/>
              <a:t>movements</a:t>
            </a:r>
          </a:p>
          <a:p>
            <a:pPr lvl="1"/>
            <a:r>
              <a:rPr lang="en-US" sz="1800" dirty="0"/>
              <a:t>Compute averaged HEOG waveforms for L and R </a:t>
            </a:r>
            <a:r>
              <a:rPr lang="en-US" sz="1800" dirty="0" smtClean="0"/>
              <a:t>targets</a:t>
            </a:r>
            <a:endParaRPr lang="en-US" sz="1800" dirty="0"/>
          </a:p>
          <a:p>
            <a:pPr lvl="1"/>
            <a:r>
              <a:rPr lang="en-US" sz="1800" dirty="0"/>
              <a:t>Throw out subjects with residual HEOG &gt; some threshold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4058859"/>
            <a:ext cx="8016875" cy="2520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0719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972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072" y="1339850"/>
            <a:ext cx="4722812" cy="5353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7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Step Function &amp; Blinks</a:t>
            </a:r>
            <a:endParaRPr lang="en-US" dirty="0"/>
          </a:p>
        </p:txBody>
      </p:sp>
      <p:grpSp>
        <p:nvGrpSpPr>
          <p:cNvPr id="978956" name="Group 12"/>
          <p:cNvGrpSpPr>
            <a:grpSpLocks/>
          </p:cNvGrpSpPr>
          <p:nvPr/>
        </p:nvGrpSpPr>
        <p:grpSpPr bwMode="auto">
          <a:xfrm flipV="1">
            <a:off x="2098675" y="3543300"/>
            <a:ext cx="952500" cy="114300"/>
            <a:chOff x="1280" y="2712"/>
            <a:chExt cx="624" cy="280"/>
          </a:xfrm>
        </p:grpSpPr>
        <p:sp>
          <p:nvSpPr>
            <p:cNvPr id="978957" name="Line 13"/>
            <p:cNvSpPr>
              <a:spLocks noChangeShapeType="1"/>
            </p:cNvSpPr>
            <p:nvPr/>
          </p:nvSpPr>
          <p:spPr bwMode="auto">
            <a:xfrm>
              <a:off x="1280" y="2992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958" name="Line 14"/>
            <p:cNvSpPr>
              <a:spLocks noChangeShapeType="1"/>
            </p:cNvSpPr>
            <p:nvPr/>
          </p:nvSpPr>
          <p:spPr bwMode="auto">
            <a:xfrm flipV="1">
              <a:off x="1616" y="2712"/>
              <a:ext cx="0" cy="2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959" name="Line 15"/>
            <p:cNvSpPr>
              <a:spLocks noChangeShapeType="1"/>
            </p:cNvSpPr>
            <p:nvPr/>
          </p:nvSpPr>
          <p:spPr bwMode="auto">
            <a:xfrm>
              <a:off x="1616" y="2712"/>
              <a:ext cx="2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8960" name="Group 16"/>
          <p:cNvGrpSpPr>
            <a:grpSpLocks/>
          </p:cNvGrpSpPr>
          <p:nvPr/>
        </p:nvGrpSpPr>
        <p:grpSpPr bwMode="auto">
          <a:xfrm>
            <a:off x="3441700" y="3725332"/>
            <a:ext cx="977900" cy="544287"/>
            <a:chOff x="1280" y="2712"/>
            <a:chExt cx="624" cy="280"/>
          </a:xfrm>
        </p:grpSpPr>
        <p:sp>
          <p:nvSpPr>
            <p:cNvPr id="978961" name="Line 17"/>
            <p:cNvSpPr>
              <a:spLocks noChangeShapeType="1"/>
            </p:cNvSpPr>
            <p:nvPr/>
          </p:nvSpPr>
          <p:spPr bwMode="auto">
            <a:xfrm>
              <a:off x="1280" y="2992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962" name="Line 18"/>
            <p:cNvSpPr>
              <a:spLocks noChangeShapeType="1"/>
            </p:cNvSpPr>
            <p:nvPr/>
          </p:nvSpPr>
          <p:spPr bwMode="auto">
            <a:xfrm flipV="1">
              <a:off x="1616" y="2712"/>
              <a:ext cx="0" cy="2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963" name="Line 19"/>
            <p:cNvSpPr>
              <a:spLocks noChangeShapeType="1"/>
            </p:cNvSpPr>
            <p:nvPr/>
          </p:nvSpPr>
          <p:spPr bwMode="auto">
            <a:xfrm>
              <a:off x="1616" y="2712"/>
              <a:ext cx="2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8964" name="Group 20"/>
          <p:cNvGrpSpPr>
            <a:grpSpLocks/>
          </p:cNvGrpSpPr>
          <p:nvPr/>
        </p:nvGrpSpPr>
        <p:grpSpPr bwMode="auto">
          <a:xfrm>
            <a:off x="1520069" y="5394476"/>
            <a:ext cx="965200" cy="124053"/>
            <a:chOff x="1280" y="2712"/>
            <a:chExt cx="624" cy="280"/>
          </a:xfrm>
        </p:grpSpPr>
        <p:sp>
          <p:nvSpPr>
            <p:cNvPr id="978965" name="Line 21"/>
            <p:cNvSpPr>
              <a:spLocks noChangeShapeType="1"/>
            </p:cNvSpPr>
            <p:nvPr/>
          </p:nvSpPr>
          <p:spPr bwMode="auto">
            <a:xfrm>
              <a:off x="1280" y="2992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966" name="Line 22"/>
            <p:cNvSpPr>
              <a:spLocks noChangeShapeType="1"/>
            </p:cNvSpPr>
            <p:nvPr/>
          </p:nvSpPr>
          <p:spPr bwMode="auto">
            <a:xfrm flipV="1">
              <a:off x="1616" y="2712"/>
              <a:ext cx="0" cy="2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967" name="Line 23"/>
            <p:cNvSpPr>
              <a:spLocks noChangeShapeType="1"/>
            </p:cNvSpPr>
            <p:nvPr/>
          </p:nvSpPr>
          <p:spPr bwMode="auto">
            <a:xfrm>
              <a:off x="1616" y="2712"/>
              <a:ext cx="2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8968" name="Group 24"/>
          <p:cNvGrpSpPr>
            <a:grpSpLocks/>
          </p:cNvGrpSpPr>
          <p:nvPr/>
        </p:nvGrpSpPr>
        <p:grpSpPr bwMode="auto">
          <a:xfrm flipV="1">
            <a:off x="3467100" y="5260446"/>
            <a:ext cx="965200" cy="158221"/>
            <a:chOff x="1280" y="2712"/>
            <a:chExt cx="624" cy="280"/>
          </a:xfrm>
        </p:grpSpPr>
        <p:sp>
          <p:nvSpPr>
            <p:cNvPr id="978969" name="Line 25"/>
            <p:cNvSpPr>
              <a:spLocks noChangeShapeType="1"/>
            </p:cNvSpPr>
            <p:nvPr/>
          </p:nvSpPr>
          <p:spPr bwMode="auto">
            <a:xfrm>
              <a:off x="1280" y="2992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970" name="Line 26"/>
            <p:cNvSpPr>
              <a:spLocks noChangeShapeType="1"/>
            </p:cNvSpPr>
            <p:nvPr/>
          </p:nvSpPr>
          <p:spPr bwMode="auto">
            <a:xfrm flipV="1">
              <a:off x="1616" y="2712"/>
              <a:ext cx="0" cy="2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971" name="Line 27"/>
            <p:cNvSpPr>
              <a:spLocks noChangeShapeType="1"/>
            </p:cNvSpPr>
            <p:nvPr/>
          </p:nvSpPr>
          <p:spPr bwMode="auto">
            <a:xfrm>
              <a:off x="1616" y="2712"/>
              <a:ext cx="2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76505" y="1727049"/>
            <a:ext cx="3307014" cy="40934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u="sng" dirty="0" smtClean="0"/>
              <a:t>Step Function: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largest difference in mean voltage between consecutive 100-ms time intervals</a:t>
            </a:r>
          </a:p>
          <a:p>
            <a:endParaRPr lang="en-US" dirty="0"/>
          </a:p>
          <a:p>
            <a:r>
              <a:rPr lang="en-US" dirty="0" smtClean="0"/>
              <a:t>Takes advantage of the fact that a blink consists of a period of one voltage followed by a period of a much larger voltage</a:t>
            </a:r>
          </a:p>
        </p:txBody>
      </p:sp>
      <p:grpSp>
        <p:nvGrpSpPr>
          <p:cNvPr id="30" name="Group 12"/>
          <p:cNvGrpSpPr>
            <a:grpSpLocks/>
          </p:cNvGrpSpPr>
          <p:nvPr/>
        </p:nvGrpSpPr>
        <p:grpSpPr bwMode="auto">
          <a:xfrm flipV="1">
            <a:off x="2243815" y="2140252"/>
            <a:ext cx="952500" cy="97367"/>
            <a:chOff x="1280" y="2712"/>
            <a:chExt cx="624" cy="280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1280" y="2992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1616" y="2712"/>
              <a:ext cx="0" cy="2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1616" y="2712"/>
              <a:ext cx="2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16"/>
          <p:cNvGrpSpPr>
            <a:grpSpLocks/>
          </p:cNvGrpSpPr>
          <p:nvPr/>
        </p:nvGrpSpPr>
        <p:grpSpPr bwMode="auto">
          <a:xfrm flipV="1">
            <a:off x="3006270" y="2177143"/>
            <a:ext cx="977900" cy="568476"/>
            <a:chOff x="1280" y="2712"/>
            <a:chExt cx="624" cy="280"/>
          </a:xfrm>
        </p:grpSpPr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280" y="2992"/>
              <a:ext cx="3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V="1">
              <a:off x="1616" y="2712"/>
              <a:ext cx="0" cy="27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1616" y="2712"/>
              <a:ext cx="288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26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Setting Rejection Parameters</a:t>
            </a:r>
            <a:endParaRPr lang="en-US" dirty="0"/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37342"/>
            <a:ext cx="8229600" cy="5487609"/>
          </a:xfrm>
        </p:spPr>
        <p:txBody>
          <a:bodyPr/>
          <a:lstStyle/>
          <a:p>
            <a:r>
              <a:rPr lang="en-US" dirty="0" smtClean="0"/>
              <a:t>Need to select threshold, electrode sites, overall rejection window, moving window length</a:t>
            </a:r>
          </a:p>
          <a:p>
            <a:r>
              <a:rPr lang="en-US" dirty="0" smtClean="0"/>
              <a:t>Recommended strategy (subject-specific)</a:t>
            </a:r>
          </a:p>
          <a:p>
            <a:pPr lvl="1"/>
            <a:r>
              <a:rPr lang="en-US" dirty="0" smtClean="0"/>
              <a:t>Artifacts differ in type, size, and timing across subjects</a:t>
            </a:r>
          </a:p>
          <a:p>
            <a:pPr lvl="1"/>
            <a:r>
              <a:rPr lang="en-US" dirty="0" smtClean="0"/>
              <a:t>Start with parameters based on previous experience</a:t>
            </a:r>
          </a:p>
          <a:p>
            <a:pPr lvl="1"/>
            <a:r>
              <a:rPr lang="en-US" dirty="0" smtClean="0"/>
              <a:t>Look at single trials to assess false positives &amp; negatives</a:t>
            </a:r>
          </a:p>
          <a:p>
            <a:pPr lvl="1"/>
            <a:r>
              <a:rPr lang="en-US" dirty="0" smtClean="0"/>
              <a:t>Adjust parameters to achieve optimal balance between removing </a:t>
            </a:r>
            <a:r>
              <a:rPr lang="en-US" u="sng" dirty="0" smtClean="0"/>
              <a:t>problematic</a:t>
            </a:r>
            <a:r>
              <a:rPr lang="en-US" dirty="0" smtClean="0"/>
              <a:t> artifacts and maintaining # of trials</a:t>
            </a:r>
          </a:p>
          <a:p>
            <a:pPr lvl="1"/>
            <a:r>
              <a:rPr lang="en-US" dirty="0" smtClean="0"/>
              <a:t>Check percentage of rejected trials</a:t>
            </a:r>
          </a:p>
          <a:p>
            <a:pPr lvl="1"/>
            <a:r>
              <a:rPr lang="en-US" dirty="0" smtClean="0"/>
              <a:t>Iterate until satisfied</a:t>
            </a:r>
          </a:p>
          <a:p>
            <a:r>
              <a:rPr lang="en-US" dirty="0" smtClean="0"/>
              <a:t>To avoid bias in within-subject designs</a:t>
            </a:r>
          </a:p>
          <a:p>
            <a:pPr lvl="1"/>
            <a:r>
              <a:rPr lang="en-US" dirty="0" smtClean="0"/>
              <a:t>Do not do not base parameters on condition-specific ERPs</a:t>
            </a:r>
          </a:p>
          <a:p>
            <a:r>
              <a:rPr lang="en-US" dirty="0"/>
              <a:t>To avoid bias in </a:t>
            </a:r>
            <a:r>
              <a:rPr lang="en-US" dirty="0" smtClean="0"/>
              <a:t>between-</a:t>
            </a:r>
            <a:r>
              <a:rPr lang="en-US" dirty="0"/>
              <a:t>subject designs</a:t>
            </a:r>
          </a:p>
          <a:p>
            <a:pPr lvl="1"/>
            <a:r>
              <a:rPr lang="en-US" dirty="0" smtClean="0"/>
              <a:t>Have rejection done by someone who is blind </a:t>
            </a:r>
            <a:r>
              <a:rPr lang="en-US" smtClean="0"/>
              <a:t>to group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Commonly Recorded Artifactual </a:t>
            </a:r>
            <a:r>
              <a:rPr lang="en-US" dirty="0" smtClean="0"/>
              <a:t>Potentials (C.R.A.P.)</a:t>
            </a:r>
            <a:endParaRPr lang="en-US" dirty="0"/>
          </a:p>
        </p:txBody>
      </p:sp>
      <p:sp>
        <p:nvSpPr>
          <p:cNvPr id="932872" name="Text Box 8"/>
          <p:cNvSpPr txBox="1">
            <a:spLocks noChangeArrowheads="1"/>
          </p:cNvSpPr>
          <p:nvPr/>
        </p:nvSpPr>
        <p:spPr bwMode="auto">
          <a:xfrm>
            <a:off x="1436688" y="1366566"/>
            <a:ext cx="67119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(Don’t try to reject: Minimize and/or Correct)</a:t>
            </a:r>
            <a:endParaRPr lang="en-US" dirty="0"/>
          </a:p>
        </p:txBody>
      </p:sp>
      <p:pic>
        <p:nvPicPr>
          <p:cNvPr id="9328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1825625"/>
            <a:ext cx="6604000" cy="5032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rot="5400000">
            <a:off x="4548261" y="-2734621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095" y="2854479"/>
            <a:ext cx="8599715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EMG</a:t>
            </a:r>
          </a:p>
          <a:p>
            <a:r>
              <a:rPr lang="en-US" dirty="0" smtClean="0"/>
              <a:t>Temporalis muscles, forehead muscles, neck muscles</a:t>
            </a:r>
          </a:p>
          <a:p>
            <a:r>
              <a:rPr lang="en-US" dirty="0" smtClean="0"/>
              <a:t>Just ask subjects to relax and sit in a neutral position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Commonly Recorded Artifactual </a:t>
            </a:r>
            <a:r>
              <a:rPr lang="en-US" dirty="0" smtClean="0"/>
              <a:t>Potentials (C.R.A.P.)</a:t>
            </a:r>
            <a:endParaRPr lang="en-US" dirty="0"/>
          </a:p>
        </p:txBody>
      </p:sp>
      <p:sp>
        <p:nvSpPr>
          <p:cNvPr id="932872" name="Text Box 8"/>
          <p:cNvSpPr txBox="1">
            <a:spLocks noChangeArrowheads="1"/>
          </p:cNvSpPr>
          <p:nvPr/>
        </p:nvSpPr>
        <p:spPr bwMode="auto">
          <a:xfrm>
            <a:off x="1436688" y="1366566"/>
            <a:ext cx="67119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(Don’t try to reject: Minimize and/or Correct)</a:t>
            </a:r>
            <a:endParaRPr lang="en-US" dirty="0"/>
          </a:p>
        </p:txBody>
      </p:sp>
      <p:pic>
        <p:nvPicPr>
          <p:cNvPr id="9328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1825625"/>
            <a:ext cx="6604000" cy="5032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rot="5400000">
            <a:off x="4548261" y="-2734621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095" y="3531813"/>
            <a:ext cx="8599715" cy="132343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EKG</a:t>
            </a:r>
          </a:p>
          <a:p>
            <a:r>
              <a:rPr lang="en-US" dirty="0" smtClean="0"/>
              <a:t>Conducted via carotid arteries</a:t>
            </a:r>
          </a:p>
          <a:p>
            <a:r>
              <a:rPr lang="en-US" dirty="0" smtClean="0"/>
              <a:t>Usually picked up by mastoid reference electrodes</a:t>
            </a:r>
          </a:p>
          <a:p>
            <a:r>
              <a:rPr lang="en-US" dirty="0" smtClean="0"/>
              <a:t>Don’t try to eliminate…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7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Ocular Artifacts</a:t>
            </a:r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rot="5400000">
            <a:off x="4572000" y="-290440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422900" y="6553200"/>
            <a:ext cx="37211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err="1"/>
              <a:t>Lins</a:t>
            </a:r>
            <a:r>
              <a:rPr lang="en-US" sz="1400" dirty="0"/>
              <a:t>, </a:t>
            </a:r>
            <a:r>
              <a:rPr lang="en-US" sz="1400" dirty="0" err="1"/>
              <a:t>Picton</a:t>
            </a:r>
            <a:r>
              <a:rPr lang="en-US" sz="1400" dirty="0"/>
              <a:t>, Berg, &amp; </a:t>
            </a:r>
            <a:r>
              <a:rPr lang="en-US" sz="1400" dirty="0" err="1"/>
              <a:t>Scherg</a:t>
            </a:r>
            <a:r>
              <a:rPr lang="en-US" sz="1400" dirty="0"/>
              <a:t> (1993)</a:t>
            </a: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22" y="2359827"/>
            <a:ext cx="4225453" cy="32715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4038" y="2234168"/>
            <a:ext cx="4559300" cy="389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0" y="6581001"/>
            <a:ext cx="3721100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Noncephalic reference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235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Commonly Recorded Artifactual </a:t>
            </a:r>
            <a:r>
              <a:rPr lang="en-US" dirty="0" smtClean="0"/>
              <a:t>Potentials (C.R.A.P.)</a:t>
            </a:r>
            <a:endParaRPr lang="en-US" dirty="0"/>
          </a:p>
        </p:txBody>
      </p:sp>
      <p:sp>
        <p:nvSpPr>
          <p:cNvPr id="932872" name="Text Box 8"/>
          <p:cNvSpPr txBox="1">
            <a:spLocks noChangeArrowheads="1"/>
          </p:cNvSpPr>
          <p:nvPr/>
        </p:nvSpPr>
        <p:spPr bwMode="auto">
          <a:xfrm>
            <a:off x="1436688" y="1366566"/>
            <a:ext cx="67119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(Don’t try to reject: Minimize and/or Correct)</a:t>
            </a:r>
            <a:endParaRPr lang="en-US" dirty="0"/>
          </a:p>
        </p:txBody>
      </p:sp>
      <p:pic>
        <p:nvPicPr>
          <p:cNvPr id="9328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1825625"/>
            <a:ext cx="6604000" cy="5032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rot="5400000">
            <a:off x="4548261" y="-2734621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095" y="2467432"/>
            <a:ext cx="8599715" cy="101566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Blocking</a:t>
            </a:r>
          </a:p>
          <a:p>
            <a:r>
              <a:rPr lang="en-US" dirty="0" smtClean="0"/>
              <a:t>Should occur only if your ADC is 12-16 bits</a:t>
            </a:r>
          </a:p>
          <a:p>
            <a:r>
              <a:rPr lang="en-US" dirty="0" smtClean="0"/>
              <a:t>Reduce amplifier gain</a:t>
            </a:r>
          </a:p>
        </p:txBody>
      </p:sp>
    </p:spTree>
    <p:extLst>
      <p:ext uri="{BB962C8B-B14F-4D97-AF65-F5344CB8AC3E}">
        <p14:creationId xmlns:p14="http://schemas.microsoft.com/office/powerpoint/2010/main" val="300106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Commonly Recorded Artifactual </a:t>
            </a:r>
            <a:r>
              <a:rPr lang="en-US" dirty="0" smtClean="0"/>
              <a:t>Potentials (C.R.A.P.)</a:t>
            </a:r>
            <a:endParaRPr lang="en-US" dirty="0"/>
          </a:p>
        </p:txBody>
      </p:sp>
      <p:sp>
        <p:nvSpPr>
          <p:cNvPr id="932872" name="Text Box 8"/>
          <p:cNvSpPr txBox="1">
            <a:spLocks noChangeArrowheads="1"/>
          </p:cNvSpPr>
          <p:nvPr/>
        </p:nvSpPr>
        <p:spPr bwMode="auto">
          <a:xfrm>
            <a:off x="1436688" y="1366566"/>
            <a:ext cx="67119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(Don’t try to reject: Minimize and/or Correct)</a:t>
            </a:r>
            <a:endParaRPr lang="en-US" dirty="0"/>
          </a:p>
        </p:txBody>
      </p:sp>
      <p:pic>
        <p:nvPicPr>
          <p:cNvPr id="9328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1825625"/>
            <a:ext cx="6604000" cy="5032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rot="5400000">
            <a:off x="4548261" y="-2734621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095" y="2152953"/>
            <a:ext cx="8599715" cy="132343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Skin potentials</a:t>
            </a:r>
          </a:p>
          <a:p>
            <a:r>
              <a:rPr lang="en-US" dirty="0" smtClean="0"/>
              <a:t>Constant cool temperature</a:t>
            </a:r>
          </a:p>
          <a:p>
            <a:r>
              <a:rPr lang="en-US" dirty="0" smtClean="0"/>
              <a:t>Low electrode impedance</a:t>
            </a:r>
          </a:p>
          <a:p>
            <a:r>
              <a:rPr lang="en-US" dirty="0" smtClean="0"/>
              <a:t>High-pass filter at 0.1 Hz</a:t>
            </a:r>
          </a:p>
        </p:txBody>
      </p:sp>
    </p:spTree>
    <p:extLst>
      <p:ext uri="{BB962C8B-B14F-4D97-AF65-F5344CB8AC3E}">
        <p14:creationId xmlns:p14="http://schemas.microsoft.com/office/powerpoint/2010/main" val="201458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Commonly Recorded Artifactual </a:t>
            </a:r>
            <a:r>
              <a:rPr lang="en-US" dirty="0" smtClean="0"/>
              <a:t>Potentials (C.R.A.P.)</a:t>
            </a:r>
            <a:endParaRPr lang="en-US" dirty="0"/>
          </a:p>
        </p:txBody>
      </p:sp>
      <p:sp>
        <p:nvSpPr>
          <p:cNvPr id="932872" name="Text Box 8"/>
          <p:cNvSpPr txBox="1">
            <a:spLocks noChangeArrowheads="1"/>
          </p:cNvSpPr>
          <p:nvPr/>
        </p:nvSpPr>
        <p:spPr bwMode="auto">
          <a:xfrm>
            <a:off x="1436688" y="1366566"/>
            <a:ext cx="67119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(Don’t try to reject: Minimize and/or Correct)</a:t>
            </a:r>
            <a:endParaRPr lang="en-US" dirty="0"/>
          </a:p>
        </p:txBody>
      </p:sp>
      <p:pic>
        <p:nvPicPr>
          <p:cNvPr id="9328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1825625"/>
            <a:ext cx="6604000" cy="5032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rot="5400000">
            <a:off x="4548261" y="-2734621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095" y="3471336"/>
            <a:ext cx="8599715" cy="163121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Alpha</a:t>
            </a:r>
          </a:p>
          <a:p>
            <a:r>
              <a:rPr lang="en-US" dirty="0" smtClean="0"/>
              <a:t>Largest over posterior scalp sites</a:t>
            </a:r>
          </a:p>
          <a:p>
            <a:r>
              <a:rPr lang="en-US" dirty="0" smtClean="0"/>
              <a:t>Often suppressed by stimulus onset</a:t>
            </a:r>
          </a:p>
          <a:p>
            <a:r>
              <a:rPr lang="en-US" dirty="0" smtClean="0"/>
              <a:t>Minimize with breaks, interesting tasks, caffeine</a:t>
            </a:r>
          </a:p>
          <a:p>
            <a:r>
              <a:rPr lang="en-US" dirty="0" smtClean="0"/>
              <a:t>Is caffeine a confound? Should you report it?</a:t>
            </a:r>
          </a:p>
        </p:txBody>
      </p:sp>
    </p:spTree>
    <p:extLst>
      <p:ext uri="{BB962C8B-B14F-4D97-AF65-F5344CB8AC3E}">
        <p14:creationId xmlns:p14="http://schemas.microsoft.com/office/powerpoint/2010/main" val="338227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Artifact </a:t>
            </a:r>
            <a:r>
              <a:rPr lang="en-US" dirty="0" smtClean="0"/>
              <a:t>Rejection: Why?</a:t>
            </a:r>
            <a:endParaRPr lang="en-US" dirty="0"/>
          </a:p>
        </p:txBody>
      </p:sp>
      <p:sp>
        <p:nvSpPr>
          <p:cNvPr id="928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53201"/>
            <a:ext cx="8229600" cy="5333349"/>
          </a:xfrm>
        </p:spPr>
        <p:txBody>
          <a:bodyPr/>
          <a:lstStyle/>
          <a:p>
            <a:r>
              <a:rPr lang="en-US" dirty="0" smtClean="0"/>
              <a:t>Reason 1: Noise reduction</a:t>
            </a:r>
            <a:endParaRPr lang="en-US" dirty="0"/>
          </a:p>
          <a:p>
            <a:pPr lvl="1"/>
            <a:r>
              <a:rPr lang="en-US" dirty="0" smtClean="0"/>
              <a:t>Artifacts are a large noise signal</a:t>
            </a:r>
            <a:endParaRPr lang="en-US" dirty="0"/>
          </a:p>
          <a:p>
            <a:r>
              <a:rPr lang="en-US" dirty="0" smtClean="0"/>
              <a:t>Reason 2: Control sensory input</a:t>
            </a:r>
          </a:p>
          <a:p>
            <a:pPr lvl="1"/>
            <a:r>
              <a:rPr lang="en-US" dirty="0" smtClean="0"/>
              <a:t>Subject may not have eyes open or directed at stimuli</a:t>
            </a:r>
            <a:endParaRPr lang="en-US" dirty="0"/>
          </a:p>
          <a:p>
            <a:r>
              <a:rPr lang="en-US" dirty="0" smtClean="0"/>
              <a:t>Reason 3: Systematic distortion of data</a:t>
            </a:r>
            <a:endParaRPr lang="en-US" dirty="0"/>
          </a:p>
          <a:p>
            <a:pPr lvl="1"/>
            <a:r>
              <a:rPr lang="en-US" dirty="0" smtClean="0"/>
              <a:t>If subjects blink more for some kinds of stimuli than others, this will create a large artifact in the averaged ERPs</a:t>
            </a:r>
            <a:endParaRPr lang="en-US" dirty="0"/>
          </a:p>
          <a:p>
            <a:pPr lvl="1"/>
            <a:r>
              <a:rPr lang="en-US" dirty="0" smtClean="0"/>
              <a:t>Same for vertical eye movements</a:t>
            </a:r>
            <a:endParaRPr lang="en-US" dirty="0"/>
          </a:p>
          <a:p>
            <a:pPr lvl="1"/>
            <a:r>
              <a:rPr lang="en-US" dirty="0" smtClean="0"/>
              <a:t>Horizontal eye movements can distort N2pc and LRP</a:t>
            </a:r>
          </a:p>
          <a:p>
            <a:r>
              <a:rPr lang="en-US" dirty="0" smtClean="0"/>
              <a:t>Artifact correction can deal with #1 and #3 but not #2</a:t>
            </a:r>
          </a:p>
          <a:p>
            <a:pPr lvl="1"/>
            <a:r>
              <a:rPr lang="en-US" dirty="0" smtClean="0"/>
              <a:t>We will discuss artifact </a:t>
            </a:r>
            <a:r>
              <a:rPr lang="en-US" smtClean="0"/>
              <a:t>correction later</a:t>
            </a:r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rot="5400000">
            <a:off x="4572000" y="-290440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Line 2"/>
          <p:cNvSpPr>
            <a:spLocks noChangeShapeType="1"/>
          </p:cNvSpPr>
          <p:nvPr/>
        </p:nvSpPr>
        <p:spPr bwMode="auto">
          <a:xfrm rot="5400000">
            <a:off x="4572000" y="-290440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Artifact </a:t>
            </a:r>
            <a:r>
              <a:rPr lang="en-US" dirty="0" smtClean="0"/>
              <a:t>Rejection: How?</a:t>
            </a:r>
            <a:endParaRPr lang="en-US" dirty="0"/>
          </a:p>
        </p:txBody>
      </p:sp>
      <p:sp>
        <p:nvSpPr>
          <p:cNvPr id="928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6942"/>
            <a:ext cx="8229600" cy="5309608"/>
          </a:xfrm>
        </p:spPr>
        <p:txBody>
          <a:bodyPr/>
          <a:lstStyle/>
          <a:p>
            <a:r>
              <a:rPr lang="en-US" dirty="0"/>
              <a:t>Goal: Throw out trials with problematic artifacts; don’t throw out “good” trials</a:t>
            </a:r>
          </a:p>
          <a:p>
            <a:pPr lvl="1"/>
            <a:r>
              <a:rPr lang="en-US" dirty="0"/>
              <a:t>Throw out all channels if an artifact is detected in any channel</a:t>
            </a:r>
          </a:p>
          <a:p>
            <a:r>
              <a:rPr lang="en-US" dirty="0"/>
              <a:t>Problem: There is a continuum of “goodness”</a:t>
            </a:r>
          </a:p>
          <a:p>
            <a:r>
              <a:rPr lang="en-US" dirty="0"/>
              <a:t>Signal detection </a:t>
            </a:r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Line 2"/>
          <p:cNvSpPr>
            <a:spLocks noChangeShapeType="1"/>
          </p:cNvSpPr>
          <p:nvPr/>
        </p:nvSpPr>
        <p:spPr bwMode="auto">
          <a:xfrm rot="5400000">
            <a:off x="4572000" y="-290440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Artifact </a:t>
            </a:r>
            <a:r>
              <a:rPr lang="en-US" dirty="0" smtClean="0"/>
              <a:t>Rejection: How?</a:t>
            </a:r>
            <a:endParaRPr lang="en-US" dirty="0"/>
          </a:p>
        </p:txBody>
      </p:sp>
      <p:sp>
        <p:nvSpPr>
          <p:cNvPr id="928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6942"/>
            <a:ext cx="8229600" cy="5309608"/>
          </a:xfrm>
        </p:spPr>
        <p:txBody>
          <a:bodyPr/>
          <a:lstStyle/>
          <a:p>
            <a:r>
              <a:rPr lang="en-US" dirty="0"/>
              <a:t>Goal: Throw out trials with problematic artifacts; don’t throw out “good” trials</a:t>
            </a:r>
          </a:p>
          <a:p>
            <a:pPr lvl="1"/>
            <a:r>
              <a:rPr lang="en-US" dirty="0"/>
              <a:t>Throw out all channels if an artifact is detected in any channel</a:t>
            </a:r>
          </a:p>
          <a:p>
            <a:r>
              <a:rPr lang="en-US" dirty="0"/>
              <a:t>Problem: There is a continuum of “goodness”</a:t>
            </a:r>
          </a:p>
          <a:p>
            <a:r>
              <a:rPr lang="en-US" dirty="0"/>
              <a:t>Signal detection problem</a:t>
            </a:r>
          </a:p>
          <a:p>
            <a:pPr lvl="1"/>
            <a:r>
              <a:rPr lang="en-US" dirty="0"/>
              <a:t>We have a measure of strength of artifact</a:t>
            </a:r>
          </a:p>
          <a:p>
            <a:pPr lvl="2"/>
            <a:r>
              <a:rPr lang="en-US" dirty="0"/>
              <a:t>Tends to be bigger when artifact is actually present</a:t>
            </a:r>
          </a:p>
          <a:p>
            <a:pPr lvl="2"/>
            <a:r>
              <a:rPr lang="en-US" dirty="0"/>
              <a:t>A good measure is big for present, small for absent</a:t>
            </a:r>
          </a:p>
          <a:p>
            <a:pPr lvl="1"/>
            <a:r>
              <a:rPr lang="en-US" dirty="0"/>
              <a:t>We set a rejection </a:t>
            </a:r>
            <a:r>
              <a:rPr lang="en-US" dirty="0" smtClean="0"/>
              <a:t>threshold</a:t>
            </a:r>
            <a:endParaRPr lang="en-US" dirty="0"/>
          </a:p>
          <a:p>
            <a:pPr lvl="1"/>
            <a:r>
              <a:rPr lang="en-US" dirty="0"/>
              <a:t>Any trials that exceed this </a:t>
            </a:r>
            <a:r>
              <a:rPr lang="en-US" dirty="0" smtClean="0"/>
              <a:t>threshold are </a:t>
            </a:r>
            <a:r>
              <a:rPr lang="en-US" dirty="0"/>
              <a:t>thrown away</a:t>
            </a:r>
          </a:p>
          <a:p>
            <a:pPr lvl="1"/>
            <a:r>
              <a:rPr lang="en-US" dirty="0"/>
              <a:t>Best </a:t>
            </a:r>
            <a:r>
              <a:rPr lang="en-US" dirty="0" smtClean="0"/>
              <a:t>threshold depends </a:t>
            </a:r>
            <a:r>
              <a:rPr lang="en-US" dirty="0"/>
              <a:t>on relative costs of misses and false alarms</a:t>
            </a:r>
          </a:p>
        </p:txBody>
      </p:sp>
    </p:spTree>
    <p:extLst>
      <p:ext uri="{BB962C8B-B14F-4D97-AF65-F5344CB8AC3E}">
        <p14:creationId xmlns:p14="http://schemas.microsoft.com/office/powerpoint/2010/main" val="99199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08" y="1327620"/>
            <a:ext cx="3581400" cy="5448300"/>
          </a:xfrm>
          <a:prstGeom prst="rect">
            <a:avLst/>
          </a:prstGeom>
        </p:spPr>
      </p:pic>
      <p:sp>
        <p:nvSpPr>
          <p:cNvPr id="976898" name="Line 2"/>
          <p:cNvSpPr>
            <a:spLocks noChangeShapeType="1"/>
          </p:cNvSpPr>
          <p:nvPr/>
        </p:nvSpPr>
        <p:spPr bwMode="auto">
          <a:xfrm rot="5400000">
            <a:off x="4572000" y="-284505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Changing the Threshold</a:t>
            </a:r>
            <a:endParaRPr lang="en-US" dirty="0"/>
          </a:p>
        </p:txBody>
      </p:sp>
      <p:sp>
        <p:nvSpPr>
          <p:cNvPr id="976900" name="Text Box 4"/>
          <p:cNvSpPr txBox="1">
            <a:spLocks noChangeArrowheads="1"/>
          </p:cNvSpPr>
          <p:nvPr/>
        </p:nvSpPr>
        <p:spPr bwMode="auto">
          <a:xfrm>
            <a:off x="1060408" y="1524899"/>
            <a:ext cx="104648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Rejected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60408" y="2961191"/>
            <a:ext cx="3159839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 Rejected – False Negative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060408" y="4314392"/>
            <a:ext cx="1475584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Not Rejected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060408" y="5774425"/>
            <a:ext cx="1475584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Not Rejected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906" y="1517291"/>
            <a:ext cx="3581400" cy="5105400"/>
          </a:xfrm>
          <a:prstGeom prst="rect">
            <a:avLst/>
          </a:prstGeom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57183" y="1524899"/>
            <a:ext cx="104648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Rejected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357183" y="2961191"/>
            <a:ext cx="104648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Rejected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357183" y="4314392"/>
            <a:ext cx="1475584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Not Rejected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357183" y="5774425"/>
            <a:ext cx="2625138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Rejected – False Positive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52" y="747822"/>
            <a:ext cx="8605419" cy="1015663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optimize artifact rejection, we need a measure that is tailored for the kind of artifact we are trying to reject; this requires knowing something about the artifacts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7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3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7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Blink Shape and Propagation</a:t>
            </a:r>
            <a:endParaRPr lang="en-US" dirty="0"/>
          </a:p>
        </p:txBody>
      </p:sp>
      <p:sp>
        <p:nvSpPr>
          <p:cNvPr id="926731" name="Text Box 11"/>
          <p:cNvSpPr txBox="1">
            <a:spLocks noChangeArrowheads="1"/>
          </p:cNvSpPr>
          <p:nvPr/>
        </p:nvSpPr>
        <p:spPr bwMode="auto">
          <a:xfrm>
            <a:off x="3579813" y="1173545"/>
            <a:ext cx="2452687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Active: Under Eye</a:t>
            </a:r>
          </a:p>
          <a:p>
            <a:r>
              <a:rPr lang="en-US"/>
              <a:t>Reference: Rm</a:t>
            </a:r>
          </a:p>
        </p:txBody>
      </p:sp>
      <p:pic>
        <p:nvPicPr>
          <p:cNvPr id="9267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746" y="1148686"/>
            <a:ext cx="8445968" cy="57093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389606" y="2809050"/>
            <a:ext cx="3697753" cy="707886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Common to use VEOG-lower minus VEOG-upper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Line 2"/>
          <p:cNvSpPr>
            <a:spLocks noChangeShapeType="1"/>
          </p:cNvSpPr>
          <p:nvPr/>
        </p:nvSpPr>
        <p:spPr bwMode="auto">
          <a:xfrm rot="5400000">
            <a:off x="4572000" y="-273822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Absolute Threshold and Baseline Correction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0" y="2414984"/>
            <a:ext cx="4163097" cy="1466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69" y="3993572"/>
            <a:ext cx="4163097" cy="1466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139" y="2409175"/>
            <a:ext cx="4163097" cy="164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139" y="3993572"/>
            <a:ext cx="4163097" cy="1466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8766" y="1838476"/>
            <a:ext cx="345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Before Baseline Correction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53323" y="1838476"/>
            <a:ext cx="329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After Baseline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7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Peak-to-Peak Amplitude</a:t>
            </a:r>
            <a:endParaRPr lang="en-US" dirty="0"/>
          </a:p>
        </p:txBody>
      </p:sp>
      <p:sp>
        <p:nvSpPr>
          <p:cNvPr id="976903" name="Text Box 7"/>
          <p:cNvSpPr txBox="1">
            <a:spLocks noChangeArrowheads="1"/>
          </p:cNvSpPr>
          <p:nvPr/>
        </p:nvSpPr>
        <p:spPr bwMode="auto">
          <a:xfrm>
            <a:off x="5776505" y="2984955"/>
            <a:ext cx="3307014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u="sng" dirty="0" smtClean="0"/>
              <a:t>Peak</a:t>
            </a:r>
            <a:r>
              <a:rPr lang="en-US" u="sng" dirty="0"/>
              <a:t>-to-peak </a:t>
            </a:r>
            <a:r>
              <a:rPr lang="en-US" u="sng" dirty="0" smtClean="0"/>
              <a:t>amplitude: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Difference between most positive and most negative voltage in the rejection window</a:t>
            </a:r>
            <a:endParaRPr lang="en-US" dirty="0"/>
          </a:p>
        </p:txBody>
      </p:sp>
      <p:pic>
        <p:nvPicPr>
          <p:cNvPr id="9769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748" y="1339850"/>
            <a:ext cx="4722812" cy="5353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1381285" y="3467100"/>
            <a:ext cx="3810000" cy="1092200"/>
            <a:chOff x="1381285" y="3467100"/>
            <a:chExt cx="3810000" cy="1092200"/>
          </a:xfrm>
        </p:grpSpPr>
        <p:sp>
          <p:nvSpPr>
            <p:cNvPr id="976906" name="Line 10"/>
            <p:cNvSpPr>
              <a:spLocks noChangeShapeType="1"/>
            </p:cNvSpPr>
            <p:nvPr/>
          </p:nvSpPr>
          <p:spPr bwMode="auto">
            <a:xfrm>
              <a:off x="1381285" y="3467100"/>
              <a:ext cx="3797300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907" name="Line 11"/>
            <p:cNvSpPr>
              <a:spLocks noChangeShapeType="1"/>
            </p:cNvSpPr>
            <p:nvPr/>
          </p:nvSpPr>
          <p:spPr bwMode="auto">
            <a:xfrm>
              <a:off x="1393985" y="4559300"/>
              <a:ext cx="3797300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908" name="Line 12"/>
            <p:cNvSpPr>
              <a:spLocks noChangeShapeType="1"/>
            </p:cNvSpPr>
            <p:nvPr/>
          </p:nvSpPr>
          <p:spPr bwMode="auto">
            <a:xfrm flipV="1">
              <a:off x="3781585" y="3467100"/>
              <a:ext cx="0" cy="109220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81285" y="2019300"/>
            <a:ext cx="3810000" cy="968375"/>
            <a:chOff x="1381285" y="2019300"/>
            <a:chExt cx="3810000" cy="968375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381285" y="2022475"/>
              <a:ext cx="3797300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393985" y="2987675"/>
              <a:ext cx="3797300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3781585" y="2019300"/>
              <a:ext cx="0" cy="968375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6909" name="Group 13"/>
          <p:cNvGrpSpPr>
            <a:grpSpLocks/>
          </p:cNvGrpSpPr>
          <p:nvPr/>
        </p:nvGrpSpPr>
        <p:grpSpPr bwMode="auto">
          <a:xfrm>
            <a:off x="1381285" y="5105400"/>
            <a:ext cx="3797300" cy="571500"/>
            <a:chOff x="1152" y="3216"/>
            <a:chExt cx="2392" cy="360"/>
          </a:xfrm>
        </p:grpSpPr>
        <p:sp>
          <p:nvSpPr>
            <p:cNvPr id="976910" name="Line 14"/>
            <p:cNvSpPr>
              <a:spLocks noChangeShapeType="1"/>
            </p:cNvSpPr>
            <p:nvPr/>
          </p:nvSpPr>
          <p:spPr bwMode="auto">
            <a:xfrm>
              <a:off x="1152" y="3216"/>
              <a:ext cx="2392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911" name="Line 15"/>
            <p:cNvSpPr>
              <a:spLocks noChangeShapeType="1"/>
            </p:cNvSpPr>
            <p:nvPr/>
          </p:nvSpPr>
          <p:spPr bwMode="auto">
            <a:xfrm>
              <a:off x="1152" y="3576"/>
              <a:ext cx="2392" cy="0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912" name="Line 16"/>
            <p:cNvSpPr>
              <a:spLocks noChangeShapeType="1"/>
            </p:cNvSpPr>
            <p:nvPr/>
          </p:nvSpPr>
          <p:spPr bwMode="auto">
            <a:xfrm flipV="1">
              <a:off x="2656" y="3232"/>
              <a:ext cx="0" cy="328"/>
            </a:xfrm>
            <a:prstGeom prst="line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Line 3"/>
          <p:cNvSpPr>
            <a:spLocks noChangeShapeType="1"/>
          </p:cNvSpPr>
          <p:nvPr/>
        </p:nvSpPr>
        <p:spPr bwMode="auto">
          <a:xfrm rot="5400000">
            <a:off x="4548261" y="-2928144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10">
      <a:dk1>
        <a:srgbClr val="000000"/>
      </a:dk1>
      <a:lt1>
        <a:srgbClr val="FFFFFF"/>
      </a:lt1>
      <a:dk2>
        <a:srgbClr val="000000"/>
      </a:dk2>
      <a:lt2>
        <a:srgbClr val="B8B8B8"/>
      </a:lt2>
      <a:accent1>
        <a:srgbClr val="E5E5FF"/>
      </a:accent1>
      <a:accent2>
        <a:srgbClr val="79CD6B"/>
      </a:accent2>
      <a:accent3>
        <a:srgbClr val="FFFFFF"/>
      </a:accent3>
      <a:accent4>
        <a:srgbClr val="000000"/>
      </a:accent4>
      <a:accent5>
        <a:srgbClr val="F0F0FF"/>
      </a:accent5>
      <a:accent6>
        <a:srgbClr val="6DBA60"/>
      </a:accent6>
      <a:hlink>
        <a:srgbClr val="4477DE"/>
      </a:hlink>
      <a:folHlink>
        <a:srgbClr val="65498F"/>
      </a:folHlink>
    </a:clrScheme>
    <a:fontScheme name="Balance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3C28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AFACAA"/>
        </a:accent5>
        <a:accent6>
          <a:srgbClr val="737300"/>
        </a:accent6>
        <a:hlink>
          <a:srgbClr val="FF9900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000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AFAA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00403E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AAFAF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10">
        <a:dk1>
          <a:srgbClr val="000000"/>
        </a:dk1>
        <a:lt1>
          <a:srgbClr val="FFFFFF"/>
        </a:lt1>
        <a:dk2>
          <a:srgbClr val="000000"/>
        </a:dk2>
        <a:lt2>
          <a:srgbClr val="B8B8B8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6692</TotalTime>
  <Words>2242</Words>
  <Application>Microsoft Macintosh PowerPoint</Application>
  <PresentationFormat>On-screen Show (4:3)</PresentationFormat>
  <Paragraphs>190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Balance</vt:lpstr>
      <vt:lpstr>The ERP Boot Camp</vt:lpstr>
      <vt:lpstr>Ocular Artifacts</vt:lpstr>
      <vt:lpstr>Artifact Rejection: Why?</vt:lpstr>
      <vt:lpstr>Artifact Rejection: How?</vt:lpstr>
      <vt:lpstr>Artifact Rejection: How?</vt:lpstr>
      <vt:lpstr>Changing the Threshold</vt:lpstr>
      <vt:lpstr>Blink Shape and Propagation</vt:lpstr>
      <vt:lpstr>Absolute Threshold and Baseline Correction</vt:lpstr>
      <vt:lpstr>Peak-to-Peak Amplitude</vt:lpstr>
      <vt:lpstr>Moving Window Peak-to-Peak</vt:lpstr>
      <vt:lpstr>Minimizing Blinks</vt:lpstr>
      <vt:lpstr>Assessing Success</vt:lpstr>
      <vt:lpstr>Saccadic Eye Movements</vt:lpstr>
      <vt:lpstr>Fixation Point</vt:lpstr>
      <vt:lpstr>Minimizing and Detecting Saccades</vt:lpstr>
      <vt:lpstr>Step Function &amp; Blinks</vt:lpstr>
      <vt:lpstr>Setting Rejection Parameters</vt:lpstr>
      <vt:lpstr>Commonly Recorded Artifactual Potentials (C.R.A.P.)</vt:lpstr>
      <vt:lpstr>Commonly Recorded Artifactual Potentials (C.R.A.P.)</vt:lpstr>
      <vt:lpstr>Commonly Recorded Artifactual Potentials (C.R.A.P.)</vt:lpstr>
      <vt:lpstr>Commonly Recorded Artifactual Potentials (C.R.A.P.)</vt:lpstr>
      <vt:lpstr>Commonly Recorded Artifactual Potentials (C.R.A.P.)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Boot Camp Lecture #4</dc:title>
  <cp:lastModifiedBy>Steve Luck</cp:lastModifiedBy>
  <cp:revision>314</cp:revision>
  <cp:lastPrinted>2011-06-20T20:50:46Z</cp:lastPrinted>
  <dcterms:created xsi:type="dcterms:W3CDTF">2010-09-09T20:13:04Z</dcterms:created>
  <dcterms:modified xsi:type="dcterms:W3CDTF">2015-07-23T17:18:52Z</dcterms:modified>
</cp:coreProperties>
</file>