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notesSlides/notesSlide9.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notesSlides/notesSlide10.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notesSlides/notesSlide14.xml" ContentType="application/vnd.openxmlformats-officedocument.presentationml.notesSlide+xml"/>
  <Override PartName="/ppt/charts/chart27.xml" ContentType="application/vnd.openxmlformats-officedocument.drawingml.chart+xml"/>
  <Override PartName="/ppt/theme/themeOverride1.xml" ContentType="application/vnd.openxmlformats-officedocument.themeOverride+xml"/>
  <Override PartName="/ppt/charts/chart28.xml" ContentType="application/vnd.openxmlformats-officedocument.drawingml.chart+xml"/>
  <Override PartName="/ppt/theme/themeOverride2.xml" ContentType="application/vnd.openxmlformats-officedocument.themeOverride+xml"/>
  <Override PartName="/ppt/charts/chart29.xml" ContentType="application/vnd.openxmlformats-officedocument.drawingml.chart+xml"/>
  <Override PartName="/ppt/theme/themeOverride3.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73" r:id="rId1"/>
  </p:sldMasterIdLst>
  <p:notesMasterIdLst>
    <p:notesMasterId r:id="rId47"/>
  </p:notesMasterIdLst>
  <p:handoutMasterIdLst>
    <p:handoutMasterId r:id="rId48"/>
  </p:handoutMasterIdLst>
  <p:sldIdLst>
    <p:sldId id="256" r:id="rId2"/>
    <p:sldId id="558" r:id="rId3"/>
    <p:sldId id="559" r:id="rId4"/>
    <p:sldId id="612" r:id="rId5"/>
    <p:sldId id="560" r:id="rId6"/>
    <p:sldId id="561" r:id="rId7"/>
    <p:sldId id="562" r:id="rId8"/>
    <p:sldId id="563" r:id="rId9"/>
    <p:sldId id="564" r:id="rId10"/>
    <p:sldId id="565" r:id="rId11"/>
    <p:sldId id="566" r:id="rId12"/>
    <p:sldId id="589" r:id="rId13"/>
    <p:sldId id="567" r:id="rId14"/>
    <p:sldId id="568" r:id="rId15"/>
    <p:sldId id="569" r:id="rId16"/>
    <p:sldId id="570" r:id="rId17"/>
    <p:sldId id="571" r:id="rId18"/>
    <p:sldId id="600" r:id="rId19"/>
    <p:sldId id="604" r:id="rId20"/>
    <p:sldId id="605" r:id="rId21"/>
    <p:sldId id="606" r:id="rId22"/>
    <p:sldId id="608" r:id="rId23"/>
    <p:sldId id="609" r:id="rId24"/>
    <p:sldId id="610" r:id="rId25"/>
    <p:sldId id="611" r:id="rId26"/>
    <p:sldId id="613" r:id="rId27"/>
    <p:sldId id="601" r:id="rId28"/>
    <p:sldId id="595" r:id="rId29"/>
    <p:sldId id="555" r:id="rId30"/>
    <p:sldId id="515" r:id="rId31"/>
    <p:sldId id="545" r:id="rId32"/>
    <p:sldId id="599" r:id="rId33"/>
    <p:sldId id="529" r:id="rId34"/>
    <p:sldId id="598" r:id="rId35"/>
    <p:sldId id="519" r:id="rId36"/>
    <p:sldId id="520" r:id="rId37"/>
    <p:sldId id="594" r:id="rId38"/>
    <p:sldId id="542" r:id="rId39"/>
    <p:sldId id="556" r:id="rId40"/>
    <p:sldId id="544" r:id="rId41"/>
    <p:sldId id="554" r:id="rId42"/>
    <p:sldId id="524" r:id="rId43"/>
    <p:sldId id="602" r:id="rId44"/>
    <p:sldId id="603" r:id="rId45"/>
    <p:sldId id="550" r:id="rId46"/>
  </p:sldIdLst>
  <p:sldSz cx="9144000" cy="6858000" type="screen4x3"/>
  <p:notesSz cx="6858000" cy="9144000"/>
  <p:defaultTextStyle>
    <a:defPPr>
      <a:defRPr lang="en-US"/>
    </a:defPPr>
    <a:lvl1pPr algn="ctr" rtl="0" eaLnBrk="0" fontAlgn="base" hangingPunct="0">
      <a:spcBef>
        <a:spcPct val="0"/>
      </a:spcBef>
      <a:spcAft>
        <a:spcPct val="0"/>
      </a:spcAft>
      <a:defRPr sz="2000" kern="1200">
        <a:solidFill>
          <a:schemeClr val="tx1"/>
        </a:solidFill>
        <a:latin typeface="Geneva" pitchFamily="-112" charset="0"/>
        <a:ea typeface="+mn-ea"/>
        <a:cs typeface="+mn-cs"/>
      </a:defRPr>
    </a:lvl1pPr>
    <a:lvl2pPr marL="457200" algn="ctr" rtl="0" eaLnBrk="0" fontAlgn="base" hangingPunct="0">
      <a:spcBef>
        <a:spcPct val="0"/>
      </a:spcBef>
      <a:spcAft>
        <a:spcPct val="0"/>
      </a:spcAft>
      <a:defRPr sz="2000" kern="1200">
        <a:solidFill>
          <a:schemeClr val="tx1"/>
        </a:solidFill>
        <a:latin typeface="Geneva" pitchFamily="-112" charset="0"/>
        <a:ea typeface="+mn-ea"/>
        <a:cs typeface="+mn-cs"/>
      </a:defRPr>
    </a:lvl2pPr>
    <a:lvl3pPr marL="914400" algn="ctr" rtl="0" eaLnBrk="0" fontAlgn="base" hangingPunct="0">
      <a:spcBef>
        <a:spcPct val="0"/>
      </a:spcBef>
      <a:spcAft>
        <a:spcPct val="0"/>
      </a:spcAft>
      <a:defRPr sz="2000" kern="1200">
        <a:solidFill>
          <a:schemeClr val="tx1"/>
        </a:solidFill>
        <a:latin typeface="Geneva" pitchFamily="-112" charset="0"/>
        <a:ea typeface="+mn-ea"/>
        <a:cs typeface="+mn-cs"/>
      </a:defRPr>
    </a:lvl3pPr>
    <a:lvl4pPr marL="1371600" algn="ctr" rtl="0" eaLnBrk="0" fontAlgn="base" hangingPunct="0">
      <a:spcBef>
        <a:spcPct val="0"/>
      </a:spcBef>
      <a:spcAft>
        <a:spcPct val="0"/>
      </a:spcAft>
      <a:defRPr sz="2000" kern="1200">
        <a:solidFill>
          <a:schemeClr val="tx1"/>
        </a:solidFill>
        <a:latin typeface="Geneva" pitchFamily="-112" charset="0"/>
        <a:ea typeface="+mn-ea"/>
        <a:cs typeface="+mn-cs"/>
      </a:defRPr>
    </a:lvl4pPr>
    <a:lvl5pPr marL="1828800" algn="ctr" rtl="0" eaLnBrk="0" fontAlgn="base" hangingPunct="0">
      <a:spcBef>
        <a:spcPct val="0"/>
      </a:spcBef>
      <a:spcAft>
        <a:spcPct val="0"/>
      </a:spcAft>
      <a:defRPr sz="2000" kern="1200">
        <a:solidFill>
          <a:schemeClr val="tx1"/>
        </a:solidFill>
        <a:latin typeface="Geneva" pitchFamily="-112" charset="0"/>
        <a:ea typeface="+mn-ea"/>
        <a:cs typeface="+mn-cs"/>
      </a:defRPr>
    </a:lvl5pPr>
    <a:lvl6pPr marL="2286000" algn="l" defTabSz="457200" rtl="0" eaLnBrk="1" latinLnBrk="0" hangingPunct="1">
      <a:defRPr sz="2000" kern="1200">
        <a:solidFill>
          <a:schemeClr val="tx1"/>
        </a:solidFill>
        <a:latin typeface="Geneva" pitchFamily="-112" charset="0"/>
        <a:ea typeface="+mn-ea"/>
        <a:cs typeface="+mn-cs"/>
      </a:defRPr>
    </a:lvl6pPr>
    <a:lvl7pPr marL="2743200" algn="l" defTabSz="457200" rtl="0" eaLnBrk="1" latinLnBrk="0" hangingPunct="1">
      <a:defRPr sz="2000" kern="1200">
        <a:solidFill>
          <a:schemeClr val="tx1"/>
        </a:solidFill>
        <a:latin typeface="Geneva" pitchFamily="-112" charset="0"/>
        <a:ea typeface="+mn-ea"/>
        <a:cs typeface="+mn-cs"/>
      </a:defRPr>
    </a:lvl7pPr>
    <a:lvl8pPr marL="3200400" algn="l" defTabSz="457200" rtl="0" eaLnBrk="1" latinLnBrk="0" hangingPunct="1">
      <a:defRPr sz="2000" kern="1200">
        <a:solidFill>
          <a:schemeClr val="tx1"/>
        </a:solidFill>
        <a:latin typeface="Geneva" pitchFamily="-112" charset="0"/>
        <a:ea typeface="+mn-ea"/>
        <a:cs typeface="+mn-cs"/>
      </a:defRPr>
    </a:lvl8pPr>
    <a:lvl9pPr marL="3657600" algn="l" defTabSz="457200" rtl="0" eaLnBrk="1" latinLnBrk="0" hangingPunct="1">
      <a:defRPr sz="2000" kern="1200">
        <a:solidFill>
          <a:schemeClr val="tx1"/>
        </a:solidFill>
        <a:latin typeface="Geneva" pitchFamily="-112"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FF7C80"/>
    <a:srgbClr val="323232"/>
    <a:srgbClr val="787878"/>
    <a:srgbClr val="B4B4B4"/>
    <a:srgbClr val="DCDCDC"/>
    <a:srgbClr val="F90BFF"/>
    <a:srgbClr val="F3FF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000" autoAdjust="0"/>
    <p:restoredTop sz="87059" autoAdjust="0"/>
  </p:normalViewPr>
  <p:slideViewPr>
    <p:cSldViewPr snapToGrid="0">
      <p:cViewPr varScale="1">
        <p:scale>
          <a:sx n="115" d="100"/>
          <a:sy n="115" d="100"/>
        </p:scale>
        <p:origin x="-104" y="-6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109" d="100"/>
          <a:sy n="109" d="100"/>
        </p:scale>
        <p:origin x="-2144"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handoutMaster" Target="handoutMasters/handout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luck:Documents:Research:Boot%20Camp:Lectures:Figs:ICA%20Mixing%20Example.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Macintosh%20HD:Users:luck:Documents:Research:Boot%20Camp:Lectures:Figs:Component%20Theory.xls"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Macintosh%20HD:Users:luck:Documents:Research:Boot%20Camp:Lectures:Figs:Component%20Theory.xls"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Macintosh%20HD:Users:luck:Documents:Research:Boot%20Camp:Lectures:Figs:Component%20Theory.xls"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Macintosh%20HD:Users:luck:Documents:Research:Boot%20Camp:Lectures:Figs:Component%20Theory.xls"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Macintosh%20HD:Users:luck:Documents:Research:Boot%20Camp:Lectures:Figs:Component%20Theory.xls"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Macintosh%20HD:Users:luck:Documents:Research:Boot%20Camp:Lectures:Figs:Component%20Theory.xls"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Macintosh%20HD:Users:luck:Documents:Research:Boot%20Camp:Lectures:Figs:Component%20Theory.xls"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Macintosh%20HD:Users:luck:Documents:Research:Boot%20Camp:Lectures:Figs:Component%20Theory.xls"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Macintosh%20HD:Users:luck:Documents:Research:Boot%20Camp:Lectures:Figs:Component%20Theory.xls"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Macintosh%20HD:Users:luck:Documents:Research:Boot%20Camp:Lectures:Figs:Component%20Theory.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luck:Documents:Research:Boot%20Camp:Lectures:Figs:ICA%20Mixing%20Example.xlsx"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Macintosh%20HD:Users:luck:Documents:Research:Boot%20Camp:Lectures:Figs:Component%20Theory.xls"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Macintosh%20HD:Users:luck:Documents:Research:Boot%20Camp:Lectures:Figs:Component%20Theory.xls"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Macintosh%20HD:Users:luck:Documents:Research:Boot%20Camp:Lectures:Figs:Component%20Theory.xls"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Macintosh%20HD:Users:luck:Documents:Research:Boot%20Camp:Lectures:Figs:Component%20Theory.xls" TargetMode="External"/></Relationships>
</file>

<file path=ppt/charts/_rels/chart24.xml.rels><?xml version="1.0" encoding="UTF-8" standalone="yes"?>
<Relationships xmlns="http://schemas.openxmlformats.org/package/2006/relationships"><Relationship Id="rId1" Type="http://schemas.openxmlformats.org/officeDocument/2006/relationships/oleObject" Target="Macintosh%20HD:Users:luck:Documents:Research:Boot%20Camp:Lectures:Figs:Component%20Theory.xls" TargetMode="External"/></Relationships>
</file>

<file path=ppt/charts/_rels/chart25.xml.rels><?xml version="1.0" encoding="UTF-8" standalone="yes"?>
<Relationships xmlns="http://schemas.openxmlformats.org/package/2006/relationships"><Relationship Id="rId1" Type="http://schemas.openxmlformats.org/officeDocument/2006/relationships/oleObject" Target="Macintosh%20HD:Users:luck:Documents:Research:Boot%20Camp:Lectures:Figs:Component%20Theory.xls" TargetMode="External"/></Relationships>
</file>

<file path=ppt/charts/_rels/chart26.xml.rels><?xml version="1.0" encoding="UTF-8" standalone="yes"?>
<Relationships xmlns="http://schemas.openxmlformats.org/package/2006/relationships"><Relationship Id="rId1" Type="http://schemas.openxmlformats.org/officeDocument/2006/relationships/oleObject" Target="Macintosh%20HD:Users:luck:Documents:Research:Boot%20Camp:Lectures:Figs:Component%20Theory.xls" TargetMode="External"/></Relationships>
</file>

<file path=ppt/charts/_rels/chart27.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Users:luck:Documents:Research:Boot%20Camp:Lectures:Figs:Component%20Theory.xls" TargetMode="External"/></Relationships>
</file>

<file path=ppt/charts/_rels/chart28.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Macintosh%20HD:Users:luck:Documents:Research:Boot%20Camp:Lectures:Figs:Component%20Theory.xls" TargetMode="External"/></Relationships>
</file>

<file path=ppt/charts/_rels/chart29.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oleObject" Target="Macintosh%20HD:Users:luck:Documents:Research:Boot%20Camp:Lectures:Figs:Component%20Theory.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luck:Documents:Research:Boot%20Camp:Lectures:Figs:ICA%20Mixing%20Example.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luck:Documents:Research:Boot%20Camp:Lectures:Figs:ICA%20Mixing%20Example.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luck:Documents:Research:Boot%20Camp:Lectures:Figs:ICA%20Mixing%20Example.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Macintosh%20HD:Users:luck:Documents:Research:Boot%20Camp:Lectures:Figs:ICA%20Mixing%20Example.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Macintosh%20HD:Users:luck:Documents:Research:Boot%20Camp:Lectures:Figs:Component%20Theory.xls"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Macintosh%20HD:Users:luck:Documents:Research:Boot%20Camp:Lectures:Figs:Component%20Theory.xls"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Macintosh%20HD:Users:luck:Documents:Research:Boot%20Camp:Lectures:Figs:Component%20Theory.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838447482201164"/>
          <c:y val="0.0653595292709684"/>
          <c:w val="0.893662316394899"/>
          <c:h val="0.872549715767428"/>
        </c:manualLayout>
      </c:layout>
      <c:lineChart>
        <c:grouping val="standard"/>
        <c:varyColors val="0"/>
        <c:ser>
          <c:idx val="3"/>
          <c:order val="0"/>
          <c:tx>
            <c:strRef>
              <c:f>'ICA Mixing'!$E$1</c:f>
              <c:strCache>
                <c:ptCount val="1"/>
                <c:pt idx="0">
                  <c:v>c1</c:v>
                </c:pt>
              </c:strCache>
            </c:strRef>
          </c:tx>
          <c:spPr>
            <a:ln w="25400">
              <a:solidFill>
                <a:srgbClr val="000000"/>
              </a:solidFill>
              <a:prstDash val="solid"/>
            </a:ln>
          </c:spPr>
          <c:marker>
            <c:symbol val="none"/>
          </c:marker>
          <c:val>
            <c:numRef>
              <c:f>'ICA Mixing'!$E$2:$E$64</c:f>
              <c:numCache>
                <c:formatCode>General</c:formatCode>
                <c:ptCount val="63"/>
                <c:pt idx="0">
                  <c:v>0.0</c:v>
                </c:pt>
                <c:pt idx="1">
                  <c:v>0.0078542097178422</c:v>
                </c:pt>
                <c:pt idx="2">
                  <c:v>0.0309233299890341</c:v>
                </c:pt>
                <c:pt idx="3">
                  <c:v>0.0677578431446471</c:v>
                </c:pt>
                <c:pt idx="4">
                  <c:v>0.116043301255251</c:v>
                </c:pt>
                <c:pt idx="5">
                  <c:v>0.172745751406263</c:v>
                </c:pt>
                <c:pt idx="6">
                  <c:v>0.234302370117672</c:v>
                </c:pt>
                <c:pt idx="7">
                  <c:v>0.296845328646431</c:v>
                </c:pt>
                <c:pt idx="8">
                  <c:v>0.356444822891268</c:v>
                </c:pt>
                <c:pt idx="9">
                  <c:v>0.409355997437172</c:v>
                </c:pt>
                <c:pt idx="10">
                  <c:v>0.452254248593737</c:v>
                </c:pt>
                <c:pt idx="11">
                  <c:v>0.482444121472063</c:v>
                </c:pt>
                <c:pt idx="12">
                  <c:v>0.498028675328619</c:v>
                </c:pt>
                <c:pt idx="13">
                  <c:v>0.498028675328619</c:v>
                </c:pt>
                <c:pt idx="14">
                  <c:v>0.482444121472063</c:v>
                </c:pt>
                <c:pt idx="15">
                  <c:v>0.452254248593737</c:v>
                </c:pt>
                <c:pt idx="16">
                  <c:v>0.409355997437172</c:v>
                </c:pt>
                <c:pt idx="17">
                  <c:v>0.356444822891268</c:v>
                </c:pt>
                <c:pt idx="18">
                  <c:v>0.296845328646431</c:v>
                </c:pt>
                <c:pt idx="19">
                  <c:v>0.234302370117672</c:v>
                </c:pt>
                <c:pt idx="20">
                  <c:v>0.172745751406263</c:v>
                </c:pt>
                <c:pt idx="21">
                  <c:v>0.116043301255251</c:v>
                </c:pt>
                <c:pt idx="22">
                  <c:v>0.0677578431446471</c:v>
                </c:pt>
                <c:pt idx="23">
                  <c:v>0.0309233299890342</c:v>
                </c:pt>
                <c:pt idx="24">
                  <c:v>0.00785420971784226</c:v>
                </c:pt>
                <c:pt idx="25">
                  <c:v>0.0</c:v>
                </c:pt>
                <c:pt idx="26">
                  <c:v>0.0</c:v>
                </c:pt>
                <c:pt idx="27">
                  <c:v>0.0</c:v>
                </c:pt>
                <c:pt idx="28">
                  <c:v>0.0</c:v>
                </c:pt>
                <c:pt idx="29">
                  <c:v>0.0</c:v>
                </c:pt>
                <c:pt idx="30">
                  <c:v>0.0</c:v>
                </c:pt>
                <c:pt idx="31">
                  <c:v>0.0</c:v>
                </c:pt>
                <c:pt idx="32">
                  <c:v>0.0</c:v>
                </c:pt>
                <c:pt idx="33">
                  <c:v>0.0</c:v>
                </c:pt>
                <c:pt idx="34">
                  <c:v>0.0</c:v>
                </c:pt>
                <c:pt idx="35">
                  <c:v>0.0</c:v>
                </c:pt>
                <c:pt idx="36">
                  <c:v>0.0</c:v>
                </c:pt>
                <c:pt idx="37">
                  <c:v>0.0</c:v>
                </c:pt>
                <c:pt idx="38">
                  <c:v>0.0</c:v>
                </c:pt>
                <c:pt idx="39">
                  <c:v>0.0</c:v>
                </c:pt>
                <c:pt idx="40">
                  <c:v>0.0</c:v>
                </c:pt>
                <c:pt idx="41">
                  <c:v>0.0</c:v>
                </c:pt>
                <c:pt idx="42">
                  <c:v>0.0</c:v>
                </c:pt>
                <c:pt idx="43">
                  <c:v>0.0</c:v>
                </c:pt>
                <c:pt idx="44">
                  <c:v>0.0</c:v>
                </c:pt>
                <c:pt idx="45">
                  <c:v>0.0</c:v>
                </c:pt>
                <c:pt idx="46">
                  <c:v>0.0</c:v>
                </c:pt>
                <c:pt idx="47">
                  <c:v>0.0</c:v>
                </c:pt>
                <c:pt idx="48">
                  <c:v>0.0</c:v>
                </c:pt>
                <c:pt idx="49">
                  <c:v>0.0</c:v>
                </c:pt>
                <c:pt idx="50">
                  <c:v>0.0</c:v>
                </c:pt>
                <c:pt idx="51">
                  <c:v>0.0</c:v>
                </c:pt>
                <c:pt idx="52">
                  <c:v>0.0</c:v>
                </c:pt>
                <c:pt idx="53">
                  <c:v>0.0</c:v>
                </c:pt>
                <c:pt idx="54">
                  <c:v>0.0</c:v>
                </c:pt>
                <c:pt idx="55">
                  <c:v>0.0</c:v>
                </c:pt>
                <c:pt idx="56">
                  <c:v>0.0</c:v>
                </c:pt>
                <c:pt idx="57">
                  <c:v>0.0</c:v>
                </c:pt>
                <c:pt idx="58">
                  <c:v>0.0</c:v>
                </c:pt>
                <c:pt idx="59">
                  <c:v>0.0</c:v>
                </c:pt>
                <c:pt idx="60">
                  <c:v>0.0</c:v>
                </c:pt>
                <c:pt idx="61">
                  <c:v>0.0</c:v>
                </c:pt>
                <c:pt idx="62">
                  <c:v>0.0</c:v>
                </c:pt>
              </c:numCache>
            </c:numRef>
          </c:val>
          <c:smooth val="0"/>
        </c:ser>
        <c:dLbls>
          <c:showLegendKey val="0"/>
          <c:showVal val="0"/>
          <c:showCatName val="0"/>
          <c:showSerName val="0"/>
          <c:showPercent val="0"/>
          <c:showBubbleSize val="0"/>
        </c:dLbls>
        <c:marker val="1"/>
        <c:smooth val="0"/>
        <c:axId val="1772053160"/>
        <c:axId val="1771572472"/>
      </c:lineChart>
      <c:catAx>
        <c:axId val="1772053160"/>
        <c:scaling>
          <c:orientation val="minMax"/>
        </c:scaling>
        <c:delete val="1"/>
        <c:axPos val="b"/>
        <c:numFmt formatCode="General" sourceLinked="1"/>
        <c:majorTickMark val="out"/>
        <c:minorTickMark val="none"/>
        <c:tickLblPos val="nextTo"/>
        <c:crossAx val="1771572472"/>
        <c:crosses val="autoZero"/>
        <c:auto val="1"/>
        <c:lblAlgn val="ctr"/>
        <c:lblOffset val="100"/>
        <c:tickLblSkip val="3"/>
        <c:tickMarkSkip val="1"/>
        <c:noMultiLvlLbl val="0"/>
      </c:catAx>
      <c:valAx>
        <c:axId val="1771572472"/>
        <c:scaling>
          <c:orientation val="minMax"/>
          <c:max val="2.0"/>
          <c:min val="-1.0"/>
        </c:scaling>
        <c:delete val="1"/>
        <c:axPos val="l"/>
        <c:numFmt formatCode="General" sourceLinked="1"/>
        <c:majorTickMark val="cross"/>
        <c:minorTickMark val="none"/>
        <c:tickLblPos val="nextTo"/>
        <c:crossAx val="1772053160"/>
        <c:crosses val="autoZero"/>
        <c:crossBetween val="between"/>
        <c:minorUnit val="0.1"/>
      </c:valAx>
      <c:spPr>
        <a:noFill/>
        <a:ln w="25400">
          <a:noFill/>
        </a:ln>
      </c:spPr>
    </c:plotArea>
    <c:plotVisOnly val="1"/>
    <c:dispBlanksAs val="gap"/>
    <c:showDLblsOverMax val="0"/>
  </c:chart>
  <c:spPr>
    <a:noFill/>
    <a:ln w="9525">
      <a:noFill/>
    </a:ln>
  </c:spPr>
  <c:txPr>
    <a:bodyPr/>
    <a:lstStyle/>
    <a:p>
      <a:pPr>
        <a:defRPr sz="900" b="0" i="0" u="none" strike="noStrike" baseline="0">
          <a:solidFill>
            <a:srgbClr val="000000"/>
          </a:solidFill>
          <a:latin typeface="Geneva"/>
          <a:ea typeface="Geneva"/>
          <a:cs typeface="Geneva"/>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841889961148013"/>
          <c:y val="0.0657896586077279"/>
          <c:w val="0.893224714876551"/>
          <c:h val="0.871712976552395"/>
        </c:manualLayout>
      </c:layout>
      <c:scatterChart>
        <c:scatterStyle val="lineMarker"/>
        <c:varyColors val="0"/>
        <c:ser>
          <c:idx val="0"/>
          <c:order val="0"/>
          <c:tx>
            <c:strRef>
              <c:f>'First Set'!$F$1</c:f>
              <c:strCache>
                <c:ptCount val="1"/>
                <c:pt idx="0">
                  <c:v>c3</c:v>
                </c:pt>
              </c:strCache>
            </c:strRef>
          </c:tx>
          <c:spPr>
            <a:ln w="57150" cap="rnd" cmpd="sng" algn="ctr">
              <a:solidFill>
                <a:srgbClr val="0000FF"/>
              </a:solidFill>
              <a:prstDash val="solid"/>
              <a:round/>
              <a:headEnd type="none" w="med" len="med"/>
              <a:tailEnd type="none" w="med" len="med"/>
            </a:ln>
          </c:spPr>
          <c:marker>
            <c:symbol val="none"/>
          </c:marker>
          <c:xVal>
            <c:numRef>
              <c:f>'First Set'!$B$2:$B$64</c:f>
              <c:numCache>
                <c:formatCode>General</c:formatCode>
                <c:ptCount val="63"/>
                <c:pt idx="0">
                  <c:v>0.0</c:v>
                </c:pt>
                <c:pt idx="1">
                  <c:v>7.689999999999999</c:v>
                </c:pt>
                <c:pt idx="2">
                  <c:v>15.38</c:v>
                </c:pt>
                <c:pt idx="3">
                  <c:v>23.08</c:v>
                </c:pt>
                <c:pt idx="4">
                  <c:v>30.77</c:v>
                </c:pt>
                <c:pt idx="5">
                  <c:v>38.46</c:v>
                </c:pt>
                <c:pt idx="6">
                  <c:v>46.15</c:v>
                </c:pt>
                <c:pt idx="7">
                  <c:v>53.85</c:v>
                </c:pt>
                <c:pt idx="8">
                  <c:v>61.54</c:v>
                </c:pt>
                <c:pt idx="9">
                  <c:v>69.23</c:v>
                </c:pt>
                <c:pt idx="10">
                  <c:v>76.92</c:v>
                </c:pt>
                <c:pt idx="11">
                  <c:v>84.62</c:v>
                </c:pt>
                <c:pt idx="12">
                  <c:v>92.31</c:v>
                </c:pt>
                <c:pt idx="13">
                  <c:v>100.0</c:v>
                </c:pt>
                <c:pt idx="14">
                  <c:v>107.69</c:v>
                </c:pt>
                <c:pt idx="15">
                  <c:v>115.38</c:v>
                </c:pt>
                <c:pt idx="16">
                  <c:v>123.08</c:v>
                </c:pt>
                <c:pt idx="17">
                  <c:v>130.77</c:v>
                </c:pt>
                <c:pt idx="18">
                  <c:v>138.46</c:v>
                </c:pt>
                <c:pt idx="19">
                  <c:v>146.15</c:v>
                </c:pt>
                <c:pt idx="20">
                  <c:v>153.85</c:v>
                </c:pt>
                <c:pt idx="21">
                  <c:v>161.54</c:v>
                </c:pt>
                <c:pt idx="22">
                  <c:v>169.23</c:v>
                </c:pt>
                <c:pt idx="23">
                  <c:v>176.92</c:v>
                </c:pt>
                <c:pt idx="24">
                  <c:v>184.62</c:v>
                </c:pt>
                <c:pt idx="25">
                  <c:v>192.31</c:v>
                </c:pt>
                <c:pt idx="26">
                  <c:v>200.0</c:v>
                </c:pt>
                <c:pt idx="27">
                  <c:v>207.69</c:v>
                </c:pt>
                <c:pt idx="28">
                  <c:v>215.38</c:v>
                </c:pt>
                <c:pt idx="29">
                  <c:v>223.08</c:v>
                </c:pt>
                <c:pt idx="30">
                  <c:v>230.77</c:v>
                </c:pt>
                <c:pt idx="31">
                  <c:v>238.46</c:v>
                </c:pt>
                <c:pt idx="32">
                  <c:v>246.15</c:v>
                </c:pt>
                <c:pt idx="33">
                  <c:v>253.85</c:v>
                </c:pt>
                <c:pt idx="34">
                  <c:v>261.54</c:v>
                </c:pt>
                <c:pt idx="35">
                  <c:v>269.23</c:v>
                </c:pt>
                <c:pt idx="36">
                  <c:v>276.92</c:v>
                </c:pt>
                <c:pt idx="37">
                  <c:v>284.62</c:v>
                </c:pt>
                <c:pt idx="38">
                  <c:v>292.31</c:v>
                </c:pt>
                <c:pt idx="39">
                  <c:v>300.0</c:v>
                </c:pt>
                <c:pt idx="40">
                  <c:v>307.69</c:v>
                </c:pt>
                <c:pt idx="41">
                  <c:v>315.38</c:v>
                </c:pt>
                <c:pt idx="42">
                  <c:v>323.08</c:v>
                </c:pt>
                <c:pt idx="43">
                  <c:v>330.77</c:v>
                </c:pt>
                <c:pt idx="44">
                  <c:v>338.46</c:v>
                </c:pt>
                <c:pt idx="45">
                  <c:v>346.15</c:v>
                </c:pt>
                <c:pt idx="46">
                  <c:v>353.85</c:v>
                </c:pt>
                <c:pt idx="47">
                  <c:v>361.54</c:v>
                </c:pt>
                <c:pt idx="48">
                  <c:v>369.23</c:v>
                </c:pt>
                <c:pt idx="49">
                  <c:v>376.92</c:v>
                </c:pt>
                <c:pt idx="50">
                  <c:v>384.62</c:v>
                </c:pt>
                <c:pt idx="51">
                  <c:v>392.31</c:v>
                </c:pt>
                <c:pt idx="52">
                  <c:v>400.0</c:v>
                </c:pt>
                <c:pt idx="53">
                  <c:v>407.69</c:v>
                </c:pt>
                <c:pt idx="54">
                  <c:v>415.38</c:v>
                </c:pt>
                <c:pt idx="55">
                  <c:v>423.08</c:v>
                </c:pt>
                <c:pt idx="56">
                  <c:v>430.77</c:v>
                </c:pt>
                <c:pt idx="57">
                  <c:v>438.46</c:v>
                </c:pt>
                <c:pt idx="58">
                  <c:v>446.15</c:v>
                </c:pt>
                <c:pt idx="59">
                  <c:v>453.85</c:v>
                </c:pt>
                <c:pt idx="60">
                  <c:v>461.54</c:v>
                </c:pt>
                <c:pt idx="61">
                  <c:v>469.23</c:v>
                </c:pt>
                <c:pt idx="62">
                  <c:v>476.92</c:v>
                </c:pt>
              </c:numCache>
            </c:numRef>
          </c:xVal>
          <c:yVal>
            <c:numRef>
              <c:f>'First Set'!$F$2:$F$64</c:f>
              <c:numCache>
                <c:formatCode>General</c:formatCode>
                <c:ptCount val="63"/>
                <c:pt idx="0">
                  <c:v>0.0</c:v>
                </c:pt>
                <c:pt idx="12">
                  <c:v>0.0</c:v>
                </c:pt>
                <c:pt idx="13">
                  <c:v>0.00394264934276112</c:v>
                </c:pt>
                <c:pt idx="14">
                  <c:v>0.0157084194356844</c:v>
                </c:pt>
                <c:pt idx="15">
                  <c:v>0.0351117570558743</c:v>
                </c:pt>
                <c:pt idx="16">
                  <c:v>0.0618466599780681</c:v>
                </c:pt>
                <c:pt idx="17">
                  <c:v>0.0954915028125262</c:v>
                </c:pt>
                <c:pt idx="18">
                  <c:v>0.135515686289294</c:v>
                </c:pt>
                <c:pt idx="19">
                  <c:v>0.181288005125655</c:v>
                </c:pt>
                <c:pt idx="20">
                  <c:v>0.232086602510501</c:v>
                </c:pt>
                <c:pt idx="21">
                  <c:v>0.287110354217464</c:v>
                </c:pt>
                <c:pt idx="22">
                  <c:v>0.345491502812526</c:v>
                </c:pt>
                <c:pt idx="23">
                  <c:v>0.406309342707138</c:v>
                </c:pt>
                <c:pt idx="24">
                  <c:v>0.468604740235343</c:v>
                </c:pt>
                <c:pt idx="25">
                  <c:v>0.531395259764656</c:v>
                </c:pt>
                <c:pt idx="26">
                  <c:v>0.593690657292862</c:v>
                </c:pt>
                <c:pt idx="27">
                  <c:v>0.654508497187474</c:v>
                </c:pt>
                <c:pt idx="28">
                  <c:v>0.712889645782536</c:v>
                </c:pt>
                <c:pt idx="29">
                  <c:v>0.767913397489498</c:v>
                </c:pt>
                <c:pt idx="30">
                  <c:v>0.818711994874345</c:v>
                </c:pt>
                <c:pt idx="31">
                  <c:v>0.864484313710706</c:v>
                </c:pt>
                <c:pt idx="32">
                  <c:v>0.904508497187474</c:v>
                </c:pt>
                <c:pt idx="33">
                  <c:v>0.938153340021931</c:v>
                </c:pt>
                <c:pt idx="34">
                  <c:v>0.964888242944126</c:v>
                </c:pt>
                <c:pt idx="35">
                  <c:v>0.984291580564315</c:v>
                </c:pt>
                <c:pt idx="36">
                  <c:v>0.996057350657239</c:v>
                </c:pt>
                <c:pt idx="37">
                  <c:v>1.0</c:v>
                </c:pt>
                <c:pt idx="38">
                  <c:v>0.996057350657239</c:v>
                </c:pt>
                <c:pt idx="39">
                  <c:v>0.984291580564315</c:v>
                </c:pt>
                <c:pt idx="40">
                  <c:v>0.964888242944126</c:v>
                </c:pt>
                <c:pt idx="41">
                  <c:v>0.938153340021932</c:v>
                </c:pt>
                <c:pt idx="42">
                  <c:v>0.904508497187474</c:v>
                </c:pt>
                <c:pt idx="43">
                  <c:v>0.864484313710706</c:v>
                </c:pt>
                <c:pt idx="44">
                  <c:v>0.818711994874345</c:v>
                </c:pt>
                <c:pt idx="45">
                  <c:v>0.767913397489498</c:v>
                </c:pt>
                <c:pt idx="46">
                  <c:v>0.712889645782536</c:v>
                </c:pt>
                <c:pt idx="47">
                  <c:v>0.654508497187474</c:v>
                </c:pt>
                <c:pt idx="48">
                  <c:v>0.593690657292862</c:v>
                </c:pt>
                <c:pt idx="49">
                  <c:v>0.531395259764657</c:v>
                </c:pt>
                <c:pt idx="50">
                  <c:v>0.468604740235344</c:v>
                </c:pt>
                <c:pt idx="51">
                  <c:v>0.406309342707137</c:v>
                </c:pt>
                <c:pt idx="52">
                  <c:v>0.345491502812526</c:v>
                </c:pt>
                <c:pt idx="53">
                  <c:v>0.287110354217464</c:v>
                </c:pt>
                <c:pt idx="54">
                  <c:v>0.232086602510502</c:v>
                </c:pt>
                <c:pt idx="55">
                  <c:v>0.181288005125655</c:v>
                </c:pt>
                <c:pt idx="56">
                  <c:v>0.135515686289294</c:v>
                </c:pt>
                <c:pt idx="57">
                  <c:v>0.0954915028125264</c:v>
                </c:pt>
                <c:pt idx="58">
                  <c:v>0.0618466599780684</c:v>
                </c:pt>
                <c:pt idx="59">
                  <c:v>0.0351117570558747</c:v>
                </c:pt>
                <c:pt idx="60">
                  <c:v>0.0157084194356845</c:v>
                </c:pt>
                <c:pt idx="61">
                  <c:v>0.00394264934276106</c:v>
                </c:pt>
                <c:pt idx="62">
                  <c:v>0.0</c:v>
                </c:pt>
              </c:numCache>
            </c:numRef>
          </c:yVal>
          <c:smooth val="0"/>
        </c:ser>
        <c:ser>
          <c:idx val="1"/>
          <c:order val="1"/>
          <c:tx>
            <c:strRef>
              <c:f>'First Set'!$G$1</c:f>
              <c:strCache>
                <c:ptCount val="1"/>
                <c:pt idx="0">
                  <c:v>c1</c:v>
                </c:pt>
              </c:strCache>
            </c:strRef>
          </c:tx>
          <c:spPr>
            <a:ln w="57150" cap="rnd" cmpd="sng" algn="ctr">
              <a:solidFill>
                <a:srgbClr val="FF0000"/>
              </a:solidFill>
              <a:prstDash val="solid"/>
              <a:round/>
              <a:headEnd type="none" w="med" len="med"/>
              <a:tailEnd type="none" w="med" len="med"/>
            </a:ln>
          </c:spPr>
          <c:marker>
            <c:symbol val="none"/>
          </c:marker>
          <c:xVal>
            <c:numRef>
              <c:f>'First Set'!$B$2:$B$64</c:f>
              <c:numCache>
                <c:formatCode>General</c:formatCode>
                <c:ptCount val="63"/>
                <c:pt idx="0">
                  <c:v>0.0</c:v>
                </c:pt>
                <c:pt idx="1">
                  <c:v>7.689999999999999</c:v>
                </c:pt>
                <c:pt idx="2">
                  <c:v>15.38</c:v>
                </c:pt>
                <c:pt idx="3">
                  <c:v>23.08</c:v>
                </c:pt>
                <c:pt idx="4">
                  <c:v>30.77</c:v>
                </c:pt>
                <c:pt idx="5">
                  <c:v>38.46</c:v>
                </c:pt>
                <c:pt idx="6">
                  <c:v>46.15</c:v>
                </c:pt>
                <c:pt idx="7">
                  <c:v>53.85</c:v>
                </c:pt>
                <c:pt idx="8">
                  <c:v>61.54</c:v>
                </c:pt>
                <c:pt idx="9">
                  <c:v>69.23</c:v>
                </c:pt>
                <c:pt idx="10">
                  <c:v>76.92</c:v>
                </c:pt>
                <c:pt idx="11">
                  <c:v>84.62</c:v>
                </c:pt>
                <c:pt idx="12">
                  <c:v>92.31</c:v>
                </c:pt>
                <c:pt idx="13">
                  <c:v>100.0</c:v>
                </c:pt>
                <c:pt idx="14">
                  <c:v>107.69</c:v>
                </c:pt>
                <c:pt idx="15">
                  <c:v>115.38</c:v>
                </c:pt>
                <c:pt idx="16">
                  <c:v>123.08</c:v>
                </c:pt>
                <c:pt idx="17">
                  <c:v>130.77</c:v>
                </c:pt>
                <c:pt idx="18">
                  <c:v>138.46</c:v>
                </c:pt>
                <c:pt idx="19">
                  <c:v>146.15</c:v>
                </c:pt>
                <c:pt idx="20">
                  <c:v>153.85</c:v>
                </c:pt>
                <c:pt idx="21">
                  <c:v>161.54</c:v>
                </c:pt>
                <c:pt idx="22">
                  <c:v>169.23</c:v>
                </c:pt>
                <c:pt idx="23">
                  <c:v>176.92</c:v>
                </c:pt>
                <c:pt idx="24">
                  <c:v>184.62</c:v>
                </c:pt>
                <c:pt idx="25">
                  <c:v>192.31</c:v>
                </c:pt>
                <c:pt idx="26">
                  <c:v>200.0</c:v>
                </c:pt>
                <c:pt idx="27">
                  <c:v>207.69</c:v>
                </c:pt>
                <c:pt idx="28">
                  <c:v>215.38</c:v>
                </c:pt>
                <c:pt idx="29">
                  <c:v>223.08</c:v>
                </c:pt>
                <c:pt idx="30">
                  <c:v>230.77</c:v>
                </c:pt>
                <c:pt idx="31">
                  <c:v>238.46</c:v>
                </c:pt>
                <c:pt idx="32">
                  <c:v>246.15</c:v>
                </c:pt>
                <c:pt idx="33">
                  <c:v>253.85</c:v>
                </c:pt>
                <c:pt idx="34">
                  <c:v>261.54</c:v>
                </c:pt>
                <c:pt idx="35">
                  <c:v>269.23</c:v>
                </c:pt>
                <c:pt idx="36">
                  <c:v>276.92</c:v>
                </c:pt>
                <c:pt idx="37">
                  <c:v>284.62</c:v>
                </c:pt>
                <c:pt idx="38">
                  <c:v>292.31</c:v>
                </c:pt>
                <c:pt idx="39">
                  <c:v>300.0</c:v>
                </c:pt>
                <c:pt idx="40">
                  <c:v>307.69</c:v>
                </c:pt>
                <c:pt idx="41">
                  <c:v>315.38</c:v>
                </c:pt>
                <c:pt idx="42">
                  <c:v>323.08</c:v>
                </c:pt>
                <c:pt idx="43">
                  <c:v>330.77</c:v>
                </c:pt>
                <c:pt idx="44">
                  <c:v>338.46</c:v>
                </c:pt>
                <c:pt idx="45">
                  <c:v>346.15</c:v>
                </c:pt>
                <c:pt idx="46">
                  <c:v>353.85</c:v>
                </c:pt>
                <c:pt idx="47">
                  <c:v>361.54</c:v>
                </c:pt>
                <c:pt idx="48">
                  <c:v>369.23</c:v>
                </c:pt>
                <c:pt idx="49">
                  <c:v>376.92</c:v>
                </c:pt>
                <c:pt idx="50">
                  <c:v>384.62</c:v>
                </c:pt>
                <c:pt idx="51">
                  <c:v>392.31</c:v>
                </c:pt>
                <c:pt idx="52">
                  <c:v>400.0</c:v>
                </c:pt>
                <c:pt idx="53">
                  <c:v>407.69</c:v>
                </c:pt>
                <c:pt idx="54">
                  <c:v>415.38</c:v>
                </c:pt>
                <c:pt idx="55">
                  <c:v>423.08</c:v>
                </c:pt>
                <c:pt idx="56">
                  <c:v>430.77</c:v>
                </c:pt>
                <c:pt idx="57">
                  <c:v>438.46</c:v>
                </c:pt>
                <c:pt idx="58">
                  <c:v>446.15</c:v>
                </c:pt>
                <c:pt idx="59">
                  <c:v>453.85</c:v>
                </c:pt>
                <c:pt idx="60">
                  <c:v>461.54</c:v>
                </c:pt>
                <c:pt idx="61">
                  <c:v>469.23</c:v>
                </c:pt>
                <c:pt idx="62">
                  <c:v>476.92</c:v>
                </c:pt>
              </c:numCache>
            </c:numRef>
          </c:xVal>
          <c:yVal>
            <c:numRef>
              <c:f>'First Set'!$G$2:$G$64</c:f>
              <c:numCache>
                <c:formatCode>General</c:formatCode>
                <c:ptCount val="63"/>
                <c:pt idx="0">
                  <c:v>0.0</c:v>
                </c:pt>
                <c:pt idx="1">
                  <c:v>0.0078542097178422</c:v>
                </c:pt>
                <c:pt idx="2">
                  <c:v>0.0309233299890341</c:v>
                </c:pt>
                <c:pt idx="3">
                  <c:v>0.0677578431446471</c:v>
                </c:pt>
                <c:pt idx="4">
                  <c:v>0.116043301255251</c:v>
                </c:pt>
                <c:pt idx="5">
                  <c:v>0.172745751406263</c:v>
                </c:pt>
                <c:pt idx="6">
                  <c:v>0.234302370117672</c:v>
                </c:pt>
                <c:pt idx="7">
                  <c:v>0.296845328646431</c:v>
                </c:pt>
                <c:pt idx="8">
                  <c:v>0.356444822891268</c:v>
                </c:pt>
                <c:pt idx="9">
                  <c:v>0.409355997437172</c:v>
                </c:pt>
                <c:pt idx="10">
                  <c:v>0.452254248593737</c:v>
                </c:pt>
                <c:pt idx="11">
                  <c:v>0.482444121472063</c:v>
                </c:pt>
                <c:pt idx="12">
                  <c:v>0.498028675328619</c:v>
                </c:pt>
                <c:pt idx="13">
                  <c:v>0.498028675328619</c:v>
                </c:pt>
                <c:pt idx="14">
                  <c:v>0.482444121472063</c:v>
                </c:pt>
                <c:pt idx="15">
                  <c:v>0.452254248593737</c:v>
                </c:pt>
                <c:pt idx="16">
                  <c:v>0.409355997437172</c:v>
                </c:pt>
                <c:pt idx="17">
                  <c:v>0.356444822891268</c:v>
                </c:pt>
                <c:pt idx="18">
                  <c:v>0.296845328646431</c:v>
                </c:pt>
                <c:pt idx="19">
                  <c:v>0.234302370117672</c:v>
                </c:pt>
                <c:pt idx="20">
                  <c:v>0.172745751406263</c:v>
                </c:pt>
                <c:pt idx="21">
                  <c:v>0.116043301255251</c:v>
                </c:pt>
                <c:pt idx="22">
                  <c:v>0.0677578431446471</c:v>
                </c:pt>
                <c:pt idx="23">
                  <c:v>0.0309233299890342</c:v>
                </c:pt>
                <c:pt idx="24">
                  <c:v>0.00785420971784226</c:v>
                </c:pt>
                <c:pt idx="25">
                  <c:v>0.0</c:v>
                </c:pt>
              </c:numCache>
            </c:numRef>
          </c:yVal>
          <c:smooth val="0"/>
        </c:ser>
        <c:ser>
          <c:idx val="2"/>
          <c:order val="2"/>
          <c:tx>
            <c:strRef>
              <c:f>'First Set'!$H$1</c:f>
              <c:strCache>
                <c:ptCount val="1"/>
                <c:pt idx="0">
                  <c:v>c2</c:v>
                </c:pt>
              </c:strCache>
            </c:strRef>
          </c:tx>
          <c:spPr>
            <a:ln w="57150" cap="rnd" cmpd="sng" algn="ctr">
              <a:solidFill>
                <a:srgbClr val="008000"/>
              </a:solidFill>
              <a:prstDash val="solid"/>
              <a:round/>
              <a:headEnd type="none" w="med" len="med"/>
              <a:tailEnd type="none" w="med" len="med"/>
            </a:ln>
          </c:spPr>
          <c:marker>
            <c:symbol val="none"/>
          </c:marker>
          <c:xVal>
            <c:numRef>
              <c:f>'First Set'!$B$2:$B$64</c:f>
              <c:numCache>
                <c:formatCode>General</c:formatCode>
                <c:ptCount val="63"/>
                <c:pt idx="0">
                  <c:v>0.0</c:v>
                </c:pt>
                <c:pt idx="1">
                  <c:v>7.689999999999999</c:v>
                </c:pt>
                <c:pt idx="2">
                  <c:v>15.38</c:v>
                </c:pt>
                <c:pt idx="3">
                  <c:v>23.08</c:v>
                </c:pt>
                <c:pt idx="4">
                  <c:v>30.77</c:v>
                </c:pt>
                <c:pt idx="5">
                  <c:v>38.46</c:v>
                </c:pt>
                <c:pt idx="6">
                  <c:v>46.15</c:v>
                </c:pt>
                <c:pt idx="7">
                  <c:v>53.85</c:v>
                </c:pt>
                <c:pt idx="8">
                  <c:v>61.54</c:v>
                </c:pt>
                <c:pt idx="9">
                  <c:v>69.23</c:v>
                </c:pt>
                <c:pt idx="10">
                  <c:v>76.92</c:v>
                </c:pt>
                <c:pt idx="11">
                  <c:v>84.62</c:v>
                </c:pt>
                <c:pt idx="12">
                  <c:v>92.31</c:v>
                </c:pt>
                <c:pt idx="13">
                  <c:v>100.0</c:v>
                </c:pt>
                <c:pt idx="14">
                  <c:v>107.69</c:v>
                </c:pt>
                <c:pt idx="15">
                  <c:v>115.38</c:v>
                </c:pt>
                <c:pt idx="16">
                  <c:v>123.08</c:v>
                </c:pt>
                <c:pt idx="17">
                  <c:v>130.77</c:v>
                </c:pt>
                <c:pt idx="18">
                  <c:v>138.46</c:v>
                </c:pt>
                <c:pt idx="19">
                  <c:v>146.15</c:v>
                </c:pt>
                <c:pt idx="20">
                  <c:v>153.85</c:v>
                </c:pt>
                <c:pt idx="21">
                  <c:v>161.54</c:v>
                </c:pt>
                <c:pt idx="22">
                  <c:v>169.23</c:v>
                </c:pt>
                <c:pt idx="23">
                  <c:v>176.92</c:v>
                </c:pt>
                <c:pt idx="24">
                  <c:v>184.62</c:v>
                </c:pt>
                <c:pt idx="25">
                  <c:v>192.31</c:v>
                </c:pt>
                <c:pt idx="26">
                  <c:v>200.0</c:v>
                </c:pt>
                <c:pt idx="27">
                  <c:v>207.69</c:v>
                </c:pt>
                <c:pt idx="28">
                  <c:v>215.38</c:v>
                </c:pt>
                <c:pt idx="29">
                  <c:v>223.08</c:v>
                </c:pt>
                <c:pt idx="30">
                  <c:v>230.77</c:v>
                </c:pt>
                <c:pt idx="31">
                  <c:v>238.46</c:v>
                </c:pt>
                <c:pt idx="32">
                  <c:v>246.15</c:v>
                </c:pt>
                <c:pt idx="33">
                  <c:v>253.85</c:v>
                </c:pt>
                <c:pt idx="34">
                  <c:v>261.54</c:v>
                </c:pt>
                <c:pt idx="35">
                  <c:v>269.23</c:v>
                </c:pt>
                <c:pt idx="36">
                  <c:v>276.92</c:v>
                </c:pt>
                <c:pt idx="37">
                  <c:v>284.62</c:v>
                </c:pt>
                <c:pt idx="38">
                  <c:v>292.31</c:v>
                </c:pt>
                <c:pt idx="39">
                  <c:v>300.0</c:v>
                </c:pt>
                <c:pt idx="40">
                  <c:v>307.69</c:v>
                </c:pt>
                <c:pt idx="41">
                  <c:v>315.38</c:v>
                </c:pt>
                <c:pt idx="42">
                  <c:v>323.08</c:v>
                </c:pt>
                <c:pt idx="43">
                  <c:v>330.77</c:v>
                </c:pt>
                <c:pt idx="44">
                  <c:v>338.46</c:v>
                </c:pt>
                <c:pt idx="45">
                  <c:v>346.15</c:v>
                </c:pt>
                <c:pt idx="46">
                  <c:v>353.85</c:v>
                </c:pt>
                <c:pt idx="47">
                  <c:v>361.54</c:v>
                </c:pt>
                <c:pt idx="48">
                  <c:v>369.23</c:v>
                </c:pt>
                <c:pt idx="49">
                  <c:v>376.92</c:v>
                </c:pt>
                <c:pt idx="50">
                  <c:v>384.62</c:v>
                </c:pt>
                <c:pt idx="51">
                  <c:v>392.31</c:v>
                </c:pt>
                <c:pt idx="52">
                  <c:v>400.0</c:v>
                </c:pt>
                <c:pt idx="53">
                  <c:v>407.69</c:v>
                </c:pt>
                <c:pt idx="54">
                  <c:v>415.38</c:v>
                </c:pt>
                <c:pt idx="55">
                  <c:v>423.08</c:v>
                </c:pt>
                <c:pt idx="56">
                  <c:v>430.77</c:v>
                </c:pt>
                <c:pt idx="57">
                  <c:v>438.46</c:v>
                </c:pt>
                <c:pt idx="58">
                  <c:v>446.15</c:v>
                </c:pt>
                <c:pt idx="59">
                  <c:v>453.85</c:v>
                </c:pt>
                <c:pt idx="60">
                  <c:v>461.54</c:v>
                </c:pt>
                <c:pt idx="61">
                  <c:v>469.23</c:v>
                </c:pt>
                <c:pt idx="62">
                  <c:v>476.92</c:v>
                </c:pt>
              </c:numCache>
            </c:numRef>
          </c:xVal>
          <c:yVal>
            <c:numRef>
              <c:f>'First Set'!$H$2:$H$64</c:f>
              <c:numCache>
                <c:formatCode>General</c:formatCode>
                <c:ptCount val="63"/>
                <c:pt idx="5">
                  <c:v>0.0</c:v>
                </c:pt>
                <c:pt idx="6">
                  <c:v>-0.0157084194356844</c:v>
                </c:pt>
                <c:pt idx="7">
                  <c:v>-0.0618466599780681</c:v>
                </c:pt>
                <c:pt idx="8">
                  <c:v>-0.135515686289294</c:v>
                </c:pt>
                <c:pt idx="9">
                  <c:v>-0.232086602510501</c:v>
                </c:pt>
                <c:pt idx="10">
                  <c:v>-0.345491502812526</c:v>
                </c:pt>
                <c:pt idx="11">
                  <c:v>-0.468604740235343</c:v>
                </c:pt>
                <c:pt idx="12">
                  <c:v>-0.593690657292862</c:v>
                </c:pt>
                <c:pt idx="13">
                  <c:v>-0.712889645782536</c:v>
                </c:pt>
                <c:pt idx="14">
                  <c:v>-0.818711994874345</c:v>
                </c:pt>
                <c:pt idx="15">
                  <c:v>-0.904508497187474</c:v>
                </c:pt>
                <c:pt idx="16">
                  <c:v>-0.955</c:v>
                </c:pt>
                <c:pt idx="17">
                  <c:v>-0.975</c:v>
                </c:pt>
                <c:pt idx="18">
                  <c:v>-0.975</c:v>
                </c:pt>
                <c:pt idx="19">
                  <c:v>-0.955</c:v>
                </c:pt>
                <c:pt idx="20">
                  <c:v>-0.904508497187474</c:v>
                </c:pt>
                <c:pt idx="21">
                  <c:v>-0.818711994874345</c:v>
                </c:pt>
                <c:pt idx="22">
                  <c:v>-0.712889645782536</c:v>
                </c:pt>
                <c:pt idx="23">
                  <c:v>-0.593690657292862</c:v>
                </c:pt>
                <c:pt idx="24">
                  <c:v>-0.468604740235344</c:v>
                </c:pt>
                <c:pt idx="25">
                  <c:v>-0.345491502812526</c:v>
                </c:pt>
                <c:pt idx="26">
                  <c:v>-0.232086602510502</c:v>
                </c:pt>
                <c:pt idx="27">
                  <c:v>-0.135515686289294</c:v>
                </c:pt>
                <c:pt idx="28">
                  <c:v>-0.0618466599780684</c:v>
                </c:pt>
                <c:pt idx="29">
                  <c:v>-0.0157084194356845</c:v>
                </c:pt>
                <c:pt idx="30">
                  <c:v>0.0</c:v>
                </c:pt>
              </c:numCache>
            </c:numRef>
          </c:yVal>
          <c:smooth val="0"/>
        </c:ser>
        <c:dLbls>
          <c:showLegendKey val="0"/>
          <c:showVal val="0"/>
          <c:showCatName val="0"/>
          <c:showSerName val="0"/>
          <c:showPercent val="0"/>
          <c:showBubbleSize val="0"/>
        </c:dLbls>
        <c:axId val="-2119577048"/>
        <c:axId val="-2067546232"/>
      </c:scatterChart>
      <c:valAx>
        <c:axId val="-2119577048"/>
        <c:scaling>
          <c:orientation val="minMax"/>
          <c:max val="480.0"/>
          <c:min val="0.0"/>
        </c:scaling>
        <c:delete val="0"/>
        <c:axPos val="b"/>
        <c:numFmt formatCode="General" sourceLinked="1"/>
        <c:majorTickMark val="out"/>
        <c:minorTickMark val="none"/>
        <c:tickLblPos val="nextTo"/>
        <c:spPr>
          <a:ln w="28575" cap="flat" cmpd="sng" algn="ctr">
            <a:solidFill>
              <a:srgbClr val="000000"/>
            </a:solidFill>
            <a:prstDash val="solid"/>
            <a:round/>
            <a:headEnd type="none" w="med" len="med"/>
            <a:tailEnd type="none" w="med" len="med"/>
          </a:ln>
        </c:spPr>
        <c:txPr>
          <a:bodyPr rot="0" vert="horz"/>
          <a:lstStyle/>
          <a:p>
            <a:pPr>
              <a:defRPr sz="1200" b="0" i="0" u="none" strike="noStrike" baseline="0">
                <a:solidFill>
                  <a:srgbClr val="000000"/>
                </a:solidFill>
                <a:latin typeface="Geneva"/>
                <a:ea typeface="Geneva"/>
                <a:cs typeface="Geneva"/>
              </a:defRPr>
            </a:pPr>
            <a:endParaRPr lang="en-US"/>
          </a:p>
        </c:txPr>
        <c:crossAx val="-2067546232"/>
        <c:crosses val="autoZero"/>
        <c:crossBetween val="midCat"/>
        <c:majorUnit val="100.0"/>
        <c:minorUnit val="1.0"/>
      </c:valAx>
      <c:valAx>
        <c:axId val="-2067546232"/>
        <c:scaling>
          <c:orientation val="minMax"/>
          <c:max val="2.1"/>
          <c:min val="-1.0"/>
        </c:scaling>
        <c:delete val="1"/>
        <c:axPos val="l"/>
        <c:numFmt formatCode="General" sourceLinked="1"/>
        <c:majorTickMark val="cross"/>
        <c:minorTickMark val="none"/>
        <c:tickLblPos val="nextTo"/>
        <c:crossAx val="-2119577048"/>
        <c:crosses val="autoZero"/>
        <c:crossBetween val="midCat"/>
        <c:majorUnit val="0.5"/>
        <c:minorUnit val="0.1"/>
      </c:valAx>
      <c:spPr>
        <a:noFill/>
        <a:ln w="25400">
          <a:noFill/>
        </a:ln>
      </c:spPr>
    </c:plotArea>
    <c:plotVisOnly val="1"/>
    <c:dispBlanksAs val="gap"/>
    <c:showDLblsOverMax val="0"/>
  </c:chart>
  <c:spPr>
    <a:noFill/>
    <a:ln w="9525">
      <a:noFill/>
    </a:ln>
  </c:spPr>
  <c:txPr>
    <a:bodyPr/>
    <a:lstStyle/>
    <a:p>
      <a:pPr>
        <a:defRPr sz="900" b="0" i="0" u="none" strike="noStrike" baseline="0">
          <a:solidFill>
            <a:srgbClr val="000000"/>
          </a:solidFill>
          <a:latin typeface="Geneva"/>
          <a:ea typeface="Geneva"/>
          <a:cs typeface="Geneva"/>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841889961148013"/>
          <c:y val="0.0657896586077279"/>
          <c:w val="0.893224714876551"/>
          <c:h val="0.871712976552395"/>
        </c:manualLayout>
      </c:layout>
      <c:scatterChart>
        <c:scatterStyle val="lineMarker"/>
        <c:varyColors val="0"/>
        <c:ser>
          <c:idx val="0"/>
          <c:order val="0"/>
          <c:tx>
            <c:strRef>
              <c:f>'First Set'!$F$1</c:f>
              <c:strCache>
                <c:ptCount val="1"/>
                <c:pt idx="0">
                  <c:v>c3</c:v>
                </c:pt>
              </c:strCache>
            </c:strRef>
          </c:tx>
          <c:spPr>
            <a:ln w="57150" cap="rnd" cmpd="sng" algn="ctr">
              <a:solidFill>
                <a:srgbClr val="0000FF"/>
              </a:solidFill>
              <a:prstDash val="solid"/>
              <a:round/>
              <a:headEnd type="none" w="med" len="med"/>
              <a:tailEnd type="none" w="med" len="med"/>
            </a:ln>
          </c:spPr>
          <c:marker>
            <c:symbol val="none"/>
          </c:marker>
          <c:xVal>
            <c:numRef>
              <c:f>'First Set'!$B$2:$B$64</c:f>
              <c:numCache>
                <c:formatCode>General</c:formatCode>
                <c:ptCount val="63"/>
                <c:pt idx="0">
                  <c:v>0.0</c:v>
                </c:pt>
                <c:pt idx="1">
                  <c:v>7.689999999999999</c:v>
                </c:pt>
                <c:pt idx="2">
                  <c:v>15.38</c:v>
                </c:pt>
                <c:pt idx="3">
                  <c:v>23.08</c:v>
                </c:pt>
                <c:pt idx="4">
                  <c:v>30.77</c:v>
                </c:pt>
                <c:pt idx="5">
                  <c:v>38.46</c:v>
                </c:pt>
                <c:pt idx="6">
                  <c:v>46.15</c:v>
                </c:pt>
                <c:pt idx="7">
                  <c:v>53.85</c:v>
                </c:pt>
                <c:pt idx="8">
                  <c:v>61.54</c:v>
                </c:pt>
                <c:pt idx="9">
                  <c:v>69.23</c:v>
                </c:pt>
                <c:pt idx="10">
                  <c:v>76.92</c:v>
                </c:pt>
                <c:pt idx="11">
                  <c:v>84.62</c:v>
                </c:pt>
                <c:pt idx="12">
                  <c:v>92.31</c:v>
                </c:pt>
                <c:pt idx="13">
                  <c:v>100.0</c:v>
                </c:pt>
                <c:pt idx="14">
                  <c:v>107.69</c:v>
                </c:pt>
                <c:pt idx="15">
                  <c:v>115.38</c:v>
                </c:pt>
                <c:pt idx="16">
                  <c:v>123.08</c:v>
                </c:pt>
                <c:pt idx="17">
                  <c:v>130.77</c:v>
                </c:pt>
                <c:pt idx="18">
                  <c:v>138.46</c:v>
                </c:pt>
                <c:pt idx="19">
                  <c:v>146.15</c:v>
                </c:pt>
                <c:pt idx="20">
                  <c:v>153.85</c:v>
                </c:pt>
                <c:pt idx="21">
                  <c:v>161.54</c:v>
                </c:pt>
                <c:pt idx="22">
                  <c:v>169.23</c:v>
                </c:pt>
                <c:pt idx="23">
                  <c:v>176.92</c:v>
                </c:pt>
                <c:pt idx="24">
                  <c:v>184.62</c:v>
                </c:pt>
                <c:pt idx="25">
                  <c:v>192.31</c:v>
                </c:pt>
                <c:pt idx="26">
                  <c:v>200.0</c:v>
                </c:pt>
                <c:pt idx="27">
                  <c:v>207.69</c:v>
                </c:pt>
                <c:pt idx="28">
                  <c:v>215.38</c:v>
                </c:pt>
                <c:pt idx="29">
                  <c:v>223.08</c:v>
                </c:pt>
                <c:pt idx="30">
                  <c:v>230.77</c:v>
                </c:pt>
                <c:pt idx="31">
                  <c:v>238.46</c:v>
                </c:pt>
                <c:pt idx="32">
                  <c:v>246.15</c:v>
                </c:pt>
                <c:pt idx="33">
                  <c:v>253.85</c:v>
                </c:pt>
                <c:pt idx="34">
                  <c:v>261.54</c:v>
                </c:pt>
                <c:pt idx="35">
                  <c:v>269.23</c:v>
                </c:pt>
                <c:pt idx="36">
                  <c:v>276.92</c:v>
                </c:pt>
                <c:pt idx="37">
                  <c:v>284.62</c:v>
                </c:pt>
                <c:pt idx="38">
                  <c:v>292.31</c:v>
                </c:pt>
                <c:pt idx="39">
                  <c:v>300.0</c:v>
                </c:pt>
                <c:pt idx="40">
                  <c:v>307.69</c:v>
                </c:pt>
                <c:pt idx="41">
                  <c:v>315.38</c:v>
                </c:pt>
                <c:pt idx="42">
                  <c:v>323.08</c:v>
                </c:pt>
                <c:pt idx="43">
                  <c:v>330.77</c:v>
                </c:pt>
                <c:pt idx="44">
                  <c:v>338.46</c:v>
                </c:pt>
                <c:pt idx="45">
                  <c:v>346.15</c:v>
                </c:pt>
                <c:pt idx="46">
                  <c:v>353.85</c:v>
                </c:pt>
                <c:pt idx="47">
                  <c:v>361.54</c:v>
                </c:pt>
                <c:pt idx="48">
                  <c:v>369.23</c:v>
                </c:pt>
                <c:pt idx="49">
                  <c:v>376.92</c:v>
                </c:pt>
                <c:pt idx="50">
                  <c:v>384.62</c:v>
                </c:pt>
                <c:pt idx="51">
                  <c:v>392.31</c:v>
                </c:pt>
                <c:pt idx="52">
                  <c:v>400.0</c:v>
                </c:pt>
                <c:pt idx="53">
                  <c:v>407.69</c:v>
                </c:pt>
                <c:pt idx="54">
                  <c:v>415.38</c:v>
                </c:pt>
                <c:pt idx="55">
                  <c:v>423.08</c:v>
                </c:pt>
                <c:pt idx="56">
                  <c:v>430.77</c:v>
                </c:pt>
                <c:pt idx="57">
                  <c:v>438.46</c:v>
                </c:pt>
                <c:pt idx="58">
                  <c:v>446.15</c:v>
                </c:pt>
                <c:pt idx="59">
                  <c:v>453.85</c:v>
                </c:pt>
                <c:pt idx="60">
                  <c:v>461.54</c:v>
                </c:pt>
                <c:pt idx="61">
                  <c:v>469.23</c:v>
                </c:pt>
                <c:pt idx="62">
                  <c:v>476.92</c:v>
                </c:pt>
              </c:numCache>
            </c:numRef>
          </c:xVal>
          <c:yVal>
            <c:numRef>
              <c:f>'First Set'!$K$2:$K$64</c:f>
              <c:numCache>
                <c:formatCode>General</c:formatCode>
                <c:ptCount val="63"/>
                <c:pt idx="0">
                  <c:v>0.0</c:v>
                </c:pt>
                <c:pt idx="1">
                  <c:v>0.0</c:v>
                </c:pt>
                <c:pt idx="2">
                  <c:v>0.0</c:v>
                </c:pt>
                <c:pt idx="3">
                  <c:v>0.0</c:v>
                </c:pt>
                <c:pt idx="4">
                  <c:v>0.0</c:v>
                </c:pt>
                <c:pt idx="5">
                  <c:v>0.0</c:v>
                </c:pt>
                <c:pt idx="6">
                  <c:v>0.0</c:v>
                </c:pt>
                <c:pt idx="7">
                  <c:v>0.0</c:v>
                </c:pt>
                <c:pt idx="8">
                  <c:v>-2.22044604925031E-16</c:v>
                </c:pt>
                <c:pt idx="9">
                  <c:v>-4.44089209850067E-16</c:v>
                </c:pt>
                <c:pt idx="10">
                  <c:v>0.0</c:v>
                </c:pt>
                <c:pt idx="11">
                  <c:v>0.0</c:v>
                </c:pt>
                <c:pt idx="12">
                  <c:v>0.0</c:v>
                </c:pt>
                <c:pt idx="13">
                  <c:v>0.00394264934276078</c:v>
                </c:pt>
                <c:pt idx="14">
                  <c:v>0.0157084194356848</c:v>
                </c:pt>
                <c:pt idx="15">
                  <c:v>0.0351117570558745</c:v>
                </c:pt>
                <c:pt idx="16">
                  <c:v>0.0618466599780681</c:v>
                </c:pt>
                <c:pt idx="17">
                  <c:v>0.0954915028125264</c:v>
                </c:pt>
                <c:pt idx="18">
                  <c:v>0.135515686289294</c:v>
                </c:pt>
                <c:pt idx="19">
                  <c:v>0.201288005125655</c:v>
                </c:pt>
                <c:pt idx="20">
                  <c:v>0.302578105323028</c:v>
                </c:pt>
                <c:pt idx="21">
                  <c:v>0.443398359343119</c:v>
                </c:pt>
                <c:pt idx="22">
                  <c:v>0.60760185702999</c:v>
                </c:pt>
                <c:pt idx="23">
                  <c:v>0.787618685414275</c:v>
                </c:pt>
                <c:pt idx="24">
                  <c:v>0.975</c:v>
                </c:pt>
                <c:pt idx="25">
                  <c:v>1.16090375695213</c:v>
                </c:pt>
                <c:pt idx="26">
                  <c:v>1.33660405478236</c:v>
                </c:pt>
                <c:pt idx="27">
                  <c:v>1.493992810898179</c:v>
                </c:pt>
                <c:pt idx="28">
                  <c:v>1.626042985804468</c:v>
                </c:pt>
                <c:pt idx="29">
                  <c:v>1.727204978053814</c:v>
                </c:pt>
                <c:pt idx="30">
                  <c:v>1.793711994874345</c:v>
                </c:pt>
                <c:pt idx="31">
                  <c:v>1.839484313710705</c:v>
                </c:pt>
                <c:pt idx="32">
                  <c:v>1.859508497187474</c:v>
                </c:pt>
                <c:pt idx="33">
                  <c:v>1.842661837209405</c:v>
                </c:pt>
                <c:pt idx="34">
                  <c:v>1.78360023781847</c:v>
                </c:pt>
                <c:pt idx="35">
                  <c:v>1.697181226346851</c:v>
                </c:pt>
                <c:pt idx="36">
                  <c:v>1.589748007950101</c:v>
                </c:pt>
                <c:pt idx="37">
                  <c:v>1.468604740235344</c:v>
                </c:pt>
                <c:pt idx="38">
                  <c:v>1.341548853469765</c:v>
                </c:pt>
                <c:pt idx="39">
                  <c:v>1.216378183074817</c:v>
                </c:pt>
                <c:pt idx="40">
                  <c:v>1.10040392923342</c:v>
                </c:pt>
                <c:pt idx="41">
                  <c:v>1.0</c:v>
                </c:pt>
                <c:pt idx="42">
                  <c:v>0.920216916623158</c:v>
                </c:pt>
                <c:pt idx="43">
                  <c:v>0.864484313710706</c:v>
                </c:pt>
                <c:pt idx="44">
                  <c:v>0.818711994874345</c:v>
                </c:pt>
                <c:pt idx="45">
                  <c:v>0.767913397489498</c:v>
                </c:pt>
                <c:pt idx="46">
                  <c:v>0.712889645782536</c:v>
                </c:pt>
                <c:pt idx="47">
                  <c:v>0.654508497187474</c:v>
                </c:pt>
                <c:pt idx="48">
                  <c:v>0.593690657292862</c:v>
                </c:pt>
                <c:pt idx="49">
                  <c:v>0.531395259764657</c:v>
                </c:pt>
                <c:pt idx="50">
                  <c:v>0.468604740235344</c:v>
                </c:pt>
                <c:pt idx="51">
                  <c:v>0.406309342707137</c:v>
                </c:pt>
                <c:pt idx="52">
                  <c:v>0.345491502812526</c:v>
                </c:pt>
                <c:pt idx="53">
                  <c:v>0.287110354217464</c:v>
                </c:pt>
                <c:pt idx="54">
                  <c:v>0.232086602510502</c:v>
                </c:pt>
                <c:pt idx="55">
                  <c:v>0.181288005125655</c:v>
                </c:pt>
                <c:pt idx="56">
                  <c:v>0.135515686289294</c:v>
                </c:pt>
                <c:pt idx="57">
                  <c:v>0.0954915028125264</c:v>
                </c:pt>
                <c:pt idx="58">
                  <c:v>0.0618466599780684</c:v>
                </c:pt>
                <c:pt idx="59">
                  <c:v>0.0351117570558747</c:v>
                </c:pt>
                <c:pt idx="60">
                  <c:v>0.0157084194356845</c:v>
                </c:pt>
                <c:pt idx="61">
                  <c:v>0.00394264934276106</c:v>
                </c:pt>
                <c:pt idx="62">
                  <c:v>0.0</c:v>
                </c:pt>
              </c:numCache>
            </c:numRef>
          </c:yVal>
          <c:smooth val="0"/>
        </c:ser>
        <c:ser>
          <c:idx val="1"/>
          <c:order val="1"/>
          <c:tx>
            <c:strRef>
              <c:f>'First Set'!$G$1</c:f>
              <c:strCache>
                <c:ptCount val="1"/>
                <c:pt idx="0">
                  <c:v>c1</c:v>
                </c:pt>
              </c:strCache>
            </c:strRef>
          </c:tx>
          <c:spPr>
            <a:ln w="57150" cap="rnd" cmpd="sng" algn="ctr">
              <a:solidFill>
                <a:srgbClr val="FF0000"/>
              </a:solidFill>
              <a:prstDash val="solid"/>
              <a:round/>
              <a:headEnd type="none" w="med" len="med"/>
              <a:tailEnd type="none" w="med" len="med"/>
            </a:ln>
          </c:spPr>
          <c:marker>
            <c:symbol val="none"/>
          </c:marker>
          <c:xVal>
            <c:numRef>
              <c:f>'First Set'!$B$2:$B$64</c:f>
              <c:numCache>
                <c:formatCode>General</c:formatCode>
                <c:ptCount val="63"/>
                <c:pt idx="0">
                  <c:v>0.0</c:v>
                </c:pt>
                <c:pt idx="1">
                  <c:v>7.689999999999999</c:v>
                </c:pt>
                <c:pt idx="2">
                  <c:v>15.38</c:v>
                </c:pt>
                <c:pt idx="3">
                  <c:v>23.08</c:v>
                </c:pt>
                <c:pt idx="4">
                  <c:v>30.77</c:v>
                </c:pt>
                <c:pt idx="5">
                  <c:v>38.46</c:v>
                </c:pt>
                <c:pt idx="6">
                  <c:v>46.15</c:v>
                </c:pt>
                <c:pt idx="7">
                  <c:v>53.85</c:v>
                </c:pt>
                <c:pt idx="8">
                  <c:v>61.54</c:v>
                </c:pt>
                <c:pt idx="9">
                  <c:v>69.23</c:v>
                </c:pt>
                <c:pt idx="10">
                  <c:v>76.92</c:v>
                </c:pt>
                <c:pt idx="11">
                  <c:v>84.62</c:v>
                </c:pt>
                <c:pt idx="12">
                  <c:v>92.31</c:v>
                </c:pt>
                <c:pt idx="13">
                  <c:v>100.0</c:v>
                </c:pt>
                <c:pt idx="14">
                  <c:v>107.69</c:v>
                </c:pt>
                <c:pt idx="15">
                  <c:v>115.38</c:v>
                </c:pt>
                <c:pt idx="16">
                  <c:v>123.08</c:v>
                </c:pt>
                <c:pt idx="17">
                  <c:v>130.77</c:v>
                </c:pt>
                <c:pt idx="18">
                  <c:v>138.46</c:v>
                </c:pt>
                <c:pt idx="19">
                  <c:v>146.15</c:v>
                </c:pt>
                <c:pt idx="20">
                  <c:v>153.85</c:v>
                </c:pt>
                <c:pt idx="21">
                  <c:v>161.54</c:v>
                </c:pt>
                <c:pt idx="22">
                  <c:v>169.23</c:v>
                </c:pt>
                <c:pt idx="23">
                  <c:v>176.92</c:v>
                </c:pt>
                <c:pt idx="24">
                  <c:v>184.62</c:v>
                </c:pt>
                <c:pt idx="25">
                  <c:v>192.31</c:v>
                </c:pt>
                <c:pt idx="26">
                  <c:v>200.0</c:v>
                </c:pt>
                <c:pt idx="27">
                  <c:v>207.69</c:v>
                </c:pt>
                <c:pt idx="28">
                  <c:v>215.38</c:v>
                </c:pt>
                <c:pt idx="29">
                  <c:v>223.08</c:v>
                </c:pt>
                <c:pt idx="30">
                  <c:v>230.77</c:v>
                </c:pt>
                <c:pt idx="31">
                  <c:v>238.46</c:v>
                </c:pt>
                <c:pt idx="32">
                  <c:v>246.15</c:v>
                </c:pt>
                <c:pt idx="33">
                  <c:v>253.85</c:v>
                </c:pt>
                <c:pt idx="34">
                  <c:v>261.54</c:v>
                </c:pt>
                <c:pt idx="35">
                  <c:v>269.23</c:v>
                </c:pt>
                <c:pt idx="36">
                  <c:v>276.92</c:v>
                </c:pt>
                <c:pt idx="37">
                  <c:v>284.62</c:v>
                </c:pt>
                <c:pt idx="38">
                  <c:v>292.31</c:v>
                </c:pt>
                <c:pt idx="39">
                  <c:v>300.0</c:v>
                </c:pt>
                <c:pt idx="40">
                  <c:v>307.69</c:v>
                </c:pt>
                <c:pt idx="41">
                  <c:v>315.38</c:v>
                </c:pt>
                <c:pt idx="42">
                  <c:v>323.08</c:v>
                </c:pt>
                <c:pt idx="43">
                  <c:v>330.77</c:v>
                </c:pt>
                <c:pt idx="44">
                  <c:v>338.46</c:v>
                </c:pt>
                <c:pt idx="45">
                  <c:v>346.15</c:v>
                </c:pt>
                <c:pt idx="46">
                  <c:v>353.85</c:v>
                </c:pt>
                <c:pt idx="47">
                  <c:v>361.54</c:v>
                </c:pt>
                <c:pt idx="48">
                  <c:v>369.23</c:v>
                </c:pt>
                <c:pt idx="49">
                  <c:v>376.92</c:v>
                </c:pt>
                <c:pt idx="50">
                  <c:v>384.62</c:v>
                </c:pt>
                <c:pt idx="51">
                  <c:v>392.31</c:v>
                </c:pt>
                <c:pt idx="52">
                  <c:v>400.0</c:v>
                </c:pt>
                <c:pt idx="53">
                  <c:v>407.69</c:v>
                </c:pt>
                <c:pt idx="54">
                  <c:v>415.38</c:v>
                </c:pt>
                <c:pt idx="55">
                  <c:v>423.08</c:v>
                </c:pt>
                <c:pt idx="56">
                  <c:v>430.77</c:v>
                </c:pt>
                <c:pt idx="57">
                  <c:v>438.46</c:v>
                </c:pt>
                <c:pt idx="58">
                  <c:v>446.15</c:v>
                </c:pt>
                <c:pt idx="59">
                  <c:v>453.85</c:v>
                </c:pt>
                <c:pt idx="60">
                  <c:v>461.54</c:v>
                </c:pt>
                <c:pt idx="61">
                  <c:v>469.23</c:v>
                </c:pt>
                <c:pt idx="62">
                  <c:v>476.92</c:v>
                </c:pt>
              </c:numCache>
            </c:numRef>
          </c:xVal>
          <c:yVal>
            <c:numRef>
              <c:f>'First Set'!$G$2:$G$64</c:f>
              <c:numCache>
                <c:formatCode>General</c:formatCode>
                <c:ptCount val="63"/>
                <c:pt idx="0">
                  <c:v>0.0</c:v>
                </c:pt>
                <c:pt idx="1">
                  <c:v>0.0078542097178422</c:v>
                </c:pt>
                <c:pt idx="2">
                  <c:v>0.0309233299890341</c:v>
                </c:pt>
                <c:pt idx="3">
                  <c:v>0.0677578431446471</c:v>
                </c:pt>
                <c:pt idx="4">
                  <c:v>0.116043301255251</c:v>
                </c:pt>
                <c:pt idx="5">
                  <c:v>0.172745751406263</c:v>
                </c:pt>
                <c:pt idx="6">
                  <c:v>0.234302370117672</c:v>
                </c:pt>
                <c:pt idx="7">
                  <c:v>0.296845328646431</c:v>
                </c:pt>
                <c:pt idx="8">
                  <c:v>0.356444822891268</c:v>
                </c:pt>
                <c:pt idx="9">
                  <c:v>0.409355997437172</c:v>
                </c:pt>
                <c:pt idx="10">
                  <c:v>0.452254248593737</c:v>
                </c:pt>
                <c:pt idx="11">
                  <c:v>0.482444121472063</c:v>
                </c:pt>
                <c:pt idx="12">
                  <c:v>0.498028675328619</c:v>
                </c:pt>
                <c:pt idx="13">
                  <c:v>0.498028675328619</c:v>
                </c:pt>
                <c:pt idx="14">
                  <c:v>0.482444121472063</c:v>
                </c:pt>
                <c:pt idx="15">
                  <c:v>0.452254248593737</c:v>
                </c:pt>
                <c:pt idx="16">
                  <c:v>0.409355997437172</c:v>
                </c:pt>
                <c:pt idx="17">
                  <c:v>0.356444822891268</c:v>
                </c:pt>
                <c:pt idx="18">
                  <c:v>0.296845328646431</c:v>
                </c:pt>
                <c:pt idx="19">
                  <c:v>0.234302370117672</c:v>
                </c:pt>
                <c:pt idx="20">
                  <c:v>0.172745751406263</c:v>
                </c:pt>
                <c:pt idx="21">
                  <c:v>0.116043301255251</c:v>
                </c:pt>
                <c:pt idx="22">
                  <c:v>0.0677578431446471</c:v>
                </c:pt>
                <c:pt idx="23">
                  <c:v>0.0309233299890342</c:v>
                </c:pt>
                <c:pt idx="24">
                  <c:v>0.00785420971784226</c:v>
                </c:pt>
                <c:pt idx="25">
                  <c:v>0.0</c:v>
                </c:pt>
              </c:numCache>
            </c:numRef>
          </c:yVal>
          <c:smooth val="0"/>
        </c:ser>
        <c:ser>
          <c:idx val="2"/>
          <c:order val="2"/>
          <c:tx>
            <c:strRef>
              <c:f>'First Set'!$H$1</c:f>
              <c:strCache>
                <c:ptCount val="1"/>
                <c:pt idx="0">
                  <c:v>c2</c:v>
                </c:pt>
              </c:strCache>
            </c:strRef>
          </c:tx>
          <c:spPr>
            <a:ln w="57150" cap="rnd" cmpd="sng" algn="ctr">
              <a:solidFill>
                <a:srgbClr val="008000"/>
              </a:solidFill>
              <a:prstDash val="solid"/>
              <a:round/>
              <a:headEnd type="none" w="med" len="med"/>
              <a:tailEnd type="none" w="med" len="med"/>
            </a:ln>
          </c:spPr>
          <c:marker>
            <c:symbol val="none"/>
          </c:marker>
          <c:xVal>
            <c:numRef>
              <c:f>'First Set'!$B$2:$B$64</c:f>
              <c:numCache>
                <c:formatCode>General</c:formatCode>
                <c:ptCount val="63"/>
                <c:pt idx="0">
                  <c:v>0.0</c:v>
                </c:pt>
                <c:pt idx="1">
                  <c:v>7.689999999999999</c:v>
                </c:pt>
                <c:pt idx="2">
                  <c:v>15.38</c:v>
                </c:pt>
                <c:pt idx="3">
                  <c:v>23.08</c:v>
                </c:pt>
                <c:pt idx="4">
                  <c:v>30.77</c:v>
                </c:pt>
                <c:pt idx="5">
                  <c:v>38.46</c:v>
                </c:pt>
                <c:pt idx="6">
                  <c:v>46.15</c:v>
                </c:pt>
                <c:pt idx="7">
                  <c:v>53.85</c:v>
                </c:pt>
                <c:pt idx="8">
                  <c:v>61.54</c:v>
                </c:pt>
                <c:pt idx="9">
                  <c:v>69.23</c:v>
                </c:pt>
                <c:pt idx="10">
                  <c:v>76.92</c:v>
                </c:pt>
                <c:pt idx="11">
                  <c:v>84.62</c:v>
                </c:pt>
                <c:pt idx="12">
                  <c:v>92.31</c:v>
                </c:pt>
                <c:pt idx="13">
                  <c:v>100.0</c:v>
                </c:pt>
                <c:pt idx="14">
                  <c:v>107.69</c:v>
                </c:pt>
                <c:pt idx="15">
                  <c:v>115.38</c:v>
                </c:pt>
                <c:pt idx="16">
                  <c:v>123.08</c:v>
                </c:pt>
                <c:pt idx="17">
                  <c:v>130.77</c:v>
                </c:pt>
                <c:pt idx="18">
                  <c:v>138.46</c:v>
                </c:pt>
                <c:pt idx="19">
                  <c:v>146.15</c:v>
                </c:pt>
                <c:pt idx="20">
                  <c:v>153.85</c:v>
                </c:pt>
                <c:pt idx="21">
                  <c:v>161.54</c:v>
                </c:pt>
                <c:pt idx="22">
                  <c:v>169.23</c:v>
                </c:pt>
                <c:pt idx="23">
                  <c:v>176.92</c:v>
                </c:pt>
                <c:pt idx="24">
                  <c:v>184.62</c:v>
                </c:pt>
                <c:pt idx="25">
                  <c:v>192.31</c:v>
                </c:pt>
                <c:pt idx="26">
                  <c:v>200.0</c:v>
                </c:pt>
                <c:pt idx="27">
                  <c:v>207.69</c:v>
                </c:pt>
                <c:pt idx="28">
                  <c:v>215.38</c:v>
                </c:pt>
                <c:pt idx="29">
                  <c:v>223.08</c:v>
                </c:pt>
                <c:pt idx="30">
                  <c:v>230.77</c:v>
                </c:pt>
                <c:pt idx="31">
                  <c:v>238.46</c:v>
                </c:pt>
                <c:pt idx="32">
                  <c:v>246.15</c:v>
                </c:pt>
                <c:pt idx="33">
                  <c:v>253.85</c:v>
                </c:pt>
                <c:pt idx="34">
                  <c:v>261.54</c:v>
                </c:pt>
                <c:pt idx="35">
                  <c:v>269.23</c:v>
                </c:pt>
                <c:pt idx="36">
                  <c:v>276.92</c:v>
                </c:pt>
                <c:pt idx="37">
                  <c:v>284.62</c:v>
                </c:pt>
                <c:pt idx="38">
                  <c:v>292.31</c:v>
                </c:pt>
                <c:pt idx="39">
                  <c:v>300.0</c:v>
                </c:pt>
                <c:pt idx="40">
                  <c:v>307.69</c:v>
                </c:pt>
                <c:pt idx="41">
                  <c:v>315.38</c:v>
                </c:pt>
                <c:pt idx="42">
                  <c:v>323.08</c:v>
                </c:pt>
                <c:pt idx="43">
                  <c:v>330.77</c:v>
                </c:pt>
                <c:pt idx="44">
                  <c:v>338.46</c:v>
                </c:pt>
                <c:pt idx="45">
                  <c:v>346.15</c:v>
                </c:pt>
                <c:pt idx="46">
                  <c:v>353.85</c:v>
                </c:pt>
                <c:pt idx="47">
                  <c:v>361.54</c:v>
                </c:pt>
                <c:pt idx="48">
                  <c:v>369.23</c:v>
                </c:pt>
                <c:pt idx="49">
                  <c:v>376.92</c:v>
                </c:pt>
                <c:pt idx="50">
                  <c:v>384.62</c:v>
                </c:pt>
                <c:pt idx="51">
                  <c:v>392.31</c:v>
                </c:pt>
                <c:pt idx="52">
                  <c:v>400.0</c:v>
                </c:pt>
                <c:pt idx="53">
                  <c:v>407.69</c:v>
                </c:pt>
                <c:pt idx="54">
                  <c:v>415.38</c:v>
                </c:pt>
                <c:pt idx="55">
                  <c:v>423.08</c:v>
                </c:pt>
                <c:pt idx="56">
                  <c:v>430.77</c:v>
                </c:pt>
                <c:pt idx="57">
                  <c:v>438.46</c:v>
                </c:pt>
                <c:pt idx="58">
                  <c:v>446.15</c:v>
                </c:pt>
                <c:pt idx="59">
                  <c:v>453.85</c:v>
                </c:pt>
                <c:pt idx="60">
                  <c:v>461.54</c:v>
                </c:pt>
                <c:pt idx="61">
                  <c:v>469.23</c:v>
                </c:pt>
                <c:pt idx="62">
                  <c:v>476.92</c:v>
                </c:pt>
              </c:numCache>
            </c:numRef>
          </c:xVal>
          <c:yVal>
            <c:numRef>
              <c:f>'First Set'!$J$2:$J$64</c:f>
              <c:numCache>
                <c:formatCode>General</c:formatCode>
                <c:ptCount val="63"/>
                <c:pt idx="5">
                  <c:v>0.0</c:v>
                </c:pt>
                <c:pt idx="6">
                  <c:v>-0.0157084194356844</c:v>
                </c:pt>
                <c:pt idx="7">
                  <c:v>-0.0618466599780682</c:v>
                </c:pt>
                <c:pt idx="8">
                  <c:v>-0.135515686289294</c:v>
                </c:pt>
                <c:pt idx="9">
                  <c:v>-0.232086602510501</c:v>
                </c:pt>
                <c:pt idx="10">
                  <c:v>-0.345491502812526</c:v>
                </c:pt>
                <c:pt idx="11">
                  <c:v>-0.468604740235343</c:v>
                </c:pt>
                <c:pt idx="12">
                  <c:v>-0.593690657292863</c:v>
                </c:pt>
                <c:pt idx="13">
                  <c:v>-0.712889645782536</c:v>
                </c:pt>
                <c:pt idx="14">
                  <c:v>-0.818711994874345</c:v>
                </c:pt>
                <c:pt idx="15">
                  <c:v>-0.904508497187474</c:v>
                </c:pt>
                <c:pt idx="16">
                  <c:v>-0.955</c:v>
                </c:pt>
                <c:pt idx="17">
                  <c:v>-0.975</c:v>
                </c:pt>
                <c:pt idx="18">
                  <c:v>-0.975</c:v>
                </c:pt>
                <c:pt idx="19">
                  <c:v>-0.975</c:v>
                </c:pt>
                <c:pt idx="20">
                  <c:v>-0.975</c:v>
                </c:pt>
                <c:pt idx="21">
                  <c:v>-0.975</c:v>
                </c:pt>
                <c:pt idx="22">
                  <c:v>-0.975</c:v>
                </c:pt>
                <c:pt idx="23">
                  <c:v>-0.975</c:v>
                </c:pt>
                <c:pt idx="24">
                  <c:v>-0.975</c:v>
                </c:pt>
                <c:pt idx="25">
                  <c:v>-0.975</c:v>
                </c:pt>
                <c:pt idx="26">
                  <c:v>-0.975</c:v>
                </c:pt>
                <c:pt idx="27">
                  <c:v>-0.975</c:v>
                </c:pt>
                <c:pt idx="28">
                  <c:v>-0.975</c:v>
                </c:pt>
                <c:pt idx="29">
                  <c:v>-0.975</c:v>
                </c:pt>
                <c:pt idx="30">
                  <c:v>-0.975</c:v>
                </c:pt>
                <c:pt idx="31">
                  <c:v>-0.975</c:v>
                </c:pt>
                <c:pt idx="32">
                  <c:v>-0.955</c:v>
                </c:pt>
                <c:pt idx="33">
                  <c:v>-0.904508497187474</c:v>
                </c:pt>
                <c:pt idx="34">
                  <c:v>-0.818711994874345</c:v>
                </c:pt>
                <c:pt idx="35">
                  <c:v>-0.712889645782536</c:v>
                </c:pt>
                <c:pt idx="36">
                  <c:v>-0.593690657292862</c:v>
                </c:pt>
                <c:pt idx="37">
                  <c:v>-0.468604740235344</c:v>
                </c:pt>
                <c:pt idx="38">
                  <c:v>-0.345491502812526</c:v>
                </c:pt>
                <c:pt idx="39">
                  <c:v>-0.232086602510502</c:v>
                </c:pt>
                <c:pt idx="40">
                  <c:v>-0.135515686289294</c:v>
                </c:pt>
                <c:pt idx="41">
                  <c:v>-0.0618466599780684</c:v>
                </c:pt>
                <c:pt idx="42">
                  <c:v>-0.0157084194356845</c:v>
                </c:pt>
                <c:pt idx="43">
                  <c:v>0.0</c:v>
                </c:pt>
              </c:numCache>
            </c:numRef>
          </c:yVal>
          <c:smooth val="0"/>
        </c:ser>
        <c:dLbls>
          <c:showLegendKey val="0"/>
          <c:showVal val="0"/>
          <c:showCatName val="0"/>
          <c:showSerName val="0"/>
          <c:showPercent val="0"/>
          <c:showBubbleSize val="0"/>
        </c:dLbls>
        <c:axId val="1770885576"/>
        <c:axId val="1770980312"/>
      </c:scatterChart>
      <c:valAx>
        <c:axId val="1770885576"/>
        <c:scaling>
          <c:orientation val="minMax"/>
          <c:max val="480.0"/>
          <c:min val="0.0"/>
        </c:scaling>
        <c:delete val="0"/>
        <c:axPos val="b"/>
        <c:numFmt formatCode="General" sourceLinked="1"/>
        <c:majorTickMark val="out"/>
        <c:minorTickMark val="none"/>
        <c:tickLblPos val="nextTo"/>
        <c:spPr>
          <a:ln w="28575" cap="flat" cmpd="sng" algn="ctr">
            <a:solidFill>
              <a:srgbClr val="000000"/>
            </a:solidFill>
            <a:prstDash val="solid"/>
            <a:round/>
            <a:headEnd type="none" w="med" len="med"/>
            <a:tailEnd type="none" w="med" len="med"/>
          </a:ln>
        </c:spPr>
        <c:txPr>
          <a:bodyPr rot="0" vert="horz"/>
          <a:lstStyle/>
          <a:p>
            <a:pPr>
              <a:defRPr sz="1200" b="0" i="0" u="none" strike="noStrike" baseline="0">
                <a:solidFill>
                  <a:srgbClr val="000000"/>
                </a:solidFill>
                <a:latin typeface="Geneva"/>
                <a:ea typeface="Geneva"/>
                <a:cs typeface="Geneva"/>
              </a:defRPr>
            </a:pPr>
            <a:endParaRPr lang="en-US"/>
          </a:p>
        </c:txPr>
        <c:crossAx val="1770980312"/>
        <c:crosses val="autoZero"/>
        <c:crossBetween val="midCat"/>
        <c:majorUnit val="100.0"/>
        <c:minorUnit val="1.0"/>
      </c:valAx>
      <c:valAx>
        <c:axId val="1770980312"/>
        <c:scaling>
          <c:orientation val="minMax"/>
          <c:max val="2.1"/>
          <c:min val="-1.0"/>
        </c:scaling>
        <c:delete val="1"/>
        <c:axPos val="l"/>
        <c:numFmt formatCode="General" sourceLinked="1"/>
        <c:majorTickMark val="cross"/>
        <c:minorTickMark val="none"/>
        <c:tickLblPos val="nextTo"/>
        <c:crossAx val="1770885576"/>
        <c:crosses val="autoZero"/>
        <c:crossBetween val="midCat"/>
        <c:majorUnit val="0.5"/>
        <c:minorUnit val="0.1"/>
      </c:valAx>
      <c:spPr>
        <a:noFill/>
        <a:ln w="25400">
          <a:noFill/>
        </a:ln>
      </c:spPr>
    </c:plotArea>
    <c:plotVisOnly val="1"/>
    <c:dispBlanksAs val="gap"/>
    <c:showDLblsOverMax val="0"/>
  </c:chart>
  <c:spPr>
    <a:noFill/>
    <a:ln w="9525">
      <a:noFill/>
    </a:ln>
  </c:spPr>
  <c:txPr>
    <a:bodyPr/>
    <a:lstStyle/>
    <a:p>
      <a:pPr>
        <a:defRPr sz="900" b="0" i="0" u="none" strike="noStrike" baseline="0">
          <a:solidFill>
            <a:srgbClr val="000000"/>
          </a:solidFill>
          <a:latin typeface="Geneva"/>
          <a:ea typeface="Geneva"/>
          <a:cs typeface="Geneva"/>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841889961148013"/>
          <c:y val="0.0657896586077279"/>
          <c:w val="0.893224714876551"/>
          <c:h val="0.871712976552395"/>
        </c:manualLayout>
      </c:layout>
      <c:scatterChart>
        <c:scatterStyle val="lineMarker"/>
        <c:varyColors val="0"/>
        <c:ser>
          <c:idx val="4"/>
          <c:order val="0"/>
          <c:spPr>
            <a:ln w="57150" cap="rnd" cmpd="sng" algn="ctr">
              <a:solidFill>
                <a:sysClr val="windowText" lastClr="000000"/>
              </a:solidFill>
              <a:prstDash val="solid"/>
              <a:round/>
              <a:headEnd type="none" w="med" len="med"/>
              <a:tailEnd type="none" w="med" len="med"/>
            </a:ln>
          </c:spPr>
          <c:marker>
            <c:symbol val="none"/>
          </c:marker>
          <c:xVal>
            <c:numRef>
              <c:f>'First Set'!$B$2:$B$64</c:f>
              <c:numCache>
                <c:formatCode>General</c:formatCode>
                <c:ptCount val="63"/>
                <c:pt idx="0">
                  <c:v>0.0</c:v>
                </c:pt>
                <c:pt idx="1">
                  <c:v>7.689999999999999</c:v>
                </c:pt>
                <c:pt idx="2">
                  <c:v>15.38</c:v>
                </c:pt>
                <c:pt idx="3">
                  <c:v>23.08</c:v>
                </c:pt>
                <c:pt idx="4">
                  <c:v>30.77</c:v>
                </c:pt>
                <c:pt idx="5">
                  <c:v>38.46</c:v>
                </c:pt>
                <c:pt idx="6">
                  <c:v>46.15</c:v>
                </c:pt>
                <c:pt idx="7">
                  <c:v>53.85</c:v>
                </c:pt>
                <c:pt idx="8">
                  <c:v>61.54</c:v>
                </c:pt>
                <c:pt idx="9">
                  <c:v>69.23</c:v>
                </c:pt>
                <c:pt idx="10">
                  <c:v>76.92</c:v>
                </c:pt>
                <c:pt idx="11">
                  <c:v>84.62</c:v>
                </c:pt>
                <c:pt idx="12">
                  <c:v>92.31</c:v>
                </c:pt>
                <c:pt idx="13">
                  <c:v>100.0</c:v>
                </c:pt>
                <c:pt idx="14">
                  <c:v>107.69</c:v>
                </c:pt>
                <c:pt idx="15">
                  <c:v>115.38</c:v>
                </c:pt>
                <c:pt idx="16">
                  <c:v>123.08</c:v>
                </c:pt>
                <c:pt idx="17">
                  <c:v>130.77</c:v>
                </c:pt>
                <c:pt idx="18">
                  <c:v>138.46</c:v>
                </c:pt>
                <c:pt idx="19">
                  <c:v>146.15</c:v>
                </c:pt>
                <c:pt idx="20">
                  <c:v>153.85</c:v>
                </c:pt>
                <c:pt idx="21">
                  <c:v>161.54</c:v>
                </c:pt>
                <c:pt idx="22">
                  <c:v>169.23</c:v>
                </c:pt>
                <c:pt idx="23">
                  <c:v>176.92</c:v>
                </c:pt>
                <c:pt idx="24">
                  <c:v>184.62</c:v>
                </c:pt>
                <c:pt idx="25">
                  <c:v>192.31</c:v>
                </c:pt>
                <c:pt idx="26">
                  <c:v>200.0</c:v>
                </c:pt>
                <c:pt idx="27">
                  <c:v>207.69</c:v>
                </c:pt>
                <c:pt idx="28">
                  <c:v>215.38</c:v>
                </c:pt>
                <c:pt idx="29">
                  <c:v>223.08</c:v>
                </c:pt>
                <c:pt idx="30">
                  <c:v>230.77</c:v>
                </c:pt>
                <c:pt idx="31">
                  <c:v>238.46</c:v>
                </c:pt>
                <c:pt idx="32">
                  <c:v>246.15</c:v>
                </c:pt>
                <c:pt idx="33">
                  <c:v>253.85</c:v>
                </c:pt>
                <c:pt idx="34">
                  <c:v>261.54</c:v>
                </c:pt>
                <c:pt idx="35">
                  <c:v>269.23</c:v>
                </c:pt>
                <c:pt idx="36">
                  <c:v>276.92</c:v>
                </c:pt>
                <c:pt idx="37">
                  <c:v>284.62</c:v>
                </c:pt>
                <c:pt idx="38">
                  <c:v>292.31</c:v>
                </c:pt>
                <c:pt idx="39">
                  <c:v>300.0</c:v>
                </c:pt>
                <c:pt idx="40">
                  <c:v>307.69</c:v>
                </c:pt>
                <c:pt idx="41">
                  <c:v>315.38</c:v>
                </c:pt>
                <c:pt idx="42">
                  <c:v>323.08</c:v>
                </c:pt>
                <c:pt idx="43">
                  <c:v>330.77</c:v>
                </c:pt>
                <c:pt idx="44">
                  <c:v>338.46</c:v>
                </c:pt>
                <c:pt idx="45">
                  <c:v>346.15</c:v>
                </c:pt>
                <c:pt idx="46">
                  <c:v>353.85</c:v>
                </c:pt>
                <c:pt idx="47">
                  <c:v>361.54</c:v>
                </c:pt>
                <c:pt idx="48">
                  <c:v>369.23</c:v>
                </c:pt>
                <c:pt idx="49">
                  <c:v>376.92</c:v>
                </c:pt>
                <c:pt idx="50">
                  <c:v>384.62</c:v>
                </c:pt>
                <c:pt idx="51">
                  <c:v>392.31</c:v>
                </c:pt>
                <c:pt idx="52">
                  <c:v>400.0</c:v>
                </c:pt>
                <c:pt idx="53">
                  <c:v>407.69</c:v>
                </c:pt>
                <c:pt idx="54">
                  <c:v>415.38</c:v>
                </c:pt>
                <c:pt idx="55">
                  <c:v>423.08</c:v>
                </c:pt>
                <c:pt idx="56">
                  <c:v>430.77</c:v>
                </c:pt>
                <c:pt idx="57">
                  <c:v>438.46</c:v>
                </c:pt>
                <c:pt idx="58">
                  <c:v>446.15</c:v>
                </c:pt>
                <c:pt idx="59">
                  <c:v>453.85</c:v>
                </c:pt>
                <c:pt idx="60">
                  <c:v>461.54</c:v>
                </c:pt>
                <c:pt idx="61">
                  <c:v>469.23</c:v>
                </c:pt>
                <c:pt idx="62">
                  <c:v>476.92</c:v>
                </c:pt>
              </c:numCache>
            </c:numRef>
          </c:xVal>
          <c:yVal>
            <c:numRef>
              <c:f>'First Set'!$I$2:$I$64</c:f>
              <c:numCache>
                <c:formatCode>General</c:formatCode>
                <c:ptCount val="63"/>
                <c:pt idx="0">
                  <c:v>0.0</c:v>
                </c:pt>
                <c:pt idx="1">
                  <c:v>0.0078542097178422</c:v>
                </c:pt>
                <c:pt idx="2">
                  <c:v>0.0309233299890341</c:v>
                </c:pt>
                <c:pt idx="3">
                  <c:v>0.0677578431446471</c:v>
                </c:pt>
                <c:pt idx="4">
                  <c:v>0.116043301255251</c:v>
                </c:pt>
                <c:pt idx="5">
                  <c:v>0.172745751406263</c:v>
                </c:pt>
                <c:pt idx="6">
                  <c:v>0.218593950681987</c:v>
                </c:pt>
                <c:pt idx="7">
                  <c:v>0.234998668668363</c:v>
                </c:pt>
                <c:pt idx="8">
                  <c:v>0.220929136601974</c:v>
                </c:pt>
                <c:pt idx="9">
                  <c:v>0.177269394926671</c:v>
                </c:pt>
                <c:pt idx="10">
                  <c:v>0.106762745781211</c:v>
                </c:pt>
                <c:pt idx="11">
                  <c:v>0.0138393812367195</c:v>
                </c:pt>
                <c:pt idx="12">
                  <c:v>-0.0956619819642431</c:v>
                </c:pt>
                <c:pt idx="13">
                  <c:v>-0.210918321111156</c:v>
                </c:pt>
                <c:pt idx="14">
                  <c:v>-0.320559453966597</c:v>
                </c:pt>
                <c:pt idx="15">
                  <c:v>-0.417142491537863</c:v>
                </c:pt>
                <c:pt idx="16">
                  <c:v>-0.483797342584759</c:v>
                </c:pt>
                <c:pt idx="17">
                  <c:v>-0.523063674296206</c:v>
                </c:pt>
                <c:pt idx="18">
                  <c:v>-0.542638985064275</c:v>
                </c:pt>
                <c:pt idx="19">
                  <c:v>-0.539409624756673</c:v>
                </c:pt>
                <c:pt idx="20">
                  <c:v>-0.499676143270709</c:v>
                </c:pt>
                <c:pt idx="21">
                  <c:v>-0.41555833940163</c:v>
                </c:pt>
                <c:pt idx="22">
                  <c:v>-0.299640299825363</c:v>
                </c:pt>
                <c:pt idx="23">
                  <c:v>-0.15645798459669</c:v>
                </c:pt>
                <c:pt idx="24">
                  <c:v>0.00785420971784195</c:v>
                </c:pt>
                <c:pt idx="25">
                  <c:v>0.18590375695213</c:v>
                </c:pt>
                <c:pt idx="26">
                  <c:v>0.36160405478236</c:v>
                </c:pt>
                <c:pt idx="27">
                  <c:v>0.518992810898179</c:v>
                </c:pt>
                <c:pt idx="28">
                  <c:v>0.651042985804468</c:v>
                </c:pt>
                <c:pt idx="29">
                  <c:v>0.752204978053814</c:v>
                </c:pt>
                <c:pt idx="30">
                  <c:v>0.818711994874345</c:v>
                </c:pt>
                <c:pt idx="31">
                  <c:v>0.864484313710706</c:v>
                </c:pt>
                <c:pt idx="32">
                  <c:v>0.904508497187474</c:v>
                </c:pt>
                <c:pt idx="33">
                  <c:v>0.938153340021931</c:v>
                </c:pt>
                <c:pt idx="34">
                  <c:v>0.964888242944126</c:v>
                </c:pt>
                <c:pt idx="35">
                  <c:v>0.984291580564315</c:v>
                </c:pt>
                <c:pt idx="36">
                  <c:v>0.996057350657239</c:v>
                </c:pt>
                <c:pt idx="37">
                  <c:v>1.0</c:v>
                </c:pt>
                <c:pt idx="38">
                  <c:v>0.996057350657239</c:v>
                </c:pt>
                <c:pt idx="39">
                  <c:v>0.984291580564315</c:v>
                </c:pt>
                <c:pt idx="40">
                  <c:v>0.964888242944126</c:v>
                </c:pt>
                <c:pt idx="41">
                  <c:v>0.938153340021932</c:v>
                </c:pt>
                <c:pt idx="42">
                  <c:v>0.904508497187474</c:v>
                </c:pt>
                <c:pt idx="43">
                  <c:v>0.864484313710706</c:v>
                </c:pt>
                <c:pt idx="44">
                  <c:v>0.818711994874345</c:v>
                </c:pt>
                <c:pt idx="45">
                  <c:v>0.767913397489498</c:v>
                </c:pt>
                <c:pt idx="46">
                  <c:v>0.712889645782536</c:v>
                </c:pt>
                <c:pt idx="47">
                  <c:v>0.654508497187474</c:v>
                </c:pt>
                <c:pt idx="48">
                  <c:v>0.593690657292862</c:v>
                </c:pt>
                <c:pt idx="49">
                  <c:v>0.531395259764657</c:v>
                </c:pt>
                <c:pt idx="50">
                  <c:v>0.468604740235344</c:v>
                </c:pt>
                <c:pt idx="51">
                  <c:v>0.406309342707137</c:v>
                </c:pt>
                <c:pt idx="52">
                  <c:v>0.345491502812526</c:v>
                </c:pt>
                <c:pt idx="53">
                  <c:v>0.287110354217464</c:v>
                </c:pt>
                <c:pt idx="54">
                  <c:v>0.232086602510502</c:v>
                </c:pt>
                <c:pt idx="55">
                  <c:v>0.181288005125655</c:v>
                </c:pt>
                <c:pt idx="56">
                  <c:v>0.135515686289294</c:v>
                </c:pt>
                <c:pt idx="57">
                  <c:v>0.0954915028125264</c:v>
                </c:pt>
                <c:pt idx="58">
                  <c:v>0.0618466599780684</c:v>
                </c:pt>
                <c:pt idx="59">
                  <c:v>0.0351117570558747</c:v>
                </c:pt>
                <c:pt idx="60">
                  <c:v>0.0157084194356845</c:v>
                </c:pt>
                <c:pt idx="61">
                  <c:v>0.00394264934276106</c:v>
                </c:pt>
                <c:pt idx="62">
                  <c:v>0.0</c:v>
                </c:pt>
              </c:numCache>
            </c:numRef>
          </c:yVal>
          <c:smooth val="0"/>
        </c:ser>
        <c:dLbls>
          <c:showLegendKey val="0"/>
          <c:showVal val="0"/>
          <c:showCatName val="0"/>
          <c:showSerName val="0"/>
          <c:showPercent val="0"/>
          <c:showBubbleSize val="0"/>
        </c:dLbls>
        <c:axId val="-2120210120"/>
        <c:axId val="-2119049112"/>
      </c:scatterChart>
      <c:valAx>
        <c:axId val="-2120210120"/>
        <c:scaling>
          <c:orientation val="minMax"/>
          <c:max val="480.0"/>
          <c:min val="0.0"/>
        </c:scaling>
        <c:delete val="0"/>
        <c:axPos val="b"/>
        <c:numFmt formatCode="General" sourceLinked="1"/>
        <c:majorTickMark val="out"/>
        <c:minorTickMark val="none"/>
        <c:tickLblPos val="nextTo"/>
        <c:spPr>
          <a:ln w="28575" cap="flat" cmpd="sng" algn="ctr">
            <a:solidFill>
              <a:srgbClr val="000000"/>
            </a:solidFill>
            <a:prstDash val="solid"/>
            <a:round/>
            <a:headEnd type="none" w="med" len="med"/>
            <a:tailEnd type="none" w="med" len="med"/>
          </a:ln>
        </c:spPr>
        <c:txPr>
          <a:bodyPr rot="0" vert="horz"/>
          <a:lstStyle/>
          <a:p>
            <a:pPr>
              <a:defRPr sz="1200" b="0" i="0" u="none" strike="noStrike" baseline="0">
                <a:solidFill>
                  <a:srgbClr val="000000"/>
                </a:solidFill>
                <a:latin typeface="Geneva"/>
                <a:ea typeface="Geneva"/>
                <a:cs typeface="Geneva"/>
              </a:defRPr>
            </a:pPr>
            <a:endParaRPr lang="en-US"/>
          </a:p>
        </c:txPr>
        <c:crossAx val="-2119049112"/>
        <c:crosses val="autoZero"/>
        <c:crossBetween val="midCat"/>
        <c:majorUnit val="100.0"/>
        <c:minorUnit val="1.0"/>
      </c:valAx>
      <c:valAx>
        <c:axId val="-2119049112"/>
        <c:scaling>
          <c:orientation val="minMax"/>
          <c:max val="2.1"/>
          <c:min val="-1.0"/>
        </c:scaling>
        <c:delete val="1"/>
        <c:axPos val="l"/>
        <c:numFmt formatCode="General" sourceLinked="1"/>
        <c:majorTickMark val="cross"/>
        <c:minorTickMark val="none"/>
        <c:tickLblPos val="nextTo"/>
        <c:crossAx val="-2120210120"/>
        <c:crosses val="autoZero"/>
        <c:crossBetween val="midCat"/>
        <c:majorUnit val="0.5"/>
        <c:minorUnit val="0.1"/>
      </c:valAx>
      <c:spPr>
        <a:noFill/>
        <a:ln w="25400">
          <a:noFill/>
        </a:ln>
      </c:spPr>
    </c:plotArea>
    <c:plotVisOnly val="1"/>
    <c:dispBlanksAs val="gap"/>
    <c:showDLblsOverMax val="0"/>
  </c:chart>
  <c:spPr>
    <a:noFill/>
    <a:ln w="9525">
      <a:noFill/>
    </a:ln>
  </c:spPr>
  <c:txPr>
    <a:bodyPr/>
    <a:lstStyle/>
    <a:p>
      <a:pPr>
        <a:defRPr sz="900" b="0" i="0" u="none" strike="noStrike" baseline="0">
          <a:solidFill>
            <a:srgbClr val="000000"/>
          </a:solidFill>
          <a:latin typeface="Geneva"/>
          <a:ea typeface="Geneva"/>
          <a:cs typeface="Geneva"/>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841889961148013"/>
          <c:y val="0.0657896586077279"/>
          <c:w val="0.893224714876551"/>
          <c:h val="0.871712976552395"/>
        </c:manualLayout>
      </c:layout>
      <c:scatterChart>
        <c:scatterStyle val="lineMarker"/>
        <c:varyColors val="0"/>
        <c:ser>
          <c:idx val="0"/>
          <c:order val="0"/>
          <c:tx>
            <c:strRef>
              <c:f>'First Set'!$F$1</c:f>
              <c:strCache>
                <c:ptCount val="1"/>
                <c:pt idx="0">
                  <c:v>c3</c:v>
                </c:pt>
              </c:strCache>
            </c:strRef>
          </c:tx>
          <c:spPr>
            <a:ln w="57150" cap="rnd" cmpd="sng" algn="ctr">
              <a:solidFill>
                <a:srgbClr val="0000FF"/>
              </a:solidFill>
              <a:prstDash val="solid"/>
              <a:round/>
              <a:headEnd type="none" w="med" len="med"/>
              <a:tailEnd type="none" w="med" len="med"/>
            </a:ln>
          </c:spPr>
          <c:marker>
            <c:symbol val="none"/>
          </c:marker>
          <c:xVal>
            <c:numRef>
              <c:f>'First Set'!$B$2:$B$64</c:f>
              <c:numCache>
                <c:formatCode>General</c:formatCode>
                <c:ptCount val="63"/>
                <c:pt idx="0">
                  <c:v>0.0</c:v>
                </c:pt>
                <c:pt idx="1">
                  <c:v>7.689999999999999</c:v>
                </c:pt>
                <c:pt idx="2">
                  <c:v>15.38</c:v>
                </c:pt>
                <c:pt idx="3">
                  <c:v>23.08</c:v>
                </c:pt>
                <c:pt idx="4">
                  <c:v>30.77</c:v>
                </c:pt>
                <c:pt idx="5">
                  <c:v>38.46</c:v>
                </c:pt>
                <c:pt idx="6">
                  <c:v>46.15</c:v>
                </c:pt>
                <c:pt idx="7">
                  <c:v>53.85</c:v>
                </c:pt>
                <c:pt idx="8">
                  <c:v>61.54</c:v>
                </c:pt>
                <c:pt idx="9">
                  <c:v>69.23</c:v>
                </c:pt>
                <c:pt idx="10">
                  <c:v>76.92</c:v>
                </c:pt>
                <c:pt idx="11">
                  <c:v>84.62</c:v>
                </c:pt>
                <c:pt idx="12">
                  <c:v>92.31</c:v>
                </c:pt>
                <c:pt idx="13">
                  <c:v>100.0</c:v>
                </c:pt>
                <c:pt idx="14">
                  <c:v>107.69</c:v>
                </c:pt>
                <c:pt idx="15">
                  <c:v>115.38</c:v>
                </c:pt>
                <c:pt idx="16">
                  <c:v>123.08</c:v>
                </c:pt>
                <c:pt idx="17">
                  <c:v>130.77</c:v>
                </c:pt>
                <c:pt idx="18">
                  <c:v>138.46</c:v>
                </c:pt>
                <c:pt idx="19">
                  <c:v>146.15</c:v>
                </c:pt>
                <c:pt idx="20">
                  <c:v>153.85</c:v>
                </c:pt>
                <c:pt idx="21">
                  <c:v>161.54</c:v>
                </c:pt>
                <c:pt idx="22">
                  <c:v>169.23</c:v>
                </c:pt>
                <c:pt idx="23">
                  <c:v>176.92</c:v>
                </c:pt>
                <c:pt idx="24">
                  <c:v>184.62</c:v>
                </c:pt>
                <c:pt idx="25">
                  <c:v>192.31</c:v>
                </c:pt>
                <c:pt idx="26">
                  <c:v>200.0</c:v>
                </c:pt>
                <c:pt idx="27">
                  <c:v>207.69</c:v>
                </c:pt>
                <c:pt idx="28">
                  <c:v>215.38</c:v>
                </c:pt>
                <c:pt idx="29">
                  <c:v>223.08</c:v>
                </c:pt>
                <c:pt idx="30">
                  <c:v>230.77</c:v>
                </c:pt>
                <c:pt idx="31">
                  <c:v>238.46</c:v>
                </c:pt>
                <c:pt idx="32">
                  <c:v>246.15</c:v>
                </c:pt>
                <c:pt idx="33">
                  <c:v>253.85</c:v>
                </c:pt>
                <c:pt idx="34">
                  <c:v>261.54</c:v>
                </c:pt>
                <c:pt idx="35">
                  <c:v>269.23</c:v>
                </c:pt>
                <c:pt idx="36">
                  <c:v>276.92</c:v>
                </c:pt>
                <c:pt idx="37">
                  <c:v>284.62</c:v>
                </c:pt>
                <c:pt idx="38">
                  <c:v>292.31</c:v>
                </c:pt>
                <c:pt idx="39">
                  <c:v>300.0</c:v>
                </c:pt>
                <c:pt idx="40">
                  <c:v>307.69</c:v>
                </c:pt>
                <c:pt idx="41">
                  <c:v>315.38</c:v>
                </c:pt>
                <c:pt idx="42">
                  <c:v>323.08</c:v>
                </c:pt>
                <c:pt idx="43">
                  <c:v>330.77</c:v>
                </c:pt>
                <c:pt idx="44">
                  <c:v>338.46</c:v>
                </c:pt>
                <c:pt idx="45">
                  <c:v>346.15</c:v>
                </c:pt>
                <c:pt idx="46">
                  <c:v>353.85</c:v>
                </c:pt>
                <c:pt idx="47">
                  <c:v>361.54</c:v>
                </c:pt>
                <c:pt idx="48">
                  <c:v>369.23</c:v>
                </c:pt>
                <c:pt idx="49">
                  <c:v>376.92</c:v>
                </c:pt>
                <c:pt idx="50">
                  <c:v>384.62</c:v>
                </c:pt>
                <c:pt idx="51">
                  <c:v>392.31</c:v>
                </c:pt>
                <c:pt idx="52">
                  <c:v>400.0</c:v>
                </c:pt>
                <c:pt idx="53">
                  <c:v>407.69</c:v>
                </c:pt>
                <c:pt idx="54">
                  <c:v>415.38</c:v>
                </c:pt>
                <c:pt idx="55">
                  <c:v>423.08</c:v>
                </c:pt>
                <c:pt idx="56">
                  <c:v>430.77</c:v>
                </c:pt>
                <c:pt idx="57">
                  <c:v>438.46</c:v>
                </c:pt>
                <c:pt idx="58">
                  <c:v>446.15</c:v>
                </c:pt>
                <c:pt idx="59">
                  <c:v>453.85</c:v>
                </c:pt>
                <c:pt idx="60">
                  <c:v>461.54</c:v>
                </c:pt>
                <c:pt idx="61">
                  <c:v>469.23</c:v>
                </c:pt>
                <c:pt idx="62">
                  <c:v>476.92</c:v>
                </c:pt>
              </c:numCache>
            </c:numRef>
          </c:xVal>
          <c:yVal>
            <c:numRef>
              <c:f>'First Set'!$F$2:$F$64</c:f>
              <c:numCache>
                <c:formatCode>General</c:formatCode>
                <c:ptCount val="63"/>
                <c:pt idx="0">
                  <c:v>0.0</c:v>
                </c:pt>
                <c:pt idx="12">
                  <c:v>0.0</c:v>
                </c:pt>
                <c:pt idx="13">
                  <c:v>0.00394264934276112</c:v>
                </c:pt>
                <c:pt idx="14">
                  <c:v>0.0157084194356844</c:v>
                </c:pt>
                <c:pt idx="15">
                  <c:v>0.0351117570558743</c:v>
                </c:pt>
                <c:pt idx="16">
                  <c:v>0.0618466599780681</c:v>
                </c:pt>
                <c:pt idx="17">
                  <c:v>0.0954915028125262</c:v>
                </c:pt>
                <c:pt idx="18">
                  <c:v>0.135515686289294</c:v>
                </c:pt>
                <c:pt idx="19">
                  <c:v>0.181288005125655</c:v>
                </c:pt>
                <c:pt idx="20">
                  <c:v>0.232086602510501</c:v>
                </c:pt>
                <c:pt idx="21">
                  <c:v>0.287110354217464</c:v>
                </c:pt>
                <c:pt idx="22">
                  <c:v>0.345491502812526</c:v>
                </c:pt>
                <c:pt idx="23">
                  <c:v>0.406309342707138</c:v>
                </c:pt>
                <c:pt idx="24">
                  <c:v>0.468604740235343</c:v>
                </c:pt>
                <c:pt idx="25">
                  <c:v>0.531395259764656</c:v>
                </c:pt>
                <c:pt idx="26">
                  <c:v>0.593690657292862</c:v>
                </c:pt>
                <c:pt idx="27">
                  <c:v>0.654508497187474</c:v>
                </c:pt>
                <c:pt idx="28">
                  <c:v>0.712889645782536</c:v>
                </c:pt>
                <c:pt idx="29">
                  <c:v>0.767913397489498</c:v>
                </c:pt>
                <c:pt idx="30">
                  <c:v>0.818711994874345</c:v>
                </c:pt>
                <c:pt idx="31">
                  <c:v>0.864484313710706</c:v>
                </c:pt>
                <c:pt idx="32">
                  <c:v>0.904508497187474</c:v>
                </c:pt>
                <c:pt idx="33">
                  <c:v>0.938153340021931</c:v>
                </c:pt>
                <c:pt idx="34">
                  <c:v>0.964888242944126</c:v>
                </c:pt>
                <c:pt idx="35">
                  <c:v>0.984291580564315</c:v>
                </c:pt>
                <c:pt idx="36">
                  <c:v>0.996057350657239</c:v>
                </c:pt>
                <c:pt idx="37">
                  <c:v>1.0</c:v>
                </c:pt>
                <c:pt idx="38">
                  <c:v>0.996057350657239</c:v>
                </c:pt>
                <c:pt idx="39">
                  <c:v>0.984291580564315</c:v>
                </c:pt>
                <c:pt idx="40">
                  <c:v>0.964888242944126</c:v>
                </c:pt>
                <c:pt idx="41">
                  <c:v>0.938153340021932</c:v>
                </c:pt>
                <c:pt idx="42">
                  <c:v>0.904508497187474</c:v>
                </c:pt>
                <c:pt idx="43">
                  <c:v>0.864484313710706</c:v>
                </c:pt>
                <c:pt idx="44">
                  <c:v>0.818711994874345</c:v>
                </c:pt>
                <c:pt idx="45">
                  <c:v>0.767913397489498</c:v>
                </c:pt>
                <c:pt idx="46">
                  <c:v>0.712889645782536</c:v>
                </c:pt>
                <c:pt idx="47">
                  <c:v>0.654508497187474</c:v>
                </c:pt>
                <c:pt idx="48">
                  <c:v>0.593690657292862</c:v>
                </c:pt>
                <c:pt idx="49">
                  <c:v>0.531395259764657</c:v>
                </c:pt>
                <c:pt idx="50">
                  <c:v>0.468604740235344</c:v>
                </c:pt>
                <c:pt idx="51">
                  <c:v>0.406309342707137</c:v>
                </c:pt>
                <c:pt idx="52">
                  <c:v>0.345491502812526</c:v>
                </c:pt>
                <c:pt idx="53">
                  <c:v>0.287110354217464</c:v>
                </c:pt>
                <c:pt idx="54">
                  <c:v>0.232086602510502</c:v>
                </c:pt>
                <c:pt idx="55">
                  <c:v>0.181288005125655</c:v>
                </c:pt>
                <c:pt idx="56">
                  <c:v>0.135515686289294</c:v>
                </c:pt>
                <c:pt idx="57">
                  <c:v>0.0954915028125264</c:v>
                </c:pt>
                <c:pt idx="58">
                  <c:v>0.0618466599780684</c:v>
                </c:pt>
                <c:pt idx="59">
                  <c:v>0.0351117570558747</c:v>
                </c:pt>
                <c:pt idx="60">
                  <c:v>0.0157084194356845</c:v>
                </c:pt>
                <c:pt idx="61">
                  <c:v>0.00394264934276106</c:v>
                </c:pt>
                <c:pt idx="62">
                  <c:v>0.0</c:v>
                </c:pt>
              </c:numCache>
            </c:numRef>
          </c:yVal>
          <c:smooth val="0"/>
        </c:ser>
        <c:ser>
          <c:idx val="1"/>
          <c:order val="1"/>
          <c:tx>
            <c:strRef>
              <c:f>'First Set'!$G$1</c:f>
              <c:strCache>
                <c:ptCount val="1"/>
                <c:pt idx="0">
                  <c:v>c1</c:v>
                </c:pt>
              </c:strCache>
            </c:strRef>
          </c:tx>
          <c:spPr>
            <a:ln w="57150" cap="rnd" cmpd="sng" algn="ctr">
              <a:solidFill>
                <a:srgbClr val="FF0000"/>
              </a:solidFill>
              <a:prstDash val="solid"/>
              <a:round/>
              <a:headEnd type="none" w="med" len="med"/>
              <a:tailEnd type="none" w="med" len="med"/>
            </a:ln>
          </c:spPr>
          <c:marker>
            <c:symbol val="none"/>
          </c:marker>
          <c:xVal>
            <c:numRef>
              <c:f>'First Set'!$B$2:$B$64</c:f>
              <c:numCache>
                <c:formatCode>General</c:formatCode>
                <c:ptCount val="63"/>
                <c:pt idx="0">
                  <c:v>0.0</c:v>
                </c:pt>
                <c:pt idx="1">
                  <c:v>7.689999999999999</c:v>
                </c:pt>
                <c:pt idx="2">
                  <c:v>15.38</c:v>
                </c:pt>
                <c:pt idx="3">
                  <c:v>23.08</c:v>
                </c:pt>
                <c:pt idx="4">
                  <c:v>30.77</c:v>
                </c:pt>
                <c:pt idx="5">
                  <c:v>38.46</c:v>
                </c:pt>
                <c:pt idx="6">
                  <c:v>46.15</c:v>
                </c:pt>
                <c:pt idx="7">
                  <c:v>53.85</c:v>
                </c:pt>
                <c:pt idx="8">
                  <c:v>61.54</c:v>
                </c:pt>
                <c:pt idx="9">
                  <c:v>69.23</c:v>
                </c:pt>
                <c:pt idx="10">
                  <c:v>76.92</c:v>
                </c:pt>
                <c:pt idx="11">
                  <c:v>84.62</c:v>
                </c:pt>
                <c:pt idx="12">
                  <c:v>92.31</c:v>
                </c:pt>
                <c:pt idx="13">
                  <c:v>100.0</c:v>
                </c:pt>
                <c:pt idx="14">
                  <c:v>107.69</c:v>
                </c:pt>
                <c:pt idx="15">
                  <c:v>115.38</c:v>
                </c:pt>
                <c:pt idx="16">
                  <c:v>123.08</c:v>
                </c:pt>
                <c:pt idx="17">
                  <c:v>130.77</c:v>
                </c:pt>
                <c:pt idx="18">
                  <c:v>138.46</c:v>
                </c:pt>
                <c:pt idx="19">
                  <c:v>146.15</c:v>
                </c:pt>
                <c:pt idx="20">
                  <c:v>153.85</c:v>
                </c:pt>
                <c:pt idx="21">
                  <c:v>161.54</c:v>
                </c:pt>
                <c:pt idx="22">
                  <c:v>169.23</c:v>
                </c:pt>
                <c:pt idx="23">
                  <c:v>176.92</c:v>
                </c:pt>
                <c:pt idx="24">
                  <c:v>184.62</c:v>
                </c:pt>
                <c:pt idx="25">
                  <c:v>192.31</c:v>
                </c:pt>
                <c:pt idx="26">
                  <c:v>200.0</c:v>
                </c:pt>
                <c:pt idx="27">
                  <c:v>207.69</c:v>
                </c:pt>
                <c:pt idx="28">
                  <c:v>215.38</c:v>
                </c:pt>
                <c:pt idx="29">
                  <c:v>223.08</c:v>
                </c:pt>
                <c:pt idx="30">
                  <c:v>230.77</c:v>
                </c:pt>
                <c:pt idx="31">
                  <c:v>238.46</c:v>
                </c:pt>
                <c:pt idx="32">
                  <c:v>246.15</c:v>
                </c:pt>
                <c:pt idx="33">
                  <c:v>253.85</c:v>
                </c:pt>
                <c:pt idx="34">
                  <c:v>261.54</c:v>
                </c:pt>
                <c:pt idx="35">
                  <c:v>269.23</c:v>
                </c:pt>
                <c:pt idx="36">
                  <c:v>276.92</c:v>
                </c:pt>
                <c:pt idx="37">
                  <c:v>284.62</c:v>
                </c:pt>
                <c:pt idx="38">
                  <c:v>292.31</c:v>
                </c:pt>
                <c:pt idx="39">
                  <c:v>300.0</c:v>
                </c:pt>
                <c:pt idx="40">
                  <c:v>307.69</c:v>
                </c:pt>
                <c:pt idx="41">
                  <c:v>315.38</c:v>
                </c:pt>
                <c:pt idx="42">
                  <c:v>323.08</c:v>
                </c:pt>
                <c:pt idx="43">
                  <c:v>330.77</c:v>
                </c:pt>
                <c:pt idx="44">
                  <c:v>338.46</c:v>
                </c:pt>
                <c:pt idx="45">
                  <c:v>346.15</c:v>
                </c:pt>
                <c:pt idx="46">
                  <c:v>353.85</c:v>
                </c:pt>
                <c:pt idx="47">
                  <c:v>361.54</c:v>
                </c:pt>
                <c:pt idx="48">
                  <c:v>369.23</c:v>
                </c:pt>
                <c:pt idx="49">
                  <c:v>376.92</c:v>
                </c:pt>
                <c:pt idx="50">
                  <c:v>384.62</c:v>
                </c:pt>
                <c:pt idx="51">
                  <c:v>392.31</c:v>
                </c:pt>
                <c:pt idx="52">
                  <c:v>400.0</c:v>
                </c:pt>
                <c:pt idx="53">
                  <c:v>407.69</c:v>
                </c:pt>
                <c:pt idx="54">
                  <c:v>415.38</c:v>
                </c:pt>
                <c:pt idx="55">
                  <c:v>423.08</c:v>
                </c:pt>
                <c:pt idx="56">
                  <c:v>430.77</c:v>
                </c:pt>
                <c:pt idx="57">
                  <c:v>438.46</c:v>
                </c:pt>
                <c:pt idx="58">
                  <c:v>446.15</c:v>
                </c:pt>
                <c:pt idx="59">
                  <c:v>453.85</c:v>
                </c:pt>
                <c:pt idx="60">
                  <c:v>461.54</c:v>
                </c:pt>
                <c:pt idx="61">
                  <c:v>469.23</c:v>
                </c:pt>
                <c:pt idx="62">
                  <c:v>476.92</c:v>
                </c:pt>
              </c:numCache>
            </c:numRef>
          </c:xVal>
          <c:yVal>
            <c:numRef>
              <c:f>'First Set'!$G$2:$G$64</c:f>
              <c:numCache>
                <c:formatCode>General</c:formatCode>
                <c:ptCount val="63"/>
                <c:pt idx="0">
                  <c:v>0.0</c:v>
                </c:pt>
                <c:pt idx="1">
                  <c:v>0.0078542097178422</c:v>
                </c:pt>
                <c:pt idx="2">
                  <c:v>0.0309233299890341</c:v>
                </c:pt>
                <c:pt idx="3">
                  <c:v>0.0677578431446471</c:v>
                </c:pt>
                <c:pt idx="4">
                  <c:v>0.116043301255251</c:v>
                </c:pt>
                <c:pt idx="5">
                  <c:v>0.172745751406263</c:v>
                </c:pt>
                <c:pt idx="6">
                  <c:v>0.234302370117672</c:v>
                </c:pt>
                <c:pt idx="7">
                  <c:v>0.296845328646431</c:v>
                </c:pt>
                <c:pt idx="8">
                  <c:v>0.356444822891268</c:v>
                </c:pt>
                <c:pt idx="9">
                  <c:v>0.409355997437172</c:v>
                </c:pt>
                <c:pt idx="10">
                  <c:v>0.452254248593737</c:v>
                </c:pt>
                <c:pt idx="11">
                  <c:v>0.482444121472063</c:v>
                </c:pt>
                <c:pt idx="12">
                  <c:v>0.498028675328619</c:v>
                </c:pt>
                <c:pt idx="13">
                  <c:v>0.498028675328619</c:v>
                </c:pt>
                <c:pt idx="14">
                  <c:v>0.482444121472063</c:v>
                </c:pt>
                <c:pt idx="15">
                  <c:v>0.452254248593737</c:v>
                </c:pt>
                <c:pt idx="16">
                  <c:v>0.409355997437172</c:v>
                </c:pt>
                <c:pt idx="17">
                  <c:v>0.356444822891268</c:v>
                </c:pt>
                <c:pt idx="18">
                  <c:v>0.296845328646431</c:v>
                </c:pt>
                <c:pt idx="19">
                  <c:v>0.234302370117672</c:v>
                </c:pt>
                <c:pt idx="20">
                  <c:v>0.172745751406263</c:v>
                </c:pt>
                <c:pt idx="21">
                  <c:v>0.116043301255251</c:v>
                </c:pt>
                <c:pt idx="22">
                  <c:v>0.0677578431446471</c:v>
                </c:pt>
                <c:pt idx="23">
                  <c:v>0.0309233299890342</c:v>
                </c:pt>
                <c:pt idx="24">
                  <c:v>0.00785420971784226</c:v>
                </c:pt>
                <c:pt idx="25">
                  <c:v>0.0</c:v>
                </c:pt>
              </c:numCache>
            </c:numRef>
          </c:yVal>
          <c:smooth val="0"/>
        </c:ser>
        <c:ser>
          <c:idx val="2"/>
          <c:order val="2"/>
          <c:tx>
            <c:strRef>
              <c:f>'First Set'!$H$1</c:f>
              <c:strCache>
                <c:ptCount val="1"/>
                <c:pt idx="0">
                  <c:v>c2</c:v>
                </c:pt>
              </c:strCache>
            </c:strRef>
          </c:tx>
          <c:spPr>
            <a:ln w="57150" cap="rnd" cmpd="sng" algn="ctr">
              <a:solidFill>
                <a:srgbClr val="008000"/>
              </a:solidFill>
              <a:prstDash val="solid"/>
              <a:round/>
              <a:headEnd type="none" w="med" len="med"/>
              <a:tailEnd type="none" w="med" len="med"/>
            </a:ln>
          </c:spPr>
          <c:marker>
            <c:symbol val="none"/>
          </c:marker>
          <c:xVal>
            <c:numRef>
              <c:f>'First Set'!$B$2:$B$64</c:f>
              <c:numCache>
                <c:formatCode>General</c:formatCode>
                <c:ptCount val="63"/>
                <c:pt idx="0">
                  <c:v>0.0</c:v>
                </c:pt>
                <c:pt idx="1">
                  <c:v>7.689999999999999</c:v>
                </c:pt>
                <c:pt idx="2">
                  <c:v>15.38</c:v>
                </c:pt>
                <c:pt idx="3">
                  <c:v>23.08</c:v>
                </c:pt>
                <c:pt idx="4">
                  <c:v>30.77</c:v>
                </c:pt>
                <c:pt idx="5">
                  <c:v>38.46</c:v>
                </c:pt>
                <c:pt idx="6">
                  <c:v>46.15</c:v>
                </c:pt>
                <c:pt idx="7">
                  <c:v>53.85</c:v>
                </c:pt>
                <c:pt idx="8">
                  <c:v>61.54</c:v>
                </c:pt>
                <c:pt idx="9">
                  <c:v>69.23</c:v>
                </c:pt>
                <c:pt idx="10">
                  <c:v>76.92</c:v>
                </c:pt>
                <c:pt idx="11">
                  <c:v>84.62</c:v>
                </c:pt>
                <c:pt idx="12">
                  <c:v>92.31</c:v>
                </c:pt>
                <c:pt idx="13">
                  <c:v>100.0</c:v>
                </c:pt>
                <c:pt idx="14">
                  <c:v>107.69</c:v>
                </c:pt>
                <c:pt idx="15">
                  <c:v>115.38</c:v>
                </c:pt>
                <c:pt idx="16">
                  <c:v>123.08</c:v>
                </c:pt>
                <c:pt idx="17">
                  <c:v>130.77</c:v>
                </c:pt>
                <c:pt idx="18">
                  <c:v>138.46</c:v>
                </c:pt>
                <c:pt idx="19">
                  <c:v>146.15</c:v>
                </c:pt>
                <c:pt idx="20">
                  <c:v>153.85</c:v>
                </c:pt>
                <c:pt idx="21">
                  <c:v>161.54</c:v>
                </c:pt>
                <c:pt idx="22">
                  <c:v>169.23</c:v>
                </c:pt>
                <c:pt idx="23">
                  <c:v>176.92</c:v>
                </c:pt>
                <c:pt idx="24">
                  <c:v>184.62</c:v>
                </c:pt>
                <c:pt idx="25">
                  <c:v>192.31</c:v>
                </c:pt>
                <c:pt idx="26">
                  <c:v>200.0</c:v>
                </c:pt>
                <c:pt idx="27">
                  <c:v>207.69</c:v>
                </c:pt>
                <c:pt idx="28">
                  <c:v>215.38</c:v>
                </c:pt>
                <c:pt idx="29">
                  <c:v>223.08</c:v>
                </c:pt>
                <c:pt idx="30">
                  <c:v>230.77</c:v>
                </c:pt>
                <c:pt idx="31">
                  <c:v>238.46</c:v>
                </c:pt>
                <c:pt idx="32">
                  <c:v>246.15</c:v>
                </c:pt>
                <c:pt idx="33">
                  <c:v>253.85</c:v>
                </c:pt>
                <c:pt idx="34">
                  <c:v>261.54</c:v>
                </c:pt>
                <c:pt idx="35">
                  <c:v>269.23</c:v>
                </c:pt>
                <c:pt idx="36">
                  <c:v>276.92</c:v>
                </c:pt>
                <c:pt idx="37">
                  <c:v>284.62</c:v>
                </c:pt>
                <c:pt idx="38">
                  <c:v>292.31</c:v>
                </c:pt>
                <c:pt idx="39">
                  <c:v>300.0</c:v>
                </c:pt>
                <c:pt idx="40">
                  <c:v>307.69</c:v>
                </c:pt>
                <c:pt idx="41">
                  <c:v>315.38</c:v>
                </c:pt>
                <c:pt idx="42">
                  <c:v>323.08</c:v>
                </c:pt>
                <c:pt idx="43">
                  <c:v>330.77</c:v>
                </c:pt>
                <c:pt idx="44">
                  <c:v>338.46</c:v>
                </c:pt>
                <c:pt idx="45">
                  <c:v>346.15</c:v>
                </c:pt>
                <c:pt idx="46">
                  <c:v>353.85</c:v>
                </c:pt>
                <c:pt idx="47">
                  <c:v>361.54</c:v>
                </c:pt>
                <c:pt idx="48">
                  <c:v>369.23</c:v>
                </c:pt>
                <c:pt idx="49">
                  <c:v>376.92</c:v>
                </c:pt>
                <c:pt idx="50">
                  <c:v>384.62</c:v>
                </c:pt>
                <c:pt idx="51">
                  <c:v>392.31</c:v>
                </c:pt>
                <c:pt idx="52">
                  <c:v>400.0</c:v>
                </c:pt>
                <c:pt idx="53">
                  <c:v>407.69</c:v>
                </c:pt>
                <c:pt idx="54">
                  <c:v>415.38</c:v>
                </c:pt>
                <c:pt idx="55">
                  <c:v>423.08</c:v>
                </c:pt>
                <c:pt idx="56">
                  <c:v>430.77</c:v>
                </c:pt>
                <c:pt idx="57">
                  <c:v>438.46</c:v>
                </c:pt>
                <c:pt idx="58">
                  <c:v>446.15</c:v>
                </c:pt>
                <c:pt idx="59">
                  <c:v>453.85</c:v>
                </c:pt>
                <c:pt idx="60">
                  <c:v>461.54</c:v>
                </c:pt>
                <c:pt idx="61">
                  <c:v>469.23</c:v>
                </c:pt>
                <c:pt idx="62">
                  <c:v>476.92</c:v>
                </c:pt>
              </c:numCache>
            </c:numRef>
          </c:xVal>
          <c:yVal>
            <c:numRef>
              <c:f>'First Set'!$H$2:$H$64</c:f>
              <c:numCache>
                <c:formatCode>General</c:formatCode>
                <c:ptCount val="63"/>
                <c:pt idx="5">
                  <c:v>0.0</c:v>
                </c:pt>
                <c:pt idx="6">
                  <c:v>-0.0157084194356844</c:v>
                </c:pt>
                <c:pt idx="7">
                  <c:v>-0.0618466599780681</c:v>
                </c:pt>
                <c:pt idx="8">
                  <c:v>-0.135515686289294</c:v>
                </c:pt>
                <c:pt idx="9">
                  <c:v>-0.232086602510501</c:v>
                </c:pt>
                <c:pt idx="10">
                  <c:v>-0.345491502812526</c:v>
                </c:pt>
                <c:pt idx="11">
                  <c:v>-0.468604740235343</c:v>
                </c:pt>
                <c:pt idx="12">
                  <c:v>-0.593690657292862</c:v>
                </c:pt>
                <c:pt idx="13">
                  <c:v>-0.712889645782536</c:v>
                </c:pt>
                <c:pt idx="14">
                  <c:v>-0.818711994874345</c:v>
                </c:pt>
                <c:pt idx="15">
                  <c:v>-0.904508497187474</c:v>
                </c:pt>
                <c:pt idx="16">
                  <c:v>-0.955</c:v>
                </c:pt>
                <c:pt idx="17">
                  <c:v>-0.975</c:v>
                </c:pt>
                <c:pt idx="18">
                  <c:v>-0.975</c:v>
                </c:pt>
                <c:pt idx="19">
                  <c:v>-0.955</c:v>
                </c:pt>
                <c:pt idx="20">
                  <c:v>-0.904508497187474</c:v>
                </c:pt>
                <c:pt idx="21">
                  <c:v>-0.818711994874345</c:v>
                </c:pt>
                <c:pt idx="22">
                  <c:v>-0.712889645782536</c:v>
                </c:pt>
                <c:pt idx="23">
                  <c:v>-0.593690657292862</c:v>
                </c:pt>
                <c:pt idx="24">
                  <c:v>-0.468604740235344</c:v>
                </c:pt>
                <c:pt idx="25">
                  <c:v>-0.345491502812526</c:v>
                </c:pt>
                <c:pt idx="26">
                  <c:v>-0.232086602510502</c:v>
                </c:pt>
                <c:pt idx="27">
                  <c:v>-0.135515686289294</c:v>
                </c:pt>
                <c:pt idx="28">
                  <c:v>-0.0618466599780684</c:v>
                </c:pt>
                <c:pt idx="29">
                  <c:v>-0.0157084194356845</c:v>
                </c:pt>
                <c:pt idx="30">
                  <c:v>0.0</c:v>
                </c:pt>
              </c:numCache>
            </c:numRef>
          </c:yVal>
          <c:smooth val="0"/>
        </c:ser>
        <c:dLbls>
          <c:showLegendKey val="0"/>
          <c:showVal val="0"/>
          <c:showCatName val="0"/>
          <c:showSerName val="0"/>
          <c:showPercent val="0"/>
          <c:showBubbleSize val="0"/>
        </c:dLbls>
        <c:axId val="-2119218504"/>
        <c:axId val="-2067489720"/>
      </c:scatterChart>
      <c:valAx>
        <c:axId val="-2119218504"/>
        <c:scaling>
          <c:orientation val="minMax"/>
          <c:max val="480.0"/>
          <c:min val="0.0"/>
        </c:scaling>
        <c:delete val="0"/>
        <c:axPos val="b"/>
        <c:numFmt formatCode="General" sourceLinked="1"/>
        <c:majorTickMark val="out"/>
        <c:minorTickMark val="none"/>
        <c:tickLblPos val="nextTo"/>
        <c:spPr>
          <a:ln w="28575" cap="flat" cmpd="sng" algn="ctr">
            <a:solidFill>
              <a:srgbClr val="000000"/>
            </a:solidFill>
            <a:prstDash val="solid"/>
            <a:round/>
            <a:headEnd type="none" w="med" len="med"/>
            <a:tailEnd type="none" w="med" len="med"/>
          </a:ln>
        </c:spPr>
        <c:txPr>
          <a:bodyPr rot="0" vert="horz"/>
          <a:lstStyle/>
          <a:p>
            <a:pPr>
              <a:defRPr sz="1200" b="0" i="0" u="none" strike="noStrike" baseline="0">
                <a:solidFill>
                  <a:srgbClr val="000000"/>
                </a:solidFill>
                <a:latin typeface="Geneva"/>
                <a:ea typeface="Geneva"/>
                <a:cs typeface="Geneva"/>
              </a:defRPr>
            </a:pPr>
            <a:endParaRPr lang="en-US"/>
          </a:p>
        </c:txPr>
        <c:crossAx val="-2067489720"/>
        <c:crosses val="autoZero"/>
        <c:crossBetween val="midCat"/>
        <c:majorUnit val="100.0"/>
        <c:minorUnit val="1.0"/>
      </c:valAx>
      <c:valAx>
        <c:axId val="-2067489720"/>
        <c:scaling>
          <c:orientation val="minMax"/>
          <c:max val="2.1"/>
          <c:min val="-1.0"/>
        </c:scaling>
        <c:delete val="1"/>
        <c:axPos val="l"/>
        <c:numFmt formatCode="General" sourceLinked="1"/>
        <c:majorTickMark val="cross"/>
        <c:minorTickMark val="none"/>
        <c:tickLblPos val="nextTo"/>
        <c:crossAx val="-2119218504"/>
        <c:crosses val="autoZero"/>
        <c:crossBetween val="midCat"/>
        <c:majorUnit val="0.5"/>
        <c:minorUnit val="0.1"/>
      </c:valAx>
      <c:spPr>
        <a:noFill/>
        <a:ln w="25400">
          <a:noFill/>
        </a:ln>
      </c:spPr>
    </c:plotArea>
    <c:plotVisOnly val="1"/>
    <c:dispBlanksAs val="gap"/>
    <c:showDLblsOverMax val="0"/>
  </c:chart>
  <c:spPr>
    <a:noFill/>
    <a:ln w="9525">
      <a:noFill/>
    </a:ln>
  </c:spPr>
  <c:txPr>
    <a:bodyPr/>
    <a:lstStyle/>
    <a:p>
      <a:pPr>
        <a:defRPr sz="900" b="0" i="0" u="none" strike="noStrike" baseline="0">
          <a:solidFill>
            <a:srgbClr val="000000"/>
          </a:solidFill>
          <a:latin typeface="Geneva"/>
          <a:ea typeface="Geneva"/>
          <a:cs typeface="Geneva"/>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841889961148013"/>
          <c:y val="0.0657896586077279"/>
          <c:w val="0.893224714876551"/>
          <c:h val="0.871712976552395"/>
        </c:manualLayout>
      </c:layout>
      <c:scatterChart>
        <c:scatterStyle val="lineMarker"/>
        <c:varyColors val="0"/>
        <c:ser>
          <c:idx val="0"/>
          <c:order val="0"/>
          <c:tx>
            <c:strRef>
              <c:f>'First Set'!$F$1</c:f>
              <c:strCache>
                <c:ptCount val="1"/>
                <c:pt idx="0">
                  <c:v>c3</c:v>
                </c:pt>
              </c:strCache>
            </c:strRef>
          </c:tx>
          <c:spPr>
            <a:ln w="57150" cap="rnd" cmpd="sng" algn="ctr">
              <a:solidFill>
                <a:srgbClr val="0000FF"/>
              </a:solidFill>
              <a:prstDash val="solid"/>
              <a:round/>
              <a:headEnd type="none" w="med" len="med"/>
              <a:tailEnd type="none" w="med" len="med"/>
            </a:ln>
          </c:spPr>
          <c:marker>
            <c:symbol val="none"/>
          </c:marker>
          <c:xVal>
            <c:numRef>
              <c:f>'First Set'!$B$2:$B$64</c:f>
              <c:numCache>
                <c:formatCode>General</c:formatCode>
                <c:ptCount val="63"/>
                <c:pt idx="0">
                  <c:v>0.0</c:v>
                </c:pt>
                <c:pt idx="1">
                  <c:v>7.689999999999999</c:v>
                </c:pt>
                <c:pt idx="2">
                  <c:v>15.38</c:v>
                </c:pt>
                <c:pt idx="3">
                  <c:v>23.08</c:v>
                </c:pt>
                <c:pt idx="4">
                  <c:v>30.77</c:v>
                </c:pt>
                <c:pt idx="5">
                  <c:v>38.46</c:v>
                </c:pt>
                <c:pt idx="6">
                  <c:v>46.15</c:v>
                </c:pt>
                <c:pt idx="7">
                  <c:v>53.85</c:v>
                </c:pt>
                <c:pt idx="8">
                  <c:v>61.54</c:v>
                </c:pt>
                <c:pt idx="9">
                  <c:v>69.23</c:v>
                </c:pt>
                <c:pt idx="10">
                  <c:v>76.92</c:v>
                </c:pt>
                <c:pt idx="11">
                  <c:v>84.62</c:v>
                </c:pt>
                <c:pt idx="12">
                  <c:v>92.31</c:v>
                </c:pt>
                <c:pt idx="13">
                  <c:v>100.0</c:v>
                </c:pt>
                <c:pt idx="14">
                  <c:v>107.69</c:v>
                </c:pt>
                <c:pt idx="15">
                  <c:v>115.38</c:v>
                </c:pt>
                <c:pt idx="16">
                  <c:v>123.08</c:v>
                </c:pt>
                <c:pt idx="17">
                  <c:v>130.77</c:v>
                </c:pt>
                <c:pt idx="18">
                  <c:v>138.46</c:v>
                </c:pt>
                <c:pt idx="19">
                  <c:v>146.15</c:v>
                </c:pt>
                <c:pt idx="20">
                  <c:v>153.85</c:v>
                </c:pt>
                <c:pt idx="21">
                  <c:v>161.54</c:v>
                </c:pt>
                <c:pt idx="22">
                  <c:v>169.23</c:v>
                </c:pt>
                <c:pt idx="23">
                  <c:v>176.92</c:v>
                </c:pt>
                <c:pt idx="24">
                  <c:v>184.62</c:v>
                </c:pt>
                <c:pt idx="25">
                  <c:v>192.31</c:v>
                </c:pt>
                <c:pt idx="26">
                  <c:v>200.0</c:v>
                </c:pt>
                <c:pt idx="27">
                  <c:v>207.69</c:v>
                </c:pt>
                <c:pt idx="28">
                  <c:v>215.38</c:v>
                </c:pt>
                <c:pt idx="29">
                  <c:v>223.08</c:v>
                </c:pt>
                <c:pt idx="30">
                  <c:v>230.77</c:v>
                </c:pt>
                <c:pt idx="31">
                  <c:v>238.46</c:v>
                </c:pt>
                <c:pt idx="32">
                  <c:v>246.15</c:v>
                </c:pt>
                <c:pt idx="33">
                  <c:v>253.85</c:v>
                </c:pt>
                <c:pt idx="34">
                  <c:v>261.54</c:v>
                </c:pt>
                <c:pt idx="35">
                  <c:v>269.23</c:v>
                </c:pt>
                <c:pt idx="36">
                  <c:v>276.92</c:v>
                </c:pt>
                <c:pt idx="37">
                  <c:v>284.62</c:v>
                </c:pt>
                <c:pt idx="38">
                  <c:v>292.31</c:v>
                </c:pt>
                <c:pt idx="39">
                  <c:v>300.0</c:v>
                </c:pt>
                <c:pt idx="40">
                  <c:v>307.69</c:v>
                </c:pt>
                <c:pt idx="41">
                  <c:v>315.38</c:v>
                </c:pt>
                <c:pt idx="42">
                  <c:v>323.08</c:v>
                </c:pt>
                <c:pt idx="43">
                  <c:v>330.77</c:v>
                </c:pt>
                <c:pt idx="44">
                  <c:v>338.46</c:v>
                </c:pt>
                <c:pt idx="45">
                  <c:v>346.15</c:v>
                </c:pt>
                <c:pt idx="46">
                  <c:v>353.85</c:v>
                </c:pt>
                <c:pt idx="47">
                  <c:v>361.54</c:v>
                </c:pt>
                <c:pt idx="48">
                  <c:v>369.23</c:v>
                </c:pt>
                <c:pt idx="49">
                  <c:v>376.92</c:v>
                </c:pt>
                <c:pt idx="50">
                  <c:v>384.62</c:v>
                </c:pt>
                <c:pt idx="51">
                  <c:v>392.31</c:v>
                </c:pt>
                <c:pt idx="52">
                  <c:v>400.0</c:v>
                </c:pt>
                <c:pt idx="53">
                  <c:v>407.69</c:v>
                </c:pt>
                <c:pt idx="54">
                  <c:v>415.38</c:v>
                </c:pt>
                <c:pt idx="55">
                  <c:v>423.08</c:v>
                </c:pt>
                <c:pt idx="56">
                  <c:v>430.77</c:v>
                </c:pt>
                <c:pt idx="57">
                  <c:v>438.46</c:v>
                </c:pt>
                <c:pt idx="58">
                  <c:v>446.15</c:v>
                </c:pt>
                <c:pt idx="59">
                  <c:v>453.85</c:v>
                </c:pt>
                <c:pt idx="60">
                  <c:v>461.54</c:v>
                </c:pt>
                <c:pt idx="61">
                  <c:v>469.23</c:v>
                </c:pt>
                <c:pt idx="62">
                  <c:v>476.92</c:v>
                </c:pt>
              </c:numCache>
            </c:numRef>
          </c:xVal>
          <c:yVal>
            <c:numRef>
              <c:f>'First Set'!$K$2:$K$64</c:f>
              <c:numCache>
                <c:formatCode>General</c:formatCode>
                <c:ptCount val="63"/>
                <c:pt idx="0">
                  <c:v>0.0</c:v>
                </c:pt>
                <c:pt idx="1">
                  <c:v>0.0</c:v>
                </c:pt>
                <c:pt idx="2">
                  <c:v>0.0</c:v>
                </c:pt>
                <c:pt idx="3">
                  <c:v>0.0</c:v>
                </c:pt>
                <c:pt idx="4">
                  <c:v>0.0</c:v>
                </c:pt>
                <c:pt idx="5">
                  <c:v>0.0</c:v>
                </c:pt>
                <c:pt idx="6">
                  <c:v>0.0</c:v>
                </c:pt>
                <c:pt idx="7">
                  <c:v>0.0</c:v>
                </c:pt>
                <c:pt idx="8">
                  <c:v>-2.22044604925031E-16</c:v>
                </c:pt>
                <c:pt idx="9">
                  <c:v>-4.44089209850067E-16</c:v>
                </c:pt>
                <c:pt idx="10">
                  <c:v>0.0</c:v>
                </c:pt>
                <c:pt idx="11">
                  <c:v>0.0</c:v>
                </c:pt>
                <c:pt idx="12">
                  <c:v>0.0</c:v>
                </c:pt>
                <c:pt idx="13">
                  <c:v>0.00394264934276078</c:v>
                </c:pt>
                <c:pt idx="14">
                  <c:v>0.0157084194356848</c:v>
                </c:pt>
                <c:pt idx="15">
                  <c:v>0.0351117570558745</c:v>
                </c:pt>
                <c:pt idx="16">
                  <c:v>0.0618466599780681</c:v>
                </c:pt>
                <c:pt idx="17">
                  <c:v>0.0954915028125264</c:v>
                </c:pt>
                <c:pt idx="18">
                  <c:v>0.135515686289294</c:v>
                </c:pt>
                <c:pt idx="19">
                  <c:v>0.201288005125655</c:v>
                </c:pt>
                <c:pt idx="20">
                  <c:v>0.302578105323028</c:v>
                </c:pt>
                <c:pt idx="21">
                  <c:v>0.443398359343119</c:v>
                </c:pt>
                <c:pt idx="22">
                  <c:v>0.60760185702999</c:v>
                </c:pt>
                <c:pt idx="23">
                  <c:v>0.787618685414275</c:v>
                </c:pt>
                <c:pt idx="24">
                  <c:v>0.975</c:v>
                </c:pt>
                <c:pt idx="25">
                  <c:v>1.16090375695213</c:v>
                </c:pt>
                <c:pt idx="26">
                  <c:v>1.33660405478236</c:v>
                </c:pt>
                <c:pt idx="27">
                  <c:v>1.493992810898179</c:v>
                </c:pt>
                <c:pt idx="28">
                  <c:v>1.626042985804468</c:v>
                </c:pt>
                <c:pt idx="29">
                  <c:v>1.727204978053814</c:v>
                </c:pt>
                <c:pt idx="30">
                  <c:v>1.793711994874345</c:v>
                </c:pt>
                <c:pt idx="31">
                  <c:v>1.839484313710705</c:v>
                </c:pt>
                <c:pt idx="32">
                  <c:v>1.859508497187474</c:v>
                </c:pt>
                <c:pt idx="33">
                  <c:v>1.842661837209405</c:v>
                </c:pt>
                <c:pt idx="34">
                  <c:v>1.78360023781847</c:v>
                </c:pt>
                <c:pt idx="35">
                  <c:v>1.697181226346851</c:v>
                </c:pt>
                <c:pt idx="36">
                  <c:v>1.589748007950101</c:v>
                </c:pt>
                <c:pt idx="37">
                  <c:v>1.468604740235344</c:v>
                </c:pt>
                <c:pt idx="38">
                  <c:v>1.341548853469765</c:v>
                </c:pt>
                <c:pt idx="39">
                  <c:v>1.216378183074817</c:v>
                </c:pt>
                <c:pt idx="40">
                  <c:v>1.10040392923342</c:v>
                </c:pt>
                <c:pt idx="41">
                  <c:v>1.0</c:v>
                </c:pt>
                <c:pt idx="42">
                  <c:v>0.920216916623158</c:v>
                </c:pt>
                <c:pt idx="43">
                  <c:v>0.864484313710706</c:v>
                </c:pt>
                <c:pt idx="44">
                  <c:v>0.818711994874345</c:v>
                </c:pt>
                <c:pt idx="45">
                  <c:v>0.767913397489498</c:v>
                </c:pt>
                <c:pt idx="46">
                  <c:v>0.712889645782536</c:v>
                </c:pt>
                <c:pt idx="47">
                  <c:v>0.654508497187474</c:v>
                </c:pt>
                <c:pt idx="48">
                  <c:v>0.593690657292862</c:v>
                </c:pt>
                <c:pt idx="49">
                  <c:v>0.531395259764657</c:v>
                </c:pt>
                <c:pt idx="50">
                  <c:v>0.468604740235344</c:v>
                </c:pt>
                <c:pt idx="51">
                  <c:v>0.406309342707137</c:v>
                </c:pt>
                <c:pt idx="52">
                  <c:v>0.345491502812526</c:v>
                </c:pt>
                <c:pt idx="53">
                  <c:v>0.287110354217464</c:v>
                </c:pt>
                <c:pt idx="54">
                  <c:v>0.232086602510502</c:v>
                </c:pt>
                <c:pt idx="55">
                  <c:v>0.181288005125655</c:v>
                </c:pt>
                <c:pt idx="56">
                  <c:v>0.135515686289294</c:v>
                </c:pt>
                <c:pt idx="57">
                  <c:v>0.0954915028125264</c:v>
                </c:pt>
                <c:pt idx="58">
                  <c:v>0.0618466599780684</c:v>
                </c:pt>
                <c:pt idx="59">
                  <c:v>0.0351117570558747</c:v>
                </c:pt>
                <c:pt idx="60">
                  <c:v>0.0157084194356845</c:v>
                </c:pt>
                <c:pt idx="61">
                  <c:v>0.00394264934276106</c:v>
                </c:pt>
                <c:pt idx="62">
                  <c:v>0.0</c:v>
                </c:pt>
              </c:numCache>
            </c:numRef>
          </c:yVal>
          <c:smooth val="0"/>
        </c:ser>
        <c:ser>
          <c:idx val="1"/>
          <c:order val="1"/>
          <c:tx>
            <c:strRef>
              <c:f>'First Set'!$G$1</c:f>
              <c:strCache>
                <c:ptCount val="1"/>
                <c:pt idx="0">
                  <c:v>c1</c:v>
                </c:pt>
              </c:strCache>
            </c:strRef>
          </c:tx>
          <c:spPr>
            <a:ln w="57150" cap="rnd" cmpd="sng" algn="ctr">
              <a:solidFill>
                <a:srgbClr val="FF0000"/>
              </a:solidFill>
              <a:prstDash val="solid"/>
              <a:round/>
              <a:headEnd type="none" w="med" len="med"/>
              <a:tailEnd type="none" w="med" len="med"/>
            </a:ln>
          </c:spPr>
          <c:marker>
            <c:symbol val="none"/>
          </c:marker>
          <c:xVal>
            <c:numRef>
              <c:f>'First Set'!$B$2:$B$64</c:f>
              <c:numCache>
                <c:formatCode>General</c:formatCode>
                <c:ptCount val="63"/>
                <c:pt idx="0">
                  <c:v>0.0</c:v>
                </c:pt>
                <c:pt idx="1">
                  <c:v>7.689999999999999</c:v>
                </c:pt>
                <c:pt idx="2">
                  <c:v>15.38</c:v>
                </c:pt>
                <c:pt idx="3">
                  <c:v>23.08</c:v>
                </c:pt>
                <c:pt idx="4">
                  <c:v>30.77</c:v>
                </c:pt>
                <c:pt idx="5">
                  <c:v>38.46</c:v>
                </c:pt>
                <c:pt idx="6">
                  <c:v>46.15</c:v>
                </c:pt>
                <c:pt idx="7">
                  <c:v>53.85</c:v>
                </c:pt>
                <c:pt idx="8">
                  <c:v>61.54</c:v>
                </c:pt>
                <c:pt idx="9">
                  <c:v>69.23</c:v>
                </c:pt>
                <c:pt idx="10">
                  <c:v>76.92</c:v>
                </c:pt>
                <c:pt idx="11">
                  <c:v>84.62</c:v>
                </c:pt>
                <c:pt idx="12">
                  <c:v>92.31</c:v>
                </c:pt>
                <c:pt idx="13">
                  <c:v>100.0</c:v>
                </c:pt>
                <c:pt idx="14">
                  <c:v>107.69</c:v>
                </c:pt>
                <c:pt idx="15">
                  <c:v>115.38</c:v>
                </c:pt>
                <c:pt idx="16">
                  <c:v>123.08</c:v>
                </c:pt>
                <c:pt idx="17">
                  <c:v>130.77</c:v>
                </c:pt>
                <c:pt idx="18">
                  <c:v>138.46</c:v>
                </c:pt>
                <c:pt idx="19">
                  <c:v>146.15</c:v>
                </c:pt>
                <c:pt idx="20">
                  <c:v>153.85</c:v>
                </c:pt>
                <c:pt idx="21">
                  <c:v>161.54</c:v>
                </c:pt>
                <c:pt idx="22">
                  <c:v>169.23</c:v>
                </c:pt>
                <c:pt idx="23">
                  <c:v>176.92</c:v>
                </c:pt>
                <c:pt idx="24">
                  <c:v>184.62</c:v>
                </c:pt>
                <c:pt idx="25">
                  <c:v>192.31</c:v>
                </c:pt>
                <c:pt idx="26">
                  <c:v>200.0</c:v>
                </c:pt>
                <c:pt idx="27">
                  <c:v>207.69</c:v>
                </c:pt>
                <c:pt idx="28">
                  <c:v>215.38</c:v>
                </c:pt>
                <c:pt idx="29">
                  <c:v>223.08</c:v>
                </c:pt>
                <c:pt idx="30">
                  <c:v>230.77</c:v>
                </c:pt>
                <c:pt idx="31">
                  <c:v>238.46</c:v>
                </c:pt>
                <c:pt idx="32">
                  <c:v>246.15</c:v>
                </c:pt>
                <c:pt idx="33">
                  <c:v>253.85</c:v>
                </c:pt>
                <c:pt idx="34">
                  <c:v>261.54</c:v>
                </c:pt>
                <c:pt idx="35">
                  <c:v>269.23</c:v>
                </c:pt>
                <c:pt idx="36">
                  <c:v>276.92</c:v>
                </c:pt>
                <c:pt idx="37">
                  <c:v>284.62</c:v>
                </c:pt>
                <c:pt idx="38">
                  <c:v>292.31</c:v>
                </c:pt>
                <c:pt idx="39">
                  <c:v>300.0</c:v>
                </c:pt>
                <c:pt idx="40">
                  <c:v>307.69</c:v>
                </c:pt>
                <c:pt idx="41">
                  <c:v>315.38</c:v>
                </c:pt>
                <c:pt idx="42">
                  <c:v>323.08</c:v>
                </c:pt>
                <c:pt idx="43">
                  <c:v>330.77</c:v>
                </c:pt>
                <c:pt idx="44">
                  <c:v>338.46</c:v>
                </c:pt>
                <c:pt idx="45">
                  <c:v>346.15</c:v>
                </c:pt>
                <c:pt idx="46">
                  <c:v>353.85</c:v>
                </c:pt>
                <c:pt idx="47">
                  <c:v>361.54</c:v>
                </c:pt>
                <c:pt idx="48">
                  <c:v>369.23</c:v>
                </c:pt>
                <c:pt idx="49">
                  <c:v>376.92</c:v>
                </c:pt>
                <c:pt idx="50">
                  <c:v>384.62</c:v>
                </c:pt>
                <c:pt idx="51">
                  <c:v>392.31</c:v>
                </c:pt>
                <c:pt idx="52">
                  <c:v>400.0</c:v>
                </c:pt>
                <c:pt idx="53">
                  <c:v>407.69</c:v>
                </c:pt>
                <c:pt idx="54">
                  <c:v>415.38</c:v>
                </c:pt>
                <c:pt idx="55">
                  <c:v>423.08</c:v>
                </c:pt>
                <c:pt idx="56">
                  <c:v>430.77</c:v>
                </c:pt>
                <c:pt idx="57">
                  <c:v>438.46</c:v>
                </c:pt>
                <c:pt idx="58">
                  <c:v>446.15</c:v>
                </c:pt>
                <c:pt idx="59">
                  <c:v>453.85</c:v>
                </c:pt>
                <c:pt idx="60">
                  <c:v>461.54</c:v>
                </c:pt>
                <c:pt idx="61">
                  <c:v>469.23</c:v>
                </c:pt>
                <c:pt idx="62">
                  <c:v>476.92</c:v>
                </c:pt>
              </c:numCache>
            </c:numRef>
          </c:xVal>
          <c:yVal>
            <c:numRef>
              <c:f>'First Set'!$G$2:$G$64</c:f>
              <c:numCache>
                <c:formatCode>General</c:formatCode>
                <c:ptCount val="63"/>
                <c:pt idx="0">
                  <c:v>0.0</c:v>
                </c:pt>
                <c:pt idx="1">
                  <c:v>0.0078542097178422</c:v>
                </c:pt>
                <c:pt idx="2">
                  <c:v>0.0309233299890341</c:v>
                </c:pt>
                <c:pt idx="3">
                  <c:v>0.0677578431446471</c:v>
                </c:pt>
                <c:pt idx="4">
                  <c:v>0.116043301255251</c:v>
                </c:pt>
                <c:pt idx="5">
                  <c:v>0.172745751406263</c:v>
                </c:pt>
                <c:pt idx="6">
                  <c:v>0.234302370117672</c:v>
                </c:pt>
                <c:pt idx="7">
                  <c:v>0.296845328646431</c:v>
                </c:pt>
                <c:pt idx="8">
                  <c:v>0.356444822891268</c:v>
                </c:pt>
                <c:pt idx="9">
                  <c:v>0.409355997437172</c:v>
                </c:pt>
                <c:pt idx="10">
                  <c:v>0.452254248593737</c:v>
                </c:pt>
                <c:pt idx="11">
                  <c:v>0.482444121472063</c:v>
                </c:pt>
                <c:pt idx="12">
                  <c:v>0.498028675328619</c:v>
                </c:pt>
                <c:pt idx="13">
                  <c:v>0.498028675328619</c:v>
                </c:pt>
                <c:pt idx="14">
                  <c:v>0.482444121472063</c:v>
                </c:pt>
                <c:pt idx="15">
                  <c:v>0.452254248593737</c:v>
                </c:pt>
                <c:pt idx="16">
                  <c:v>0.409355997437172</c:v>
                </c:pt>
                <c:pt idx="17">
                  <c:v>0.356444822891268</c:v>
                </c:pt>
                <c:pt idx="18">
                  <c:v>0.296845328646431</c:v>
                </c:pt>
                <c:pt idx="19">
                  <c:v>0.234302370117672</c:v>
                </c:pt>
                <c:pt idx="20">
                  <c:v>0.172745751406263</c:v>
                </c:pt>
                <c:pt idx="21">
                  <c:v>0.116043301255251</c:v>
                </c:pt>
                <c:pt idx="22">
                  <c:v>0.0677578431446471</c:v>
                </c:pt>
                <c:pt idx="23">
                  <c:v>0.0309233299890342</c:v>
                </c:pt>
                <c:pt idx="24">
                  <c:v>0.00785420971784226</c:v>
                </c:pt>
                <c:pt idx="25">
                  <c:v>0.0</c:v>
                </c:pt>
              </c:numCache>
            </c:numRef>
          </c:yVal>
          <c:smooth val="0"/>
        </c:ser>
        <c:ser>
          <c:idx val="2"/>
          <c:order val="2"/>
          <c:tx>
            <c:strRef>
              <c:f>'First Set'!$H$1</c:f>
              <c:strCache>
                <c:ptCount val="1"/>
                <c:pt idx="0">
                  <c:v>c2</c:v>
                </c:pt>
              </c:strCache>
            </c:strRef>
          </c:tx>
          <c:spPr>
            <a:ln w="57150" cap="rnd" cmpd="sng" algn="ctr">
              <a:solidFill>
                <a:srgbClr val="008000"/>
              </a:solidFill>
              <a:prstDash val="solid"/>
              <a:round/>
              <a:headEnd type="none" w="med" len="med"/>
              <a:tailEnd type="none" w="med" len="med"/>
            </a:ln>
          </c:spPr>
          <c:marker>
            <c:symbol val="none"/>
          </c:marker>
          <c:xVal>
            <c:numRef>
              <c:f>'First Set'!$B$2:$B$64</c:f>
              <c:numCache>
                <c:formatCode>General</c:formatCode>
                <c:ptCount val="63"/>
                <c:pt idx="0">
                  <c:v>0.0</c:v>
                </c:pt>
                <c:pt idx="1">
                  <c:v>7.689999999999999</c:v>
                </c:pt>
                <c:pt idx="2">
                  <c:v>15.38</c:v>
                </c:pt>
                <c:pt idx="3">
                  <c:v>23.08</c:v>
                </c:pt>
                <c:pt idx="4">
                  <c:v>30.77</c:v>
                </c:pt>
                <c:pt idx="5">
                  <c:v>38.46</c:v>
                </c:pt>
                <c:pt idx="6">
                  <c:v>46.15</c:v>
                </c:pt>
                <c:pt idx="7">
                  <c:v>53.85</c:v>
                </c:pt>
                <c:pt idx="8">
                  <c:v>61.54</c:v>
                </c:pt>
                <c:pt idx="9">
                  <c:v>69.23</c:v>
                </c:pt>
                <c:pt idx="10">
                  <c:v>76.92</c:v>
                </c:pt>
                <c:pt idx="11">
                  <c:v>84.62</c:v>
                </c:pt>
                <c:pt idx="12">
                  <c:v>92.31</c:v>
                </c:pt>
                <c:pt idx="13">
                  <c:v>100.0</c:v>
                </c:pt>
                <c:pt idx="14">
                  <c:v>107.69</c:v>
                </c:pt>
                <c:pt idx="15">
                  <c:v>115.38</c:v>
                </c:pt>
                <c:pt idx="16">
                  <c:v>123.08</c:v>
                </c:pt>
                <c:pt idx="17">
                  <c:v>130.77</c:v>
                </c:pt>
                <c:pt idx="18">
                  <c:v>138.46</c:v>
                </c:pt>
                <c:pt idx="19">
                  <c:v>146.15</c:v>
                </c:pt>
                <c:pt idx="20">
                  <c:v>153.85</c:v>
                </c:pt>
                <c:pt idx="21">
                  <c:v>161.54</c:v>
                </c:pt>
                <c:pt idx="22">
                  <c:v>169.23</c:v>
                </c:pt>
                <c:pt idx="23">
                  <c:v>176.92</c:v>
                </c:pt>
                <c:pt idx="24">
                  <c:v>184.62</c:v>
                </c:pt>
                <c:pt idx="25">
                  <c:v>192.31</c:v>
                </c:pt>
                <c:pt idx="26">
                  <c:v>200.0</c:v>
                </c:pt>
                <c:pt idx="27">
                  <c:v>207.69</c:v>
                </c:pt>
                <c:pt idx="28">
                  <c:v>215.38</c:v>
                </c:pt>
                <c:pt idx="29">
                  <c:v>223.08</c:v>
                </c:pt>
                <c:pt idx="30">
                  <c:v>230.77</c:v>
                </c:pt>
                <c:pt idx="31">
                  <c:v>238.46</c:v>
                </c:pt>
                <c:pt idx="32">
                  <c:v>246.15</c:v>
                </c:pt>
                <c:pt idx="33">
                  <c:v>253.85</c:v>
                </c:pt>
                <c:pt idx="34">
                  <c:v>261.54</c:v>
                </c:pt>
                <c:pt idx="35">
                  <c:v>269.23</c:v>
                </c:pt>
                <c:pt idx="36">
                  <c:v>276.92</c:v>
                </c:pt>
                <c:pt idx="37">
                  <c:v>284.62</c:v>
                </c:pt>
                <c:pt idx="38">
                  <c:v>292.31</c:v>
                </c:pt>
                <c:pt idx="39">
                  <c:v>300.0</c:v>
                </c:pt>
                <c:pt idx="40">
                  <c:v>307.69</c:v>
                </c:pt>
                <c:pt idx="41">
                  <c:v>315.38</c:v>
                </c:pt>
                <c:pt idx="42">
                  <c:v>323.08</c:v>
                </c:pt>
                <c:pt idx="43">
                  <c:v>330.77</c:v>
                </c:pt>
                <c:pt idx="44">
                  <c:v>338.46</c:v>
                </c:pt>
                <c:pt idx="45">
                  <c:v>346.15</c:v>
                </c:pt>
                <c:pt idx="46">
                  <c:v>353.85</c:v>
                </c:pt>
                <c:pt idx="47">
                  <c:v>361.54</c:v>
                </c:pt>
                <c:pt idx="48">
                  <c:v>369.23</c:v>
                </c:pt>
                <c:pt idx="49">
                  <c:v>376.92</c:v>
                </c:pt>
                <c:pt idx="50">
                  <c:v>384.62</c:v>
                </c:pt>
                <c:pt idx="51">
                  <c:v>392.31</c:v>
                </c:pt>
                <c:pt idx="52">
                  <c:v>400.0</c:v>
                </c:pt>
                <c:pt idx="53">
                  <c:v>407.69</c:v>
                </c:pt>
                <c:pt idx="54">
                  <c:v>415.38</c:v>
                </c:pt>
                <c:pt idx="55">
                  <c:v>423.08</c:v>
                </c:pt>
                <c:pt idx="56">
                  <c:v>430.77</c:v>
                </c:pt>
                <c:pt idx="57">
                  <c:v>438.46</c:v>
                </c:pt>
                <c:pt idx="58">
                  <c:v>446.15</c:v>
                </c:pt>
                <c:pt idx="59">
                  <c:v>453.85</c:v>
                </c:pt>
                <c:pt idx="60">
                  <c:v>461.54</c:v>
                </c:pt>
                <c:pt idx="61">
                  <c:v>469.23</c:v>
                </c:pt>
                <c:pt idx="62">
                  <c:v>476.92</c:v>
                </c:pt>
              </c:numCache>
            </c:numRef>
          </c:xVal>
          <c:yVal>
            <c:numRef>
              <c:f>'First Set'!$J$2:$J$64</c:f>
              <c:numCache>
                <c:formatCode>General</c:formatCode>
                <c:ptCount val="63"/>
                <c:pt idx="5">
                  <c:v>0.0</c:v>
                </c:pt>
                <c:pt idx="6">
                  <c:v>-0.0157084194356844</c:v>
                </c:pt>
                <c:pt idx="7">
                  <c:v>-0.0618466599780682</c:v>
                </c:pt>
                <c:pt idx="8">
                  <c:v>-0.135515686289294</c:v>
                </c:pt>
                <c:pt idx="9">
                  <c:v>-0.232086602510501</c:v>
                </c:pt>
                <c:pt idx="10">
                  <c:v>-0.345491502812526</c:v>
                </c:pt>
                <c:pt idx="11">
                  <c:v>-0.468604740235343</c:v>
                </c:pt>
                <c:pt idx="12">
                  <c:v>-0.593690657292863</c:v>
                </c:pt>
                <c:pt idx="13">
                  <c:v>-0.712889645782536</c:v>
                </c:pt>
                <c:pt idx="14">
                  <c:v>-0.818711994874345</c:v>
                </c:pt>
                <c:pt idx="15">
                  <c:v>-0.904508497187474</c:v>
                </c:pt>
                <c:pt idx="16">
                  <c:v>-0.955</c:v>
                </c:pt>
                <c:pt idx="17">
                  <c:v>-0.975</c:v>
                </c:pt>
                <c:pt idx="18">
                  <c:v>-0.975</c:v>
                </c:pt>
                <c:pt idx="19">
                  <c:v>-0.975</c:v>
                </c:pt>
                <c:pt idx="20">
                  <c:v>-0.975</c:v>
                </c:pt>
                <c:pt idx="21">
                  <c:v>-0.975</c:v>
                </c:pt>
                <c:pt idx="22">
                  <c:v>-0.975</c:v>
                </c:pt>
                <c:pt idx="23">
                  <c:v>-0.975</c:v>
                </c:pt>
                <c:pt idx="24">
                  <c:v>-0.975</c:v>
                </c:pt>
                <c:pt idx="25">
                  <c:v>-0.975</c:v>
                </c:pt>
                <c:pt idx="26">
                  <c:v>-0.975</c:v>
                </c:pt>
                <c:pt idx="27">
                  <c:v>-0.975</c:v>
                </c:pt>
                <c:pt idx="28">
                  <c:v>-0.975</c:v>
                </c:pt>
                <c:pt idx="29">
                  <c:v>-0.975</c:v>
                </c:pt>
                <c:pt idx="30">
                  <c:v>-0.975</c:v>
                </c:pt>
                <c:pt idx="31">
                  <c:v>-0.975</c:v>
                </c:pt>
                <c:pt idx="32">
                  <c:v>-0.955</c:v>
                </c:pt>
                <c:pt idx="33">
                  <c:v>-0.904508497187474</c:v>
                </c:pt>
                <c:pt idx="34">
                  <c:v>-0.818711994874345</c:v>
                </c:pt>
                <c:pt idx="35">
                  <c:v>-0.712889645782536</c:v>
                </c:pt>
                <c:pt idx="36">
                  <c:v>-0.593690657292862</c:v>
                </c:pt>
                <c:pt idx="37">
                  <c:v>-0.468604740235344</c:v>
                </c:pt>
                <c:pt idx="38">
                  <c:v>-0.345491502812526</c:v>
                </c:pt>
                <c:pt idx="39">
                  <c:v>-0.232086602510502</c:v>
                </c:pt>
                <c:pt idx="40">
                  <c:v>-0.135515686289294</c:v>
                </c:pt>
                <c:pt idx="41">
                  <c:v>-0.0618466599780684</c:v>
                </c:pt>
                <c:pt idx="42">
                  <c:v>-0.0157084194356845</c:v>
                </c:pt>
                <c:pt idx="43">
                  <c:v>0.0</c:v>
                </c:pt>
              </c:numCache>
            </c:numRef>
          </c:yVal>
          <c:smooth val="0"/>
        </c:ser>
        <c:dLbls>
          <c:showLegendKey val="0"/>
          <c:showVal val="0"/>
          <c:showCatName val="0"/>
          <c:showSerName val="0"/>
          <c:showPercent val="0"/>
          <c:showBubbleSize val="0"/>
        </c:dLbls>
        <c:axId val="-2105418504"/>
        <c:axId val="-2067267528"/>
      </c:scatterChart>
      <c:valAx>
        <c:axId val="-2105418504"/>
        <c:scaling>
          <c:orientation val="minMax"/>
          <c:max val="480.0"/>
          <c:min val="0.0"/>
        </c:scaling>
        <c:delete val="0"/>
        <c:axPos val="b"/>
        <c:numFmt formatCode="General" sourceLinked="1"/>
        <c:majorTickMark val="out"/>
        <c:minorTickMark val="none"/>
        <c:tickLblPos val="nextTo"/>
        <c:spPr>
          <a:ln w="28575" cap="flat" cmpd="sng" algn="ctr">
            <a:solidFill>
              <a:srgbClr val="000000"/>
            </a:solidFill>
            <a:prstDash val="solid"/>
            <a:round/>
            <a:headEnd type="none" w="med" len="med"/>
            <a:tailEnd type="none" w="med" len="med"/>
          </a:ln>
        </c:spPr>
        <c:txPr>
          <a:bodyPr rot="0" vert="horz"/>
          <a:lstStyle/>
          <a:p>
            <a:pPr>
              <a:defRPr sz="1200" b="0" i="0" u="none" strike="noStrike" baseline="0">
                <a:solidFill>
                  <a:srgbClr val="000000"/>
                </a:solidFill>
                <a:latin typeface="Geneva"/>
                <a:ea typeface="Geneva"/>
                <a:cs typeface="Geneva"/>
              </a:defRPr>
            </a:pPr>
            <a:endParaRPr lang="en-US"/>
          </a:p>
        </c:txPr>
        <c:crossAx val="-2067267528"/>
        <c:crosses val="autoZero"/>
        <c:crossBetween val="midCat"/>
        <c:majorUnit val="100.0"/>
        <c:minorUnit val="1.0"/>
      </c:valAx>
      <c:valAx>
        <c:axId val="-2067267528"/>
        <c:scaling>
          <c:orientation val="minMax"/>
          <c:max val="2.1"/>
          <c:min val="-1.0"/>
        </c:scaling>
        <c:delete val="1"/>
        <c:axPos val="l"/>
        <c:numFmt formatCode="General" sourceLinked="1"/>
        <c:majorTickMark val="cross"/>
        <c:minorTickMark val="none"/>
        <c:tickLblPos val="nextTo"/>
        <c:crossAx val="-2105418504"/>
        <c:crosses val="autoZero"/>
        <c:crossBetween val="midCat"/>
        <c:majorUnit val="0.5"/>
        <c:minorUnit val="0.1"/>
      </c:valAx>
      <c:spPr>
        <a:noFill/>
        <a:ln w="25400">
          <a:noFill/>
        </a:ln>
      </c:spPr>
    </c:plotArea>
    <c:plotVisOnly val="1"/>
    <c:dispBlanksAs val="gap"/>
    <c:showDLblsOverMax val="0"/>
  </c:chart>
  <c:spPr>
    <a:noFill/>
    <a:ln w="9525">
      <a:noFill/>
    </a:ln>
  </c:spPr>
  <c:txPr>
    <a:bodyPr/>
    <a:lstStyle/>
    <a:p>
      <a:pPr>
        <a:defRPr sz="900" b="0" i="0" u="none" strike="noStrike" baseline="0">
          <a:solidFill>
            <a:srgbClr val="000000"/>
          </a:solidFill>
          <a:latin typeface="Geneva"/>
          <a:ea typeface="Geneva"/>
          <a:cs typeface="Geneva"/>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841889961148013"/>
          <c:y val="0.0657896586077279"/>
          <c:w val="0.893224714876551"/>
          <c:h val="0.871712976552395"/>
        </c:manualLayout>
      </c:layout>
      <c:scatterChart>
        <c:scatterStyle val="lineMarker"/>
        <c:varyColors val="0"/>
        <c:ser>
          <c:idx val="4"/>
          <c:order val="0"/>
          <c:spPr>
            <a:ln w="57150" cap="rnd" cmpd="sng" algn="ctr">
              <a:solidFill>
                <a:sysClr val="windowText" lastClr="000000"/>
              </a:solidFill>
              <a:prstDash val="solid"/>
              <a:round/>
              <a:headEnd type="none" w="med" len="med"/>
              <a:tailEnd type="none" w="med" len="med"/>
            </a:ln>
          </c:spPr>
          <c:marker>
            <c:symbol val="none"/>
          </c:marker>
          <c:xVal>
            <c:numRef>
              <c:f>'First Set'!$B$2:$B$64</c:f>
              <c:numCache>
                <c:formatCode>General</c:formatCode>
                <c:ptCount val="63"/>
                <c:pt idx="0">
                  <c:v>0.0</c:v>
                </c:pt>
                <c:pt idx="1">
                  <c:v>7.689999999999999</c:v>
                </c:pt>
                <c:pt idx="2">
                  <c:v>15.38</c:v>
                </c:pt>
                <c:pt idx="3">
                  <c:v>23.08</c:v>
                </c:pt>
                <c:pt idx="4">
                  <c:v>30.77</c:v>
                </c:pt>
                <c:pt idx="5">
                  <c:v>38.46</c:v>
                </c:pt>
                <c:pt idx="6">
                  <c:v>46.15</c:v>
                </c:pt>
                <c:pt idx="7">
                  <c:v>53.85</c:v>
                </c:pt>
                <c:pt idx="8">
                  <c:v>61.54</c:v>
                </c:pt>
                <c:pt idx="9">
                  <c:v>69.23</c:v>
                </c:pt>
                <c:pt idx="10">
                  <c:v>76.92</c:v>
                </c:pt>
                <c:pt idx="11">
                  <c:v>84.62</c:v>
                </c:pt>
                <c:pt idx="12">
                  <c:v>92.31</c:v>
                </c:pt>
                <c:pt idx="13">
                  <c:v>100.0</c:v>
                </c:pt>
                <c:pt idx="14">
                  <c:v>107.69</c:v>
                </c:pt>
                <c:pt idx="15">
                  <c:v>115.38</c:v>
                </c:pt>
                <c:pt idx="16">
                  <c:v>123.08</c:v>
                </c:pt>
                <c:pt idx="17">
                  <c:v>130.77</c:v>
                </c:pt>
                <c:pt idx="18">
                  <c:v>138.46</c:v>
                </c:pt>
                <c:pt idx="19">
                  <c:v>146.15</c:v>
                </c:pt>
                <c:pt idx="20">
                  <c:v>153.85</c:v>
                </c:pt>
                <c:pt idx="21">
                  <c:v>161.54</c:v>
                </c:pt>
                <c:pt idx="22">
                  <c:v>169.23</c:v>
                </c:pt>
                <c:pt idx="23">
                  <c:v>176.92</c:v>
                </c:pt>
                <c:pt idx="24">
                  <c:v>184.62</c:v>
                </c:pt>
                <c:pt idx="25">
                  <c:v>192.31</c:v>
                </c:pt>
                <c:pt idx="26">
                  <c:v>200.0</c:v>
                </c:pt>
                <c:pt idx="27">
                  <c:v>207.69</c:v>
                </c:pt>
                <c:pt idx="28">
                  <c:v>215.38</c:v>
                </c:pt>
                <c:pt idx="29">
                  <c:v>223.08</c:v>
                </c:pt>
                <c:pt idx="30">
                  <c:v>230.77</c:v>
                </c:pt>
                <c:pt idx="31">
                  <c:v>238.46</c:v>
                </c:pt>
                <c:pt idx="32">
                  <c:v>246.15</c:v>
                </c:pt>
                <c:pt idx="33">
                  <c:v>253.85</c:v>
                </c:pt>
                <c:pt idx="34">
                  <c:v>261.54</c:v>
                </c:pt>
                <c:pt idx="35">
                  <c:v>269.23</c:v>
                </c:pt>
                <c:pt idx="36">
                  <c:v>276.92</c:v>
                </c:pt>
                <c:pt idx="37">
                  <c:v>284.62</c:v>
                </c:pt>
                <c:pt idx="38">
                  <c:v>292.31</c:v>
                </c:pt>
                <c:pt idx="39">
                  <c:v>300.0</c:v>
                </c:pt>
                <c:pt idx="40">
                  <c:v>307.69</c:v>
                </c:pt>
                <c:pt idx="41">
                  <c:v>315.38</c:v>
                </c:pt>
                <c:pt idx="42">
                  <c:v>323.08</c:v>
                </c:pt>
                <c:pt idx="43">
                  <c:v>330.77</c:v>
                </c:pt>
                <c:pt idx="44">
                  <c:v>338.46</c:v>
                </c:pt>
                <c:pt idx="45">
                  <c:v>346.15</c:v>
                </c:pt>
                <c:pt idx="46">
                  <c:v>353.85</c:v>
                </c:pt>
                <c:pt idx="47">
                  <c:v>361.54</c:v>
                </c:pt>
                <c:pt idx="48">
                  <c:v>369.23</c:v>
                </c:pt>
                <c:pt idx="49">
                  <c:v>376.92</c:v>
                </c:pt>
                <c:pt idx="50">
                  <c:v>384.62</c:v>
                </c:pt>
                <c:pt idx="51">
                  <c:v>392.31</c:v>
                </c:pt>
                <c:pt idx="52">
                  <c:v>400.0</c:v>
                </c:pt>
                <c:pt idx="53">
                  <c:v>407.69</c:v>
                </c:pt>
                <c:pt idx="54">
                  <c:v>415.38</c:v>
                </c:pt>
                <c:pt idx="55">
                  <c:v>423.08</c:v>
                </c:pt>
                <c:pt idx="56">
                  <c:v>430.77</c:v>
                </c:pt>
                <c:pt idx="57">
                  <c:v>438.46</c:v>
                </c:pt>
                <c:pt idx="58">
                  <c:v>446.15</c:v>
                </c:pt>
                <c:pt idx="59">
                  <c:v>453.85</c:v>
                </c:pt>
                <c:pt idx="60">
                  <c:v>461.54</c:v>
                </c:pt>
                <c:pt idx="61">
                  <c:v>469.23</c:v>
                </c:pt>
                <c:pt idx="62">
                  <c:v>476.92</c:v>
                </c:pt>
              </c:numCache>
            </c:numRef>
          </c:xVal>
          <c:yVal>
            <c:numRef>
              <c:f>'First Set'!$I$2:$I$64</c:f>
              <c:numCache>
                <c:formatCode>General</c:formatCode>
                <c:ptCount val="63"/>
                <c:pt idx="0">
                  <c:v>0.0</c:v>
                </c:pt>
                <c:pt idx="1">
                  <c:v>0.0078542097178422</c:v>
                </c:pt>
                <c:pt idx="2">
                  <c:v>0.0309233299890341</c:v>
                </c:pt>
                <c:pt idx="3">
                  <c:v>0.0677578431446471</c:v>
                </c:pt>
                <c:pt idx="4">
                  <c:v>0.116043301255251</c:v>
                </c:pt>
                <c:pt idx="5">
                  <c:v>0.172745751406263</c:v>
                </c:pt>
                <c:pt idx="6">
                  <c:v>0.218593950681987</c:v>
                </c:pt>
                <c:pt idx="7">
                  <c:v>0.234998668668363</c:v>
                </c:pt>
                <c:pt idx="8">
                  <c:v>0.220929136601974</c:v>
                </c:pt>
                <c:pt idx="9">
                  <c:v>0.177269394926671</c:v>
                </c:pt>
                <c:pt idx="10">
                  <c:v>0.106762745781211</c:v>
                </c:pt>
                <c:pt idx="11">
                  <c:v>0.0138393812367195</c:v>
                </c:pt>
                <c:pt idx="12">
                  <c:v>-0.0956619819642431</c:v>
                </c:pt>
                <c:pt idx="13">
                  <c:v>-0.210918321111156</c:v>
                </c:pt>
                <c:pt idx="14">
                  <c:v>-0.320559453966597</c:v>
                </c:pt>
                <c:pt idx="15">
                  <c:v>-0.417142491537863</c:v>
                </c:pt>
                <c:pt idx="16">
                  <c:v>-0.483797342584759</c:v>
                </c:pt>
                <c:pt idx="17">
                  <c:v>-0.523063674296206</c:v>
                </c:pt>
                <c:pt idx="18">
                  <c:v>-0.542638985064275</c:v>
                </c:pt>
                <c:pt idx="19">
                  <c:v>-0.539409624756673</c:v>
                </c:pt>
                <c:pt idx="20">
                  <c:v>-0.499676143270709</c:v>
                </c:pt>
                <c:pt idx="21">
                  <c:v>-0.41555833940163</c:v>
                </c:pt>
                <c:pt idx="22">
                  <c:v>-0.299640299825363</c:v>
                </c:pt>
                <c:pt idx="23">
                  <c:v>-0.15645798459669</c:v>
                </c:pt>
                <c:pt idx="24">
                  <c:v>0.00785420971784195</c:v>
                </c:pt>
                <c:pt idx="25">
                  <c:v>0.18590375695213</c:v>
                </c:pt>
                <c:pt idx="26">
                  <c:v>0.36160405478236</c:v>
                </c:pt>
                <c:pt idx="27">
                  <c:v>0.518992810898179</c:v>
                </c:pt>
                <c:pt idx="28">
                  <c:v>0.651042985804468</c:v>
                </c:pt>
                <c:pt idx="29">
                  <c:v>0.752204978053814</c:v>
                </c:pt>
                <c:pt idx="30">
                  <c:v>0.818711994874345</c:v>
                </c:pt>
                <c:pt idx="31">
                  <c:v>0.864484313710706</c:v>
                </c:pt>
                <c:pt idx="32">
                  <c:v>0.904508497187474</c:v>
                </c:pt>
                <c:pt idx="33">
                  <c:v>0.938153340021931</c:v>
                </c:pt>
                <c:pt idx="34">
                  <c:v>0.964888242944126</c:v>
                </c:pt>
                <c:pt idx="35">
                  <c:v>0.984291580564315</c:v>
                </c:pt>
                <c:pt idx="36">
                  <c:v>0.996057350657239</c:v>
                </c:pt>
                <c:pt idx="37">
                  <c:v>1.0</c:v>
                </c:pt>
                <c:pt idx="38">
                  <c:v>0.996057350657239</c:v>
                </c:pt>
                <c:pt idx="39">
                  <c:v>0.984291580564315</c:v>
                </c:pt>
                <c:pt idx="40">
                  <c:v>0.964888242944126</c:v>
                </c:pt>
                <c:pt idx="41">
                  <c:v>0.938153340021932</c:v>
                </c:pt>
                <c:pt idx="42">
                  <c:v>0.904508497187474</c:v>
                </c:pt>
                <c:pt idx="43">
                  <c:v>0.864484313710706</c:v>
                </c:pt>
                <c:pt idx="44">
                  <c:v>0.818711994874345</c:v>
                </c:pt>
                <c:pt idx="45">
                  <c:v>0.767913397489498</c:v>
                </c:pt>
                <c:pt idx="46">
                  <c:v>0.712889645782536</c:v>
                </c:pt>
                <c:pt idx="47">
                  <c:v>0.654508497187474</c:v>
                </c:pt>
                <c:pt idx="48">
                  <c:v>0.593690657292862</c:v>
                </c:pt>
                <c:pt idx="49">
                  <c:v>0.531395259764657</c:v>
                </c:pt>
                <c:pt idx="50">
                  <c:v>0.468604740235344</c:v>
                </c:pt>
                <c:pt idx="51">
                  <c:v>0.406309342707137</c:v>
                </c:pt>
                <c:pt idx="52">
                  <c:v>0.345491502812526</c:v>
                </c:pt>
                <c:pt idx="53">
                  <c:v>0.287110354217464</c:v>
                </c:pt>
                <c:pt idx="54">
                  <c:v>0.232086602510502</c:v>
                </c:pt>
                <c:pt idx="55">
                  <c:v>0.181288005125655</c:v>
                </c:pt>
                <c:pt idx="56">
                  <c:v>0.135515686289294</c:v>
                </c:pt>
                <c:pt idx="57">
                  <c:v>0.0954915028125264</c:v>
                </c:pt>
                <c:pt idx="58">
                  <c:v>0.0618466599780684</c:v>
                </c:pt>
                <c:pt idx="59">
                  <c:v>0.0351117570558747</c:v>
                </c:pt>
                <c:pt idx="60">
                  <c:v>0.0157084194356845</c:v>
                </c:pt>
                <c:pt idx="61">
                  <c:v>0.00394264934276106</c:v>
                </c:pt>
                <c:pt idx="62">
                  <c:v>0.0</c:v>
                </c:pt>
              </c:numCache>
            </c:numRef>
          </c:yVal>
          <c:smooth val="0"/>
        </c:ser>
        <c:ser>
          <c:idx val="0"/>
          <c:order val="1"/>
          <c:spPr>
            <a:ln w="57150" cap="rnd" cmpd="sng" algn="ctr">
              <a:solidFill>
                <a:srgbClr val="FF0000"/>
              </a:solidFill>
              <a:prstDash val="solid"/>
              <a:round/>
              <a:headEnd type="none" w="med" len="med"/>
              <a:tailEnd type="none" w="med" len="med"/>
            </a:ln>
          </c:spPr>
          <c:marker>
            <c:symbol val="none"/>
          </c:marker>
          <c:xVal>
            <c:numRef>
              <c:f>'First Set'!$B$2:$B$64</c:f>
              <c:numCache>
                <c:formatCode>General</c:formatCode>
                <c:ptCount val="63"/>
                <c:pt idx="0">
                  <c:v>0.0</c:v>
                </c:pt>
                <c:pt idx="1">
                  <c:v>7.689999999999999</c:v>
                </c:pt>
                <c:pt idx="2">
                  <c:v>15.38</c:v>
                </c:pt>
                <c:pt idx="3">
                  <c:v>23.08</c:v>
                </c:pt>
                <c:pt idx="4">
                  <c:v>30.77</c:v>
                </c:pt>
                <c:pt idx="5">
                  <c:v>38.46</c:v>
                </c:pt>
                <c:pt idx="6">
                  <c:v>46.15</c:v>
                </c:pt>
                <c:pt idx="7">
                  <c:v>53.85</c:v>
                </c:pt>
                <c:pt idx="8">
                  <c:v>61.54</c:v>
                </c:pt>
                <c:pt idx="9">
                  <c:v>69.23</c:v>
                </c:pt>
                <c:pt idx="10">
                  <c:v>76.92</c:v>
                </c:pt>
                <c:pt idx="11">
                  <c:v>84.62</c:v>
                </c:pt>
                <c:pt idx="12">
                  <c:v>92.31</c:v>
                </c:pt>
                <c:pt idx="13">
                  <c:v>100.0</c:v>
                </c:pt>
                <c:pt idx="14">
                  <c:v>107.69</c:v>
                </c:pt>
                <c:pt idx="15">
                  <c:v>115.38</c:v>
                </c:pt>
                <c:pt idx="16">
                  <c:v>123.08</c:v>
                </c:pt>
                <c:pt idx="17">
                  <c:v>130.77</c:v>
                </c:pt>
                <c:pt idx="18">
                  <c:v>138.46</c:v>
                </c:pt>
                <c:pt idx="19">
                  <c:v>146.15</c:v>
                </c:pt>
                <c:pt idx="20">
                  <c:v>153.85</c:v>
                </c:pt>
                <c:pt idx="21">
                  <c:v>161.54</c:v>
                </c:pt>
                <c:pt idx="22">
                  <c:v>169.23</c:v>
                </c:pt>
                <c:pt idx="23">
                  <c:v>176.92</c:v>
                </c:pt>
                <c:pt idx="24">
                  <c:v>184.62</c:v>
                </c:pt>
                <c:pt idx="25">
                  <c:v>192.31</c:v>
                </c:pt>
                <c:pt idx="26">
                  <c:v>200.0</c:v>
                </c:pt>
                <c:pt idx="27">
                  <c:v>207.69</c:v>
                </c:pt>
                <c:pt idx="28">
                  <c:v>215.38</c:v>
                </c:pt>
                <c:pt idx="29">
                  <c:v>223.08</c:v>
                </c:pt>
                <c:pt idx="30">
                  <c:v>230.77</c:v>
                </c:pt>
                <c:pt idx="31">
                  <c:v>238.46</c:v>
                </c:pt>
                <c:pt idx="32">
                  <c:v>246.15</c:v>
                </c:pt>
                <c:pt idx="33">
                  <c:v>253.85</c:v>
                </c:pt>
                <c:pt idx="34">
                  <c:v>261.54</c:v>
                </c:pt>
                <c:pt idx="35">
                  <c:v>269.23</c:v>
                </c:pt>
                <c:pt idx="36">
                  <c:v>276.92</c:v>
                </c:pt>
                <c:pt idx="37">
                  <c:v>284.62</c:v>
                </c:pt>
                <c:pt idx="38">
                  <c:v>292.31</c:v>
                </c:pt>
                <c:pt idx="39">
                  <c:v>300.0</c:v>
                </c:pt>
                <c:pt idx="40">
                  <c:v>307.69</c:v>
                </c:pt>
                <c:pt idx="41">
                  <c:v>315.38</c:v>
                </c:pt>
                <c:pt idx="42">
                  <c:v>323.08</c:v>
                </c:pt>
                <c:pt idx="43">
                  <c:v>330.77</c:v>
                </c:pt>
                <c:pt idx="44">
                  <c:v>338.46</c:v>
                </c:pt>
                <c:pt idx="45">
                  <c:v>346.15</c:v>
                </c:pt>
                <c:pt idx="46">
                  <c:v>353.85</c:v>
                </c:pt>
                <c:pt idx="47">
                  <c:v>361.54</c:v>
                </c:pt>
                <c:pt idx="48">
                  <c:v>369.23</c:v>
                </c:pt>
                <c:pt idx="49">
                  <c:v>376.92</c:v>
                </c:pt>
                <c:pt idx="50">
                  <c:v>384.62</c:v>
                </c:pt>
                <c:pt idx="51">
                  <c:v>392.31</c:v>
                </c:pt>
                <c:pt idx="52">
                  <c:v>400.0</c:v>
                </c:pt>
                <c:pt idx="53">
                  <c:v>407.69</c:v>
                </c:pt>
                <c:pt idx="54">
                  <c:v>415.38</c:v>
                </c:pt>
                <c:pt idx="55">
                  <c:v>423.08</c:v>
                </c:pt>
                <c:pt idx="56">
                  <c:v>430.77</c:v>
                </c:pt>
                <c:pt idx="57">
                  <c:v>438.46</c:v>
                </c:pt>
                <c:pt idx="58">
                  <c:v>446.15</c:v>
                </c:pt>
                <c:pt idx="59">
                  <c:v>453.85</c:v>
                </c:pt>
                <c:pt idx="60">
                  <c:v>461.54</c:v>
                </c:pt>
                <c:pt idx="61">
                  <c:v>469.23</c:v>
                </c:pt>
                <c:pt idx="62">
                  <c:v>476.92</c:v>
                </c:pt>
              </c:numCache>
            </c:numRef>
          </c:xVal>
          <c:yVal>
            <c:numRef>
              <c:f>'First Set'!$N$2:$N$64</c:f>
              <c:numCache>
                <c:formatCode>General</c:formatCode>
                <c:ptCount val="63"/>
                <c:pt idx="0">
                  <c:v>0.0</c:v>
                </c:pt>
                <c:pt idx="1">
                  <c:v>0.0078542097178422</c:v>
                </c:pt>
                <c:pt idx="2">
                  <c:v>0.0309233299890341</c:v>
                </c:pt>
                <c:pt idx="3">
                  <c:v>0.0677578431446471</c:v>
                </c:pt>
                <c:pt idx="4">
                  <c:v>0.116043301255251</c:v>
                </c:pt>
                <c:pt idx="5">
                  <c:v>0.172745751406263</c:v>
                </c:pt>
                <c:pt idx="6">
                  <c:v>0.226448160399829</c:v>
                </c:pt>
                <c:pt idx="7">
                  <c:v>0.265921998657397</c:v>
                </c:pt>
                <c:pt idx="8">
                  <c:v>0.288686979746621</c:v>
                </c:pt>
                <c:pt idx="9">
                  <c:v>0.293312696181921</c:v>
                </c:pt>
                <c:pt idx="10">
                  <c:v>0.279508497187474</c:v>
                </c:pt>
                <c:pt idx="11">
                  <c:v>0.248141751354391</c:v>
                </c:pt>
                <c:pt idx="12">
                  <c:v>0.201183346682188</c:v>
                </c:pt>
                <c:pt idx="13">
                  <c:v>0.145526501780112</c:v>
                </c:pt>
                <c:pt idx="14">
                  <c:v>0.0887965434705751</c:v>
                </c:pt>
                <c:pt idx="15">
                  <c:v>0.0351117570558744</c:v>
                </c:pt>
                <c:pt idx="16">
                  <c:v>-0.00629734258475939</c:v>
                </c:pt>
                <c:pt idx="17">
                  <c:v>-0.0355636742962055</c:v>
                </c:pt>
                <c:pt idx="18">
                  <c:v>-0.0551389850642745</c:v>
                </c:pt>
                <c:pt idx="19">
                  <c:v>-0.0519096247566729</c:v>
                </c:pt>
                <c:pt idx="20">
                  <c:v>-0.012176143270709</c:v>
                </c:pt>
                <c:pt idx="21">
                  <c:v>0.0719416605983699</c:v>
                </c:pt>
                <c:pt idx="22">
                  <c:v>0.187859700174637</c:v>
                </c:pt>
                <c:pt idx="23">
                  <c:v>0.331042015403309</c:v>
                </c:pt>
                <c:pt idx="24">
                  <c:v>0.495354209717842</c:v>
                </c:pt>
                <c:pt idx="25">
                  <c:v>0.67340375695213</c:v>
                </c:pt>
                <c:pt idx="26">
                  <c:v>0.84910405478236</c:v>
                </c:pt>
                <c:pt idx="27">
                  <c:v>1.006492810898179</c:v>
                </c:pt>
                <c:pt idx="28">
                  <c:v>1.138542985804468</c:v>
                </c:pt>
                <c:pt idx="29">
                  <c:v>1.239704978053814</c:v>
                </c:pt>
                <c:pt idx="30">
                  <c:v>1.306211994874345</c:v>
                </c:pt>
                <c:pt idx="31">
                  <c:v>1.351984313710705</c:v>
                </c:pt>
                <c:pt idx="32">
                  <c:v>1.382008497187474</c:v>
                </c:pt>
                <c:pt idx="33">
                  <c:v>1.390407588615668</c:v>
                </c:pt>
                <c:pt idx="34">
                  <c:v>1.374244240381298</c:v>
                </c:pt>
                <c:pt idx="35">
                  <c:v>1.340736403455583</c:v>
                </c:pt>
                <c:pt idx="36">
                  <c:v>1.29290267930367</c:v>
                </c:pt>
                <c:pt idx="37">
                  <c:v>1.234302370117672</c:v>
                </c:pt>
                <c:pt idx="38">
                  <c:v>1.168803102063502</c:v>
                </c:pt>
                <c:pt idx="39">
                  <c:v>1.100334881819566</c:v>
                </c:pt>
                <c:pt idx="40">
                  <c:v>1.032646086088773</c:v>
                </c:pt>
                <c:pt idx="41">
                  <c:v>0.969076670010966</c:v>
                </c:pt>
                <c:pt idx="42">
                  <c:v>0.912362706905316</c:v>
                </c:pt>
                <c:pt idx="43">
                  <c:v>0.864484313710706</c:v>
                </c:pt>
                <c:pt idx="44">
                  <c:v>0.818711994874345</c:v>
                </c:pt>
                <c:pt idx="45">
                  <c:v>0.767913397489498</c:v>
                </c:pt>
                <c:pt idx="46">
                  <c:v>0.712889645782536</c:v>
                </c:pt>
                <c:pt idx="47">
                  <c:v>0.654508497187474</c:v>
                </c:pt>
                <c:pt idx="48">
                  <c:v>0.593690657292862</c:v>
                </c:pt>
                <c:pt idx="49">
                  <c:v>0.531395259764657</c:v>
                </c:pt>
                <c:pt idx="50">
                  <c:v>0.468604740235344</c:v>
                </c:pt>
                <c:pt idx="51">
                  <c:v>0.406309342707137</c:v>
                </c:pt>
                <c:pt idx="52">
                  <c:v>0.345491502812526</c:v>
                </c:pt>
                <c:pt idx="53">
                  <c:v>0.287110354217464</c:v>
                </c:pt>
                <c:pt idx="54">
                  <c:v>0.232086602510502</c:v>
                </c:pt>
                <c:pt idx="55">
                  <c:v>0.181288005125655</c:v>
                </c:pt>
                <c:pt idx="56">
                  <c:v>0.135515686289294</c:v>
                </c:pt>
                <c:pt idx="57">
                  <c:v>0.0954915028125264</c:v>
                </c:pt>
                <c:pt idx="58">
                  <c:v>0.0618466599780684</c:v>
                </c:pt>
                <c:pt idx="59">
                  <c:v>0.0351117570558747</c:v>
                </c:pt>
                <c:pt idx="60">
                  <c:v>0.0157084194356845</c:v>
                </c:pt>
                <c:pt idx="61">
                  <c:v>0.00394264934276106</c:v>
                </c:pt>
                <c:pt idx="62">
                  <c:v>0.0</c:v>
                </c:pt>
              </c:numCache>
            </c:numRef>
          </c:yVal>
          <c:smooth val="0"/>
        </c:ser>
        <c:dLbls>
          <c:showLegendKey val="0"/>
          <c:showVal val="0"/>
          <c:showCatName val="0"/>
          <c:showSerName val="0"/>
          <c:showPercent val="0"/>
          <c:showBubbleSize val="0"/>
        </c:dLbls>
        <c:axId val="1772772616"/>
        <c:axId val="1772759144"/>
      </c:scatterChart>
      <c:valAx>
        <c:axId val="1772772616"/>
        <c:scaling>
          <c:orientation val="minMax"/>
          <c:max val="480.0"/>
          <c:min val="0.0"/>
        </c:scaling>
        <c:delete val="0"/>
        <c:axPos val="b"/>
        <c:numFmt formatCode="General" sourceLinked="1"/>
        <c:majorTickMark val="out"/>
        <c:minorTickMark val="none"/>
        <c:tickLblPos val="nextTo"/>
        <c:spPr>
          <a:ln w="28575" cap="flat" cmpd="sng" algn="ctr">
            <a:solidFill>
              <a:srgbClr val="000000"/>
            </a:solidFill>
            <a:prstDash val="solid"/>
            <a:round/>
            <a:headEnd type="none" w="med" len="med"/>
            <a:tailEnd type="none" w="med" len="med"/>
          </a:ln>
        </c:spPr>
        <c:txPr>
          <a:bodyPr rot="0" vert="horz"/>
          <a:lstStyle/>
          <a:p>
            <a:pPr>
              <a:defRPr sz="1200" b="0" i="0" u="none" strike="noStrike" baseline="0">
                <a:solidFill>
                  <a:srgbClr val="000000"/>
                </a:solidFill>
                <a:latin typeface="Geneva"/>
                <a:ea typeface="Geneva"/>
                <a:cs typeface="Geneva"/>
              </a:defRPr>
            </a:pPr>
            <a:endParaRPr lang="en-US"/>
          </a:p>
        </c:txPr>
        <c:crossAx val="1772759144"/>
        <c:crosses val="autoZero"/>
        <c:crossBetween val="midCat"/>
        <c:majorUnit val="100.0"/>
        <c:minorUnit val="1.0"/>
      </c:valAx>
      <c:valAx>
        <c:axId val="1772759144"/>
        <c:scaling>
          <c:orientation val="minMax"/>
          <c:max val="2.1"/>
          <c:min val="-1.0"/>
        </c:scaling>
        <c:delete val="1"/>
        <c:axPos val="l"/>
        <c:numFmt formatCode="General" sourceLinked="1"/>
        <c:majorTickMark val="cross"/>
        <c:minorTickMark val="none"/>
        <c:tickLblPos val="nextTo"/>
        <c:crossAx val="1772772616"/>
        <c:crosses val="autoZero"/>
        <c:crossBetween val="midCat"/>
        <c:majorUnit val="0.5"/>
        <c:minorUnit val="0.1"/>
      </c:valAx>
      <c:spPr>
        <a:noFill/>
        <a:ln w="25400">
          <a:noFill/>
        </a:ln>
      </c:spPr>
    </c:plotArea>
    <c:plotVisOnly val="1"/>
    <c:dispBlanksAs val="gap"/>
    <c:showDLblsOverMax val="0"/>
  </c:chart>
  <c:spPr>
    <a:noFill/>
    <a:ln w="9525">
      <a:noFill/>
    </a:ln>
  </c:spPr>
  <c:txPr>
    <a:bodyPr/>
    <a:lstStyle/>
    <a:p>
      <a:pPr>
        <a:defRPr sz="900" b="0" i="0" u="none" strike="noStrike" baseline="0">
          <a:solidFill>
            <a:srgbClr val="000000"/>
          </a:solidFill>
          <a:latin typeface="Geneva"/>
          <a:ea typeface="Geneva"/>
          <a:cs typeface="Geneva"/>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841889961148013"/>
          <c:y val="0.0657896586077279"/>
          <c:w val="0.893224714876551"/>
          <c:h val="0.871712976552395"/>
        </c:manualLayout>
      </c:layout>
      <c:scatterChart>
        <c:scatterStyle val="lineMarker"/>
        <c:varyColors val="0"/>
        <c:ser>
          <c:idx val="4"/>
          <c:order val="0"/>
          <c:spPr>
            <a:ln w="57150" cap="rnd" cmpd="sng" algn="ctr">
              <a:solidFill>
                <a:sysClr val="windowText" lastClr="000000"/>
              </a:solidFill>
              <a:prstDash val="solid"/>
              <a:round/>
              <a:headEnd type="none" w="med" len="med"/>
              <a:tailEnd type="none" w="med" len="med"/>
            </a:ln>
          </c:spPr>
          <c:marker>
            <c:symbol val="none"/>
          </c:marker>
          <c:xVal>
            <c:numRef>
              <c:f>'First Set'!$B$2:$B$64</c:f>
              <c:numCache>
                <c:formatCode>General</c:formatCode>
                <c:ptCount val="63"/>
                <c:pt idx="0">
                  <c:v>0.0</c:v>
                </c:pt>
                <c:pt idx="1">
                  <c:v>7.689999999999999</c:v>
                </c:pt>
                <c:pt idx="2">
                  <c:v>15.38</c:v>
                </c:pt>
                <c:pt idx="3">
                  <c:v>23.08</c:v>
                </c:pt>
                <c:pt idx="4">
                  <c:v>30.77</c:v>
                </c:pt>
                <c:pt idx="5">
                  <c:v>38.46</c:v>
                </c:pt>
                <c:pt idx="6">
                  <c:v>46.15</c:v>
                </c:pt>
                <c:pt idx="7">
                  <c:v>53.85</c:v>
                </c:pt>
                <c:pt idx="8">
                  <c:v>61.54</c:v>
                </c:pt>
                <c:pt idx="9">
                  <c:v>69.23</c:v>
                </c:pt>
                <c:pt idx="10">
                  <c:v>76.92</c:v>
                </c:pt>
                <c:pt idx="11">
                  <c:v>84.62</c:v>
                </c:pt>
                <c:pt idx="12">
                  <c:v>92.31</c:v>
                </c:pt>
                <c:pt idx="13">
                  <c:v>100.0</c:v>
                </c:pt>
                <c:pt idx="14">
                  <c:v>107.69</c:v>
                </c:pt>
                <c:pt idx="15">
                  <c:v>115.38</c:v>
                </c:pt>
                <c:pt idx="16">
                  <c:v>123.08</c:v>
                </c:pt>
                <c:pt idx="17">
                  <c:v>130.77</c:v>
                </c:pt>
                <c:pt idx="18">
                  <c:v>138.46</c:v>
                </c:pt>
                <c:pt idx="19">
                  <c:v>146.15</c:v>
                </c:pt>
                <c:pt idx="20">
                  <c:v>153.85</c:v>
                </c:pt>
                <c:pt idx="21">
                  <c:v>161.54</c:v>
                </c:pt>
                <c:pt idx="22">
                  <c:v>169.23</c:v>
                </c:pt>
                <c:pt idx="23">
                  <c:v>176.92</c:v>
                </c:pt>
                <c:pt idx="24">
                  <c:v>184.62</c:v>
                </c:pt>
                <c:pt idx="25">
                  <c:v>192.31</c:v>
                </c:pt>
                <c:pt idx="26">
                  <c:v>200.0</c:v>
                </c:pt>
                <c:pt idx="27">
                  <c:v>207.69</c:v>
                </c:pt>
                <c:pt idx="28">
                  <c:v>215.38</c:v>
                </c:pt>
                <c:pt idx="29">
                  <c:v>223.08</c:v>
                </c:pt>
                <c:pt idx="30">
                  <c:v>230.77</c:v>
                </c:pt>
                <c:pt idx="31">
                  <c:v>238.46</c:v>
                </c:pt>
                <c:pt idx="32">
                  <c:v>246.15</c:v>
                </c:pt>
                <c:pt idx="33">
                  <c:v>253.85</c:v>
                </c:pt>
                <c:pt idx="34">
                  <c:v>261.54</c:v>
                </c:pt>
                <c:pt idx="35">
                  <c:v>269.23</c:v>
                </c:pt>
                <c:pt idx="36">
                  <c:v>276.92</c:v>
                </c:pt>
                <c:pt idx="37">
                  <c:v>284.62</c:v>
                </c:pt>
                <c:pt idx="38">
                  <c:v>292.31</c:v>
                </c:pt>
                <c:pt idx="39">
                  <c:v>300.0</c:v>
                </c:pt>
                <c:pt idx="40">
                  <c:v>307.69</c:v>
                </c:pt>
                <c:pt idx="41">
                  <c:v>315.38</c:v>
                </c:pt>
                <c:pt idx="42">
                  <c:v>323.08</c:v>
                </c:pt>
                <c:pt idx="43">
                  <c:v>330.77</c:v>
                </c:pt>
                <c:pt idx="44">
                  <c:v>338.46</c:v>
                </c:pt>
                <c:pt idx="45">
                  <c:v>346.15</c:v>
                </c:pt>
                <c:pt idx="46">
                  <c:v>353.85</c:v>
                </c:pt>
                <c:pt idx="47">
                  <c:v>361.54</c:v>
                </c:pt>
                <c:pt idx="48">
                  <c:v>369.23</c:v>
                </c:pt>
                <c:pt idx="49">
                  <c:v>376.92</c:v>
                </c:pt>
                <c:pt idx="50">
                  <c:v>384.62</c:v>
                </c:pt>
                <c:pt idx="51">
                  <c:v>392.31</c:v>
                </c:pt>
                <c:pt idx="52">
                  <c:v>400.0</c:v>
                </c:pt>
                <c:pt idx="53">
                  <c:v>407.69</c:v>
                </c:pt>
                <c:pt idx="54">
                  <c:v>415.38</c:v>
                </c:pt>
                <c:pt idx="55">
                  <c:v>423.08</c:v>
                </c:pt>
                <c:pt idx="56">
                  <c:v>430.77</c:v>
                </c:pt>
                <c:pt idx="57">
                  <c:v>438.46</c:v>
                </c:pt>
                <c:pt idx="58">
                  <c:v>446.15</c:v>
                </c:pt>
                <c:pt idx="59">
                  <c:v>453.85</c:v>
                </c:pt>
                <c:pt idx="60">
                  <c:v>461.54</c:v>
                </c:pt>
                <c:pt idx="61">
                  <c:v>469.23</c:v>
                </c:pt>
                <c:pt idx="62">
                  <c:v>476.92</c:v>
                </c:pt>
              </c:numCache>
            </c:numRef>
          </c:xVal>
          <c:yVal>
            <c:numRef>
              <c:f>'First Set'!$I$2:$I$64</c:f>
              <c:numCache>
                <c:formatCode>General</c:formatCode>
                <c:ptCount val="63"/>
                <c:pt idx="0">
                  <c:v>0.0</c:v>
                </c:pt>
                <c:pt idx="1">
                  <c:v>0.0078542097178422</c:v>
                </c:pt>
                <c:pt idx="2">
                  <c:v>0.0309233299890341</c:v>
                </c:pt>
                <c:pt idx="3">
                  <c:v>0.0677578431446471</c:v>
                </c:pt>
                <c:pt idx="4">
                  <c:v>0.116043301255251</c:v>
                </c:pt>
                <c:pt idx="5">
                  <c:v>0.172745751406263</c:v>
                </c:pt>
                <c:pt idx="6">
                  <c:v>0.218593950681987</c:v>
                </c:pt>
                <c:pt idx="7">
                  <c:v>0.234998668668363</c:v>
                </c:pt>
                <c:pt idx="8">
                  <c:v>0.220929136601974</c:v>
                </c:pt>
                <c:pt idx="9">
                  <c:v>0.177269394926671</c:v>
                </c:pt>
                <c:pt idx="10">
                  <c:v>0.106762745781211</c:v>
                </c:pt>
                <c:pt idx="11">
                  <c:v>0.0138393812367195</c:v>
                </c:pt>
                <c:pt idx="12">
                  <c:v>-0.0956619819642431</c:v>
                </c:pt>
                <c:pt idx="13">
                  <c:v>-0.210918321111156</c:v>
                </c:pt>
                <c:pt idx="14">
                  <c:v>-0.320559453966597</c:v>
                </c:pt>
                <c:pt idx="15">
                  <c:v>-0.417142491537863</c:v>
                </c:pt>
                <c:pt idx="16">
                  <c:v>-0.483797342584759</c:v>
                </c:pt>
                <c:pt idx="17">
                  <c:v>-0.523063674296206</c:v>
                </c:pt>
                <c:pt idx="18">
                  <c:v>-0.542638985064275</c:v>
                </c:pt>
                <c:pt idx="19">
                  <c:v>-0.539409624756673</c:v>
                </c:pt>
                <c:pt idx="20">
                  <c:v>-0.499676143270709</c:v>
                </c:pt>
                <c:pt idx="21">
                  <c:v>-0.41555833940163</c:v>
                </c:pt>
                <c:pt idx="22">
                  <c:v>-0.299640299825363</c:v>
                </c:pt>
                <c:pt idx="23">
                  <c:v>-0.15645798459669</c:v>
                </c:pt>
                <c:pt idx="24">
                  <c:v>0.00785420971784195</c:v>
                </c:pt>
                <c:pt idx="25">
                  <c:v>0.18590375695213</c:v>
                </c:pt>
                <c:pt idx="26">
                  <c:v>0.36160405478236</c:v>
                </c:pt>
                <c:pt idx="27">
                  <c:v>0.518992810898179</c:v>
                </c:pt>
                <c:pt idx="28">
                  <c:v>0.651042985804468</c:v>
                </c:pt>
                <c:pt idx="29">
                  <c:v>0.752204978053814</c:v>
                </c:pt>
                <c:pt idx="30">
                  <c:v>0.818711994874345</c:v>
                </c:pt>
                <c:pt idx="31">
                  <c:v>0.864484313710706</c:v>
                </c:pt>
                <c:pt idx="32">
                  <c:v>0.904508497187474</c:v>
                </c:pt>
                <c:pt idx="33">
                  <c:v>0.938153340021931</c:v>
                </c:pt>
                <c:pt idx="34">
                  <c:v>0.964888242944126</c:v>
                </c:pt>
                <c:pt idx="35">
                  <c:v>0.984291580564315</c:v>
                </c:pt>
                <c:pt idx="36">
                  <c:v>0.996057350657239</c:v>
                </c:pt>
                <c:pt idx="37">
                  <c:v>1.0</c:v>
                </c:pt>
                <c:pt idx="38">
                  <c:v>0.996057350657239</c:v>
                </c:pt>
                <c:pt idx="39">
                  <c:v>0.984291580564315</c:v>
                </c:pt>
                <c:pt idx="40">
                  <c:v>0.964888242944126</c:v>
                </c:pt>
                <c:pt idx="41">
                  <c:v>0.938153340021932</c:v>
                </c:pt>
                <c:pt idx="42">
                  <c:v>0.904508497187474</c:v>
                </c:pt>
                <c:pt idx="43">
                  <c:v>0.864484313710706</c:v>
                </c:pt>
                <c:pt idx="44">
                  <c:v>0.818711994874345</c:v>
                </c:pt>
                <c:pt idx="45">
                  <c:v>0.767913397489498</c:v>
                </c:pt>
                <c:pt idx="46">
                  <c:v>0.712889645782536</c:v>
                </c:pt>
                <c:pt idx="47">
                  <c:v>0.654508497187474</c:v>
                </c:pt>
                <c:pt idx="48">
                  <c:v>0.593690657292862</c:v>
                </c:pt>
                <c:pt idx="49">
                  <c:v>0.531395259764657</c:v>
                </c:pt>
                <c:pt idx="50">
                  <c:v>0.468604740235344</c:v>
                </c:pt>
                <c:pt idx="51">
                  <c:v>0.406309342707137</c:v>
                </c:pt>
                <c:pt idx="52">
                  <c:v>0.345491502812526</c:v>
                </c:pt>
                <c:pt idx="53">
                  <c:v>0.287110354217464</c:v>
                </c:pt>
                <c:pt idx="54">
                  <c:v>0.232086602510502</c:v>
                </c:pt>
                <c:pt idx="55">
                  <c:v>0.181288005125655</c:v>
                </c:pt>
                <c:pt idx="56">
                  <c:v>0.135515686289294</c:v>
                </c:pt>
                <c:pt idx="57">
                  <c:v>0.0954915028125264</c:v>
                </c:pt>
                <c:pt idx="58">
                  <c:v>0.0618466599780684</c:v>
                </c:pt>
                <c:pt idx="59">
                  <c:v>0.0351117570558747</c:v>
                </c:pt>
                <c:pt idx="60">
                  <c:v>0.0157084194356845</c:v>
                </c:pt>
                <c:pt idx="61">
                  <c:v>0.00394264934276106</c:v>
                </c:pt>
                <c:pt idx="62">
                  <c:v>0.0</c:v>
                </c:pt>
              </c:numCache>
            </c:numRef>
          </c:yVal>
          <c:smooth val="0"/>
        </c:ser>
        <c:dLbls>
          <c:showLegendKey val="0"/>
          <c:showVal val="0"/>
          <c:showCatName val="0"/>
          <c:showSerName val="0"/>
          <c:showPercent val="0"/>
          <c:showBubbleSize val="0"/>
        </c:dLbls>
        <c:axId val="1771692712"/>
        <c:axId val="1771833656"/>
      </c:scatterChart>
      <c:valAx>
        <c:axId val="1771692712"/>
        <c:scaling>
          <c:orientation val="minMax"/>
          <c:max val="480.0"/>
          <c:min val="0.0"/>
        </c:scaling>
        <c:delete val="0"/>
        <c:axPos val="b"/>
        <c:numFmt formatCode="General" sourceLinked="1"/>
        <c:majorTickMark val="out"/>
        <c:minorTickMark val="none"/>
        <c:tickLblPos val="nextTo"/>
        <c:spPr>
          <a:ln w="28575" cap="flat" cmpd="sng" algn="ctr">
            <a:solidFill>
              <a:srgbClr val="000000"/>
            </a:solidFill>
            <a:prstDash val="solid"/>
            <a:round/>
            <a:headEnd type="none" w="med" len="med"/>
            <a:tailEnd type="none" w="med" len="med"/>
          </a:ln>
        </c:spPr>
        <c:txPr>
          <a:bodyPr rot="0" vert="horz"/>
          <a:lstStyle/>
          <a:p>
            <a:pPr>
              <a:defRPr sz="1200" b="0" i="0" u="none" strike="noStrike" baseline="0">
                <a:solidFill>
                  <a:srgbClr val="000000"/>
                </a:solidFill>
                <a:latin typeface="Geneva"/>
                <a:ea typeface="Geneva"/>
                <a:cs typeface="Geneva"/>
              </a:defRPr>
            </a:pPr>
            <a:endParaRPr lang="en-US"/>
          </a:p>
        </c:txPr>
        <c:crossAx val="1771833656"/>
        <c:crosses val="autoZero"/>
        <c:crossBetween val="midCat"/>
        <c:majorUnit val="100.0"/>
        <c:minorUnit val="1.0"/>
      </c:valAx>
      <c:valAx>
        <c:axId val="1771833656"/>
        <c:scaling>
          <c:orientation val="minMax"/>
          <c:max val="2.1"/>
          <c:min val="-1.0"/>
        </c:scaling>
        <c:delete val="1"/>
        <c:axPos val="l"/>
        <c:numFmt formatCode="General" sourceLinked="1"/>
        <c:majorTickMark val="cross"/>
        <c:minorTickMark val="none"/>
        <c:tickLblPos val="nextTo"/>
        <c:crossAx val="1771692712"/>
        <c:crosses val="autoZero"/>
        <c:crossBetween val="midCat"/>
        <c:majorUnit val="0.5"/>
        <c:minorUnit val="0.1"/>
      </c:valAx>
      <c:spPr>
        <a:noFill/>
        <a:ln w="25400">
          <a:noFill/>
        </a:ln>
      </c:spPr>
    </c:plotArea>
    <c:plotVisOnly val="1"/>
    <c:dispBlanksAs val="gap"/>
    <c:showDLblsOverMax val="0"/>
  </c:chart>
  <c:spPr>
    <a:noFill/>
    <a:ln w="9525">
      <a:noFill/>
    </a:ln>
  </c:spPr>
  <c:txPr>
    <a:bodyPr/>
    <a:lstStyle/>
    <a:p>
      <a:pPr>
        <a:defRPr sz="900" b="0" i="0" u="none" strike="noStrike" baseline="0">
          <a:solidFill>
            <a:srgbClr val="000000"/>
          </a:solidFill>
          <a:latin typeface="Geneva"/>
          <a:ea typeface="Geneva"/>
          <a:cs typeface="Geneva"/>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841889961148013"/>
          <c:y val="0.0657896586077279"/>
          <c:w val="0.893224714876551"/>
          <c:h val="0.871712976552395"/>
        </c:manualLayout>
      </c:layout>
      <c:scatterChart>
        <c:scatterStyle val="lineMarker"/>
        <c:varyColors val="0"/>
        <c:ser>
          <c:idx val="0"/>
          <c:order val="0"/>
          <c:tx>
            <c:strRef>
              <c:f>'First Set'!$F$1</c:f>
              <c:strCache>
                <c:ptCount val="1"/>
                <c:pt idx="0">
                  <c:v>c3</c:v>
                </c:pt>
              </c:strCache>
            </c:strRef>
          </c:tx>
          <c:spPr>
            <a:ln w="57150" cap="rnd" cmpd="sng" algn="ctr">
              <a:solidFill>
                <a:srgbClr val="0000FF"/>
              </a:solidFill>
              <a:prstDash val="solid"/>
              <a:round/>
              <a:headEnd type="none" w="med" len="med"/>
              <a:tailEnd type="none" w="med" len="med"/>
            </a:ln>
          </c:spPr>
          <c:marker>
            <c:symbol val="none"/>
          </c:marker>
          <c:xVal>
            <c:numRef>
              <c:f>'First Set'!$B$2:$B$64</c:f>
              <c:numCache>
                <c:formatCode>General</c:formatCode>
                <c:ptCount val="63"/>
                <c:pt idx="0">
                  <c:v>0.0</c:v>
                </c:pt>
                <c:pt idx="1">
                  <c:v>7.689999999999999</c:v>
                </c:pt>
                <c:pt idx="2">
                  <c:v>15.38</c:v>
                </c:pt>
                <c:pt idx="3">
                  <c:v>23.08</c:v>
                </c:pt>
                <c:pt idx="4">
                  <c:v>30.77</c:v>
                </c:pt>
                <c:pt idx="5">
                  <c:v>38.46</c:v>
                </c:pt>
                <c:pt idx="6">
                  <c:v>46.15</c:v>
                </c:pt>
                <c:pt idx="7">
                  <c:v>53.85</c:v>
                </c:pt>
                <c:pt idx="8">
                  <c:v>61.54</c:v>
                </c:pt>
                <c:pt idx="9">
                  <c:v>69.23</c:v>
                </c:pt>
                <c:pt idx="10">
                  <c:v>76.92</c:v>
                </c:pt>
                <c:pt idx="11">
                  <c:v>84.62</c:v>
                </c:pt>
                <c:pt idx="12">
                  <c:v>92.31</c:v>
                </c:pt>
                <c:pt idx="13">
                  <c:v>100.0</c:v>
                </c:pt>
                <c:pt idx="14">
                  <c:v>107.69</c:v>
                </c:pt>
                <c:pt idx="15">
                  <c:v>115.38</c:v>
                </c:pt>
                <c:pt idx="16">
                  <c:v>123.08</c:v>
                </c:pt>
                <c:pt idx="17">
                  <c:v>130.77</c:v>
                </c:pt>
                <c:pt idx="18">
                  <c:v>138.46</c:v>
                </c:pt>
                <c:pt idx="19">
                  <c:v>146.15</c:v>
                </c:pt>
                <c:pt idx="20">
                  <c:v>153.85</c:v>
                </c:pt>
                <c:pt idx="21">
                  <c:v>161.54</c:v>
                </c:pt>
                <c:pt idx="22">
                  <c:v>169.23</c:v>
                </c:pt>
                <c:pt idx="23">
                  <c:v>176.92</c:v>
                </c:pt>
                <c:pt idx="24">
                  <c:v>184.62</c:v>
                </c:pt>
                <c:pt idx="25">
                  <c:v>192.31</c:v>
                </c:pt>
                <c:pt idx="26">
                  <c:v>200.0</c:v>
                </c:pt>
                <c:pt idx="27">
                  <c:v>207.69</c:v>
                </c:pt>
                <c:pt idx="28">
                  <c:v>215.38</c:v>
                </c:pt>
                <c:pt idx="29">
                  <c:v>223.08</c:v>
                </c:pt>
                <c:pt idx="30">
                  <c:v>230.77</c:v>
                </c:pt>
                <c:pt idx="31">
                  <c:v>238.46</c:v>
                </c:pt>
                <c:pt idx="32">
                  <c:v>246.15</c:v>
                </c:pt>
                <c:pt idx="33">
                  <c:v>253.85</c:v>
                </c:pt>
                <c:pt idx="34">
                  <c:v>261.54</c:v>
                </c:pt>
                <c:pt idx="35">
                  <c:v>269.23</c:v>
                </c:pt>
                <c:pt idx="36">
                  <c:v>276.92</c:v>
                </c:pt>
                <c:pt idx="37">
                  <c:v>284.62</c:v>
                </c:pt>
                <c:pt idx="38">
                  <c:v>292.31</c:v>
                </c:pt>
                <c:pt idx="39">
                  <c:v>300.0</c:v>
                </c:pt>
                <c:pt idx="40">
                  <c:v>307.69</c:v>
                </c:pt>
                <c:pt idx="41">
                  <c:v>315.38</c:v>
                </c:pt>
                <c:pt idx="42">
                  <c:v>323.08</c:v>
                </c:pt>
                <c:pt idx="43">
                  <c:v>330.77</c:v>
                </c:pt>
                <c:pt idx="44">
                  <c:v>338.46</c:v>
                </c:pt>
                <c:pt idx="45">
                  <c:v>346.15</c:v>
                </c:pt>
                <c:pt idx="46">
                  <c:v>353.85</c:v>
                </c:pt>
                <c:pt idx="47">
                  <c:v>361.54</c:v>
                </c:pt>
                <c:pt idx="48">
                  <c:v>369.23</c:v>
                </c:pt>
                <c:pt idx="49">
                  <c:v>376.92</c:v>
                </c:pt>
                <c:pt idx="50">
                  <c:v>384.62</c:v>
                </c:pt>
                <c:pt idx="51">
                  <c:v>392.31</c:v>
                </c:pt>
                <c:pt idx="52">
                  <c:v>400.0</c:v>
                </c:pt>
                <c:pt idx="53">
                  <c:v>407.69</c:v>
                </c:pt>
                <c:pt idx="54">
                  <c:v>415.38</c:v>
                </c:pt>
                <c:pt idx="55">
                  <c:v>423.08</c:v>
                </c:pt>
                <c:pt idx="56">
                  <c:v>430.77</c:v>
                </c:pt>
                <c:pt idx="57">
                  <c:v>438.46</c:v>
                </c:pt>
                <c:pt idx="58">
                  <c:v>446.15</c:v>
                </c:pt>
                <c:pt idx="59">
                  <c:v>453.85</c:v>
                </c:pt>
                <c:pt idx="60">
                  <c:v>461.54</c:v>
                </c:pt>
                <c:pt idx="61">
                  <c:v>469.23</c:v>
                </c:pt>
                <c:pt idx="62">
                  <c:v>476.92</c:v>
                </c:pt>
              </c:numCache>
            </c:numRef>
          </c:xVal>
          <c:yVal>
            <c:numRef>
              <c:f>'First Set'!$F$2:$F$64</c:f>
              <c:numCache>
                <c:formatCode>General</c:formatCode>
                <c:ptCount val="63"/>
                <c:pt idx="0">
                  <c:v>0.0</c:v>
                </c:pt>
                <c:pt idx="12">
                  <c:v>0.0</c:v>
                </c:pt>
                <c:pt idx="13">
                  <c:v>0.00394264934276112</c:v>
                </c:pt>
                <c:pt idx="14">
                  <c:v>0.0157084194356844</c:v>
                </c:pt>
                <c:pt idx="15">
                  <c:v>0.0351117570558743</c:v>
                </c:pt>
                <c:pt idx="16">
                  <c:v>0.0618466599780681</c:v>
                </c:pt>
                <c:pt idx="17">
                  <c:v>0.0954915028125262</c:v>
                </c:pt>
                <c:pt idx="18">
                  <c:v>0.135515686289294</c:v>
                </c:pt>
                <c:pt idx="19">
                  <c:v>0.181288005125655</c:v>
                </c:pt>
                <c:pt idx="20">
                  <c:v>0.232086602510501</c:v>
                </c:pt>
                <c:pt idx="21">
                  <c:v>0.287110354217464</c:v>
                </c:pt>
                <c:pt idx="22">
                  <c:v>0.345491502812526</c:v>
                </c:pt>
                <c:pt idx="23">
                  <c:v>0.406309342707138</c:v>
                </c:pt>
                <c:pt idx="24">
                  <c:v>0.468604740235343</c:v>
                </c:pt>
                <c:pt idx="25">
                  <c:v>0.531395259764656</c:v>
                </c:pt>
                <c:pt idx="26">
                  <c:v>0.593690657292862</c:v>
                </c:pt>
                <c:pt idx="27">
                  <c:v>0.654508497187474</c:v>
                </c:pt>
                <c:pt idx="28">
                  <c:v>0.712889645782536</c:v>
                </c:pt>
                <c:pt idx="29">
                  <c:v>0.767913397489498</c:v>
                </c:pt>
                <c:pt idx="30">
                  <c:v>0.818711994874345</c:v>
                </c:pt>
                <c:pt idx="31">
                  <c:v>0.864484313710706</c:v>
                </c:pt>
                <c:pt idx="32">
                  <c:v>0.904508497187474</c:v>
                </c:pt>
                <c:pt idx="33">
                  <c:v>0.938153340021931</c:v>
                </c:pt>
                <c:pt idx="34">
                  <c:v>0.964888242944126</c:v>
                </c:pt>
                <c:pt idx="35">
                  <c:v>0.984291580564315</c:v>
                </c:pt>
                <c:pt idx="36">
                  <c:v>0.996057350657239</c:v>
                </c:pt>
                <c:pt idx="37">
                  <c:v>1.0</c:v>
                </c:pt>
                <c:pt idx="38">
                  <c:v>0.996057350657239</c:v>
                </c:pt>
                <c:pt idx="39">
                  <c:v>0.984291580564315</c:v>
                </c:pt>
                <c:pt idx="40">
                  <c:v>0.964888242944126</c:v>
                </c:pt>
                <c:pt idx="41">
                  <c:v>0.938153340021932</c:v>
                </c:pt>
                <c:pt idx="42">
                  <c:v>0.904508497187474</c:v>
                </c:pt>
                <c:pt idx="43">
                  <c:v>0.864484313710706</c:v>
                </c:pt>
                <c:pt idx="44">
                  <c:v>0.818711994874345</c:v>
                </c:pt>
                <c:pt idx="45">
                  <c:v>0.767913397489498</c:v>
                </c:pt>
                <c:pt idx="46">
                  <c:v>0.712889645782536</c:v>
                </c:pt>
                <c:pt idx="47">
                  <c:v>0.654508497187474</c:v>
                </c:pt>
                <c:pt idx="48">
                  <c:v>0.593690657292862</c:v>
                </c:pt>
                <c:pt idx="49">
                  <c:v>0.531395259764657</c:v>
                </c:pt>
                <c:pt idx="50">
                  <c:v>0.468604740235344</c:v>
                </c:pt>
                <c:pt idx="51">
                  <c:v>0.406309342707137</c:v>
                </c:pt>
                <c:pt idx="52">
                  <c:v>0.345491502812526</c:v>
                </c:pt>
                <c:pt idx="53">
                  <c:v>0.287110354217464</c:v>
                </c:pt>
                <c:pt idx="54">
                  <c:v>0.232086602510502</c:v>
                </c:pt>
                <c:pt idx="55">
                  <c:v>0.181288005125655</c:v>
                </c:pt>
                <c:pt idx="56">
                  <c:v>0.135515686289294</c:v>
                </c:pt>
                <c:pt idx="57">
                  <c:v>0.0954915028125264</c:v>
                </c:pt>
                <c:pt idx="58">
                  <c:v>0.0618466599780684</c:v>
                </c:pt>
                <c:pt idx="59">
                  <c:v>0.0351117570558747</c:v>
                </c:pt>
                <c:pt idx="60">
                  <c:v>0.0157084194356845</c:v>
                </c:pt>
                <c:pt idx="61">
                  <c:v>0.00394264934276106</c:v>
                </c:pt>
                <c:pt idx="62">
                  <c:v>0.0</c:v>
                </c:pt>
              </c:numCache>
            </c:numRef>
          </c:yVal>
          <c:smooth val="0"/>
        </c:ser>
        <c:ser>
          <c:idx val="1"/>
          <c:order val="1"/>
          <c:tx>
            <c:strRef>
              <c:f>'First Set'!$G$1</c:f>
              <c:strCache>
                <c:ptCount val="1"/>
                <c:pt idx="0">
                  <c:v>c1</c:v>
                </c:pt>
              </c:strCache>
            </c:strRef>
          </c:tx>
          <c:spPr>
            <a:ln w="57150" cap="rnd" cmpd="sng" algn="ctr">
              <a:solidFill>
                <a:srgbClr val="FF0000"/>
              </a:solidFill>
              <a:prstDash val="solid"/>
              <a:round/>
              <a:headEnd type="none" w="med" len="med"/>
              <a:tailEnd type="none" w="med" len="med"/>
            </a:ln>
          </c:spPr>
          <c:marker>
            <c:symbol val="none"/>
          </c:marker>
          <c:xVal>
            <c:numRef>
              <c:f>'First Set'!$B$2:$B$64</c:f>
              <c:numCache>
                <c:formatCode>General</c:formatCode>
                <c:ptCount val="63"/>
                <c:pt idx="0">
                  <c:v>0.0</c:v>
                </c:pt>
                <c:pt idx="1">
                  <c:v>7.689999999999999</c:v>
                </c:pt>
                <c:pt idx="2">
                  <c:v>15.38</c:v>
                </c:pt>
                <c:pt idx="3">
                  <c:v>23.08</c:v>
                </c:pt>
                <c:pt idx="4">
                  <c:v>30.77</c:v>
                </c:pt>
                <c:pt idx="5">
                  <c:v>38.46</c:v>
                </c:pt>
                <c:pt idx="6">
                  <c:v>46.15</c:v>
                </c:pt>
                <c:pt idx="7">
                  <c:v>53.85</c:v>
                </c:pt>
                <c:pt idx="8">
                  <c:v>61.54</c:v>
                </c:pt>
                <c:pt idx="9">
                  <c:v>69.23</c:v>
                </c:pt>
                <c:pt idx="10">
                  <c:v>76.92</c:v>
                </c:pt>
                <c:pt idx="11">
                  <c:v>84.62</c:v>
                </c:pt>
                <c:pt idx="12">
                  <c:v>92.31</c:v>
                </c:pt>
                <c:pt idx="13">
                  <c:v>100.0</c:v>
                </c:pt>
                <c:pt idx="14">
                  <c:v>107.69</c:v>
                </c:pt>
                <c:pt idx="15">
                  <c:v>115.38</c:v>
                </c:pt>
                <c:pt idx="16">
                  <c:v>123.08</c:v>
                </c:pt>
                <c:pt idx="17">
                  <c:v>130.77</c:v>
                </c:pt>
                <c:pt idx="18">
                  <c:v>138.46</c:v>
                </c:pt>
                <c:pt idx="19">
                  <c:v>146.15</c:v>
                </c:pt>
                <c:pt idx="20">
                  <c:v>153.85</c:v>
                </c:pt>
                <c:pt idx="21">
                  <c:v>161.54</c:v>
                </c:pt>
                <c:pt idx="22">
                  <c:v>169.23</c:v>
                </c:pt>
                <c:pt idx="23">
                  <c:v>176.92</c:v>
                </c:pt>
                <c:pt idx="24">
                  <c:v>184.62</c:v>
                </c:pt>
                <c:pt idx="25">
                  <c:v>192.31</c:v>
                </c:pt>
                <c:pt idx="26">
                  <c:v>200.0</c:v>
                </c:pt>
                <c:pt idx="27">
                  <c:v>207.69</c:v>
                </c:pt>
                <c:pt idx="28">
                  <c:v>215.38</c:v>
                </c:pt>
                <c:pt idx="29">
                  <c:v>223.08</c:v>
                </c:pt>
                <c:pt idx="30">
                  <c:v>230.77</c:v>
                </c:pt>
                <c:pt idx="31">
                  <c:v>238.46</c:v>
                </c:pt>
                <c:pt idx="32">
                  <c:v>246.15</c:v>
                </c:pt>
                <c:pt idx="33">
                  <c:v>253.85</c:v>
                </c:pt>
                <c:pt idx="34">
                  <c:v>261.54</c:v>
                </c:pt>
                <c:pt idx="35">
                  <c:v>269.23</c:v>
                </c:pt>
                <c:pt idx="36">
                  <c:v>276.92</c:v>
                </c:pt>
                <c:pt idx="37">
                  <c:v>284.62</c:v>
                </c:pt>
                <c:pt idx="38">
                  <c:v>292.31</c:v>
                </c:pt>
                <c:pt idx="39">
                  <c:v>300.0</c:v>
                </c:pt>
                <c:pt idx="40">
                  <c:v>307.69</c:v>
                </c:pt>
                <c:pt idx="41">
                  <c:v>315.38</c:v>
                </c:pt>
                <c:pt idx="42">
                  <c:v>323.08</c:v>
                </c:pt>
                <c:pt idx="43">
                  <c:v>330.77</c:v>
                </c:pt>
                <c:pt idx="44">
                  <c:v>338.46</c:v>
                </c:pt>
                <c:pt idx="45">
                  <c:v>346.15</c:v>
                </c:pt>
                <c:pt idx="46">
                  <c:v>353.85</c:v>
                </c:pt>
                <c:pt idx="47">
                  <c:v>361.54</c:v>
                </c:pt>
                <c:pt idx="48">
                  <c:v>369.23</c:v>
                </c:pt>
                <c:pt idx="49">
                  <c:v>376.92</c:v>
                </c:pt>
                <c:pt idx="50">
                  <c:v>384.62</c:v>
                </c:pt>
                <c:pt idx="51">
                  <c:v>392.31</c:v>
                </c:pt>
                <c:pt idx="52">
                  <c:v>400.0</c:v>
                </c:pt>
                <c:pt idx="53">
                  <c:v>407.69</c:v>
                </c:pt>
                <c:pt idx="54">
                  <c:v>415.38</c:v>
                </c:pt>
                <c:pt idx="55">
                  <c:v>423.08</c:v>
                </c:pt>
                <c:pt idx="56">
                  <c:v>430.77</c:v>
                </c:pt>
                <c:pt idx="57">
                  <c:v>438.46</c:v>
                </c:pt>
                <c:pt idx="58">
                  <c:v>446.15</c:v>
                </c:pt>
                <c:pt idx="59">
                  <c:v>453.85</c:v>
                </c:pt>
                <c:pt idx="60">
                  <c:v>461.54</c:v>
                </c:pt>
                <c:pt idx="61">
                  <c:v>469.23</c:v>
                </c:pt>
                <c:pt idx="62">
                  <c:v>476.92</c:v>
                </c:pt>
              </c:numCache>
            </c:numRef>
          </c:xVal>
          <c:yVal>
            <c:numRef>
              <c:f>'First Set'!$G$2:$G$64</c:f>
              <c:numCache>
                <c:formatCode>General</c:formatCode>
                <c:ptCount val="63"/>
                <c:pt idx="0">
                  <c:v>0.0</c:v>
                </c:pt>
                <c:pt idx="1">
                  <c:v>0.0078542097178422</c:v>
                </c:pt>
                <c:pt idx="2">
                  <c:v>0.0309233299890341</c:v>
                </c:pt>
                <c:pt idx="3">
                  <c:v>0.0677578431446471</c:v>
                </c:pt>
                <c:pt idx="4">
                  <c:v>0.116043301255251</c:v>
                </c:pt>
                <c:pt idx="5">
                  <c:v>0.172745751406263</c:v>
                </c:pt>
                <c:pt idx="6">
                  <c:v>0.234302370117672</c:v>
                </c:pt>
                <c:pt idx="7">
                  <c:v>0.296845328646431</c:v>
                </c:pt>
                <c:pt idx="8">
                  <c:v>0.356444822891268</c:v>
                </c:pt>
                <c:pt idx="9">
                  <c:v>0.409355997437172</c:v>
                </c:pt>
                <c:pt idx="10">
                  <c:v>0.452254248593737</c:v>
                </c:pt>
                <c:pt idx="11">
                  <c:v>0.482444121472063</c:v>
                </c:pt>
                <c:pt idx="12">
                  <c:v>0.498028675328619</c:v>
                </c:pt>
                <c:pt idx="13">
                  <c:v>0.498028675328619</c:v>
                </c:pt>
                <c:pt idx="14">
                  <c:v>0.482444121472063</c:v>
                </c:pt>
                <c:pt idx="15">
                  <c:v>0.452254248593737</c:v>
                </c:pt>
                <c:pt idx="16">
                  <c:v>0.409355997437172</c:v>
                </c:pt>
                <c:pt idx="17">
                  <c:v>0.356444822891268</c:v>
                </c:pt>
                <c:pt idx="18">
                  <c:v>0.296845328646431</c:v>
                </c:pt>
                <c:pt idx="19">
                  <c:v>0.234302370117672</c:v>
                </c:pt>
                <c:pt idx="20">
                  <c:v>0.172745751406263</c:v>
                </c:pt>
                <c:pt idx="21">
                  <c:v>0.116043301255251</c:v>
                </c:pt>
                <c:pt idx="22">
                  <c:v>0.0677578431446471</c:v>
                </c:pt>
                <c:pt idx="23">
                  <c:v>0.0309233299890342</c:v>
                </c:pt>
                <c:pt idx="24">
                  <c:v>0.00785420971784226</c:v>
                </c:pt>
                <c:pt idx="25">
                  <c:v>0.0</c:v>
                </c:pt>
              </c:numCache>
            </c:numRef>
          </c:yVal>
          <c:smooth val="0"/>
        </c:ser>
        <c:ser>
          <c:idx val="2"/>
          <c:order val="2"/>
          <c:tx>
            <c:strRef>
              <c:f>'First Set'!$H$1</c:f>
              <c:strCache>
                <c:ptCount val="1"/>
                <c:pt idx="0">
                  <c:v>c2</c:v>
                </c:pt>
              </c:strCache>
            </c:strRef>
          </c:tx>
          <c:spPr>
            <a:ln w="57150" cap="rnd" cmpd="sng" algn="ctr">
              <a:solidFill>
                <a:srgbClr val="008000"/>
              </a:solidFill>
              <a:prstDash val="solid"/>
              <a:round/>
              <a:headEnd type="none" w="med" len="med"/>
              <a:tailEnd type="none" w="med" len="med"/>
            </a:ln>
          </c:spPr>
          <c:marker>
            <c:symbol val="none"/>
          </c:marker>
          <c:xVal>
            <c:numRef>
              <c:f>'First Set'!$B$2:$B$64</c:f>
              <c:numCache>
                <c:formatCode>General</c:formatCode>
                <c:ptCount val="63"/>
                <c:pt idx="0">
                  <c:v>0.0</c:v>
                </c:pt>
                <c:pt idx="1">
                  <c:v>7.689999999999999</c:v>
                </c:pt>
                <c:pt idx="2">
                  <c:v>15.38</c:v>
                </c:pt>
                <c:pt idx="3">
                  <c:v>23.08</c:v>
                </c:pt>
                <c:pt idx="4">
                  <c:v>30.77</c:v>
                </c:pt>
                <c:pt idx="5">
                  <c:v>38.46</c:v>
                </c:pt>
                <c:pt idx="6">
                  <c:v>46.15</c:v>
                </c:pt>
                <c:pt idx="7">
                  <c:v>53.85</c:v>
                </c:pt>
                <c:pt idx="8">
                  <c:v>61.54</c:v>
                </c:pt>
                <c:pt idx="9">
                  <c:v>69.23</c:v>
                </c:pt>
                <c:pt idx="10">
                  <c:v>76.92</c:v>
                </c:pt>
                <c:pt idx="11">
                  <c:v>84.62</c:v>
                </c:pt>
                <c:pt idx="12">
                  <c:v>92.31</c:v>
                </c:pt>
                <c:pt idx="13">
                  <c:v>100.0</c:v>
                </c:pt>
                <c:pt idx="14">
                  <c:v>107.69</c:v>
                </c:pt>
                <c:pt idx="15">
                  <c:v>115.38</c:v>
                </c:pt>
                <c:pt idx="16">
                  <c:v>123.08</c:v>
                </c:pt>
                <c:pt idx="17">
                  <c:v>130.77</c:v>
                </c:pt>
                <c:pt idx="18">
                  <c:v>138.46</c:v>
                </c:pt>
                <c:pt idx="19">
                  <c:v>146.15</c:v>
                </c:pt>
                <c:pt idx="20">
                  <c:v>153.85</c:v>
                </c:pt>
                <c:pt idx="21">
                  <c:v>161.54</c:v>
                </c:pt>
                <c:pt idx="22">
                  <c:v>169.23</c:v>
                </c:pt>
                <c:pt idx="23">
                  <c:v>176.92</c:v>
                </c:pt>
                <c:pt idx="24">
                  <c:v>184.62</c:v>
                </c:pt>
                <c:pt idx="25">
                  <c:v>192.31</c:v>
                </c:pt>
                <c:pt idx="26">
                  <c:v>200.0</c:v>
                </c:pt>
                <c:pt idx="27">
                  <c:v>207.69</c:v>
                </c:pt>
                <c:pt idx="28">
                  <c:v>215.38</c:v>
                </c:pt>
                <c:pt idx="29">
                  <c:v>223.08</c:v>
                </c:pt>
                <c:pt idx="30">
                  <c:v>230.77</c:v>
                </c:pt>
                <c:pt idx="31">
                  <c:v>238.46</c:v>
                </c:pt>
                <c:pt idx="32">
                  <c:v>246.15</c:v>
                </c:pt>
                <c:pt idx="33">
                  <c:v>253.85</c:v>
                </c:pt>
                <c:pt idx="34">
                  <c:v>261.54</c:v>
                </c:pt>
                <c:pt idx="35">
                  <c:v>269.23</c:v>
                </c:pt>
                <c:pt idx="36">
                  <c:v>276.92</c:v>
                </c:pt>
                <c:pt idx="37">
                  <c:v>284.62</c:v>
                </c:pt>
                <c:pt idx="38">
                  <c:v>292.31</c:v>
                </c:pt>
                <c:pt idx="39">
                  <c:v>300.0</c:v>
                </c:pt>
                <c:pt idx="40">
                  <c:v>307.69</c:v>
                </c:pt>
                <c:pt idx="41">
                  <c:v>315.38</c:v>
                </c:pt>
                <c:pt idx="42">
                  <c:v>323.08</c:v>
                </c:pt>
                <c:pt idx="43">
                  <c:v>330.77</c:v>
                </c:pt>
                <c:pt idx="44">
                  <c:v>338.46</c:v>
                </c:pt>
                <c:pt idx="45">
                  <c:v>346.15</c:v>
                </c:pt>
                <c:pt idx="46">
                  <c:v>353.85</c:v>
                </c:pt>
                <c:pt idx="47">
                  <c:v>361.54</c:v>
                </c:pt>
                <c:pt idx="48">
                  <c:v>369.23</c:v>
                </c:pt>
                <c:pt idx="49">
                  <c:v>376.92</c:v>
                </c:pt>
                <c:pt idx="50">
                  <c:v>384.62</c:v>
                </c:pt>
                <c:pt idx="51">
                  <c:v>392.31</c:v>
                </c:pt>
                <c:pt idx="52">
                  <c:v>400.0</c:v>
                </c:pt>
                <c:pt idx="53">
                  <c:v>407.69</c:v>
                </c:pt>
                <c:pt idx="54">
                  <c:v>415.38</c:v>
                </c:pt>
                <c:pt idx="55">
                  <c:v>423.08</c:v>
                </c:pt>
                <c:pt idx="56">
                  <c:v>430.77</c:v>
                </c:pt>
                <c:pt idx="57">
                  <c:v>438.46</c:v>
                </c:pt>
                <c:pt idx="58">
                  <c:v>446.15</c:v>
                </c:pt>
                <c:pt idx="59">
                  <c:v>453.85</c:v>
                </c:pt>
                <c:pt idx="60">
                  <c:v>461.54</c:v>
                </c:pt>
                <c:pt idx="61">
                  <c:v>469.23</c:v>
                </c:pt>
                <c:pt idx="62">
                  <c:v>476.92</c:v>
                </c:pt>
              </c:numCache>
            </c:numRef>
          </c:xVal>
          <c:yVal>
            <c:numRef>
              <c:f>'First Set'!$H$2:$H$64</c:f>
              <c:numCache>
                <c:formatCode>General</c:formatCode>
                <c:ptCount val="63"/>
                <c:pt idx="5">
                  <c:v>0.0</c:v>
                </c:pt>
                <c:pt idx="6">
                  <c:v>-0.0157084194356844</c:v>
                </c:pt>
                <c:pt idx="7">
                  <c:v>-0.0618466599780681</c:v>
                </c:pt>
                <c:pt idx="8">
                  <c:v>-0.135515686289294</c:v>
                </c:pt>
                <c:pt idx="9">
                  <c:v>-0.232086602510501</c:v>
                </c:pt>
                <c:pt idx="10">
                  <c:v>-0.345491502812526</c:v>
                </c:pt>
                <c:pt idx="11">
                  <c:v>-0.468604740235343</c:v>
                </c:pt>
                <c:pt idx="12">
                  <c:v>-0.593690657292862</c:v>
                </c:pt>
                <c:pt idx="13">
                  <c:v>-0.712889645782536</c:v>
                </c:pt>
                <c:pt idx="14">
                  <c:v>-0.818711994874345</c:v>
                </c:pt>
                <c:pt idx="15">
                  <c:v>-0.904508497187474</c:v>
                </c:pt>
                <c:pt idx="16">
                  <c:v>-0.955</c:v>
                </c:pt>
                <c:pt idx="17">
                  <c:v>-0.975</c:v>
                </c:pt>
                <c:pt idx="18">
                  <c:v>-0.975</c:v>
                </c:pt>
                <c:pt idx="19">
                  <c:v>-0.955</c:v>
                </c:pt>
                <c:pt idx="20">
                  <c:v>-0.904508497187474</c:v>
                </c:pt>
                <c:pt idx="21">
                  <c:v>-0.818711994874345</c:v>
                </c:pt>
                <c:pt idx="22">
                  <c:v>-0.712889645782536</c:v>
                </c:pt>
                <c:pt idx="23">
                  <c:v>-0.593690657292862</c:v>
                </c:pt>
                <c:pt idx="24">
                  <c:v>-0.468604740235344</c:v>
                </c:pt>
                <c:pt idx="25">
                  <c:v>-0.345491502812526</c:v>
                </c:pt>
                <c:pt idx="26">
                  <c:v>-0.232086602510502</c:v>
                </c:pt>
                <c:pt idx="27">
                  <c:v>-0.135515686289294</c:v>
                </c:pt>
                <c:pt idx="28">
                  <c:v>-0.0618466599780684</c:v>
                </c:pt>
                <c:pt idx="29">
                  <c:v>-0.0157084194356845</c:v>
                </c:pt>
                <c:pt idx="30">
                  <c:v>0.0</c:v>
                </c:pt>
              </c:numCache>
            </c:numRef>
          </c:yVal>
          <c:smooth val="0"/>
        </c:ser>
        <c:dLbls>
          <c:showLegendKey val="0"/>
          <c:showVal val="0"/>
          <c:showCatName val="0"/>
          <c:showSerName val="0"/>
          <c:showPercent val="0"/>
          <c:showBubbleSize val="0"/>
        </c:dLbls>
        <c:axId val="1770099624"/>
        <c:axId val="1770992824"/>
      </c:scatterChart>
      <c:valAx>
        <c:axId val="1770099624"/>
        <c:scaling>
          <c:orientation val="minMax"/>
          <c:max val="480.0"/>
          <c:min val="0.0"/>
        </c:scaling>
        <c:delete val="0"/>
        <c:axPos val="b"/>
        <c:numFmt formatCode="General" sourceLinked="1"/>
        <c:majorTickMark val="out"/>
        <c:minorTickMark val="none"/>
        <c:tickLblPos val="nextTo"/>
        <c:spPr>
          <a:ln w="28575" cap="flat" cmpd="sng" algn="ctr">
            <a:solidFill>
              <a:srgbClr val="000000"/>
            </a:solidFill>
            <a:prstDash val="solid"/>
            <a:round/>
            <a:headEnd type="none" w="med" len="med"/>
            <a:tailEnd type="none" w="med" len="med"/>
          </a:ln>
        </c:spPr>
        <c:txPr>
          <a:bodyPr rot="0" vert="horz"/>
          <a:lstStyle/>
          <a:p>
            <a:pPr>
              <a:defRPr sz="1200" b="0" i="0" u="none" strike="noStrike" baseline="0">
                <a:solidFill>
                  <a:srgbClr val="000000"/>
                </a:solidFill>
                <a:latin typeface="Geneva"/>
                <a:ea typeface="Geneva"/>
                <a:cs typeface="Geneva"/>
              </a:defRPr>
            </a:pPr>
            <a:endParaRPr lang="en-US"/>
          </a:p>
        </c:txPr>
        <c:crossAx val="1770992824"/>
        <c:crosses val="autoZero"/>
        <c:crossBetween val="midCat"/>
        <c:majorUnit val="100.0"/>
        <c:minorUnit val="1.0"/>
      </c:valAx>
      <c:valAx>
        <c:axId val="1770992824"/>
        <c:scaling>
          <c:orientation val="minMax"/>
          <c:max val="2.1"/>
          <c:min val="-1.0"/>
        </c:scaling>
        <c:delete val="1"/>
        <c:axPos val="l"/>
        <c:numFmt formatCode="General" sourceLinked="1"/>
        <c:majorTickMark val="cross"/>
        <c:minorTickMark val="none"/>
        <c:tickLblPos val="nextTo"/>
        <c:crossAx val="1770099624"/>
        <c:crosses val="autoZero"/>
        <c:crossBetween val="midCat"/>
        <c:majorUnit val="0.5"/>
        <c:minorUnit val="0.1"/>
      </c:valAx>
      <c:spPr>
        <a:noFill/>
        <a:ln w="25400">
          <a:noFill/>
        </a:ln>
      </c:spPr>
    </c:plotArea>
    <c:plotVisOnly val="1"/>
    <c:dispBlanksAs val="gap"/>
    <c:showDLblsOverMax val="0"/>
  </c:chart>
  <c:spPr>
    <a:noFill/>
    <a:ln w="9525">
      <a:noFill/>
    </a:ln>
  </c:spPr>
  <c:txPr>
    <a:bodyPr/>
    <a:lstStyle/>
    <a:p>
      <a:pPr>
        <a:defRPr sz="900" b="0" i="0" u="none" strike="noStrike" baseline="0">
          <a:solidFill>
            <a:srgbClr val="000000"/>
          </a:solidFill>
          <a:latin typeface="Geneva"/>
          <a:ea typeface="Geneva"/>
          <a:cs typeface="Geneva"/>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841889961148013"/>
          <c:y val="0.0657896586077279"/>
          <c:w val="0.893224714876551"/>
          <c:h val="0.871712976552395"/>
        </c:manualLayout>
      </c:layout>
      <c:scatterChart>
        <c:scatterStyle val="lineMarker"/>
        <c:varyColors val="0"/>
        <c:ser>
          <c:idx val="0"/>
          <c:order val="0"/>
          <c:tx>
            <c:strRef>
              <c:f>'First Set'!$F$1</c:f>
              <c:strCache>
                <c:ptCount val="1"/>
                <c:pt idx="0">
                  <c:v>c3</c:v>
                </c:pt>
              </c:strCache>
            </c:strRef>
          </c:tx>
          <c:spPr>
            <a:ln w="57150" cap="rnd" cmpd="sng" algn="ctr">
              <a:solidFill>
                <a:srgbClr val="0000FF"/>
              </a:solidFill>
              <a:prstDash val="solid"/>
              <a:round/>
              <a:headEnd type="none" w="med" len="med"/>
              <a:tailEnd type="none" w="med" len="med"/>
            </a:ln>
          </c:spPr>
          <c:marker>
            <c:symbol val="none"/>
          </c:marker>
          <c:xVal>
            <c:numRef>
              <c:f>'First Set'!$B$2:$B$64</c:f>
              <c:numCache>
                <c:formatCode>General</c:formatCode>
                <c:ptCount val="63"/>
                <c:pt idx="0">
                  <c:v>0.0</c:v>
                </c:pt>
                <c:pt idx="1">
                  <c:v>7.689999999999999</c:v>
                </c:pt>
                <c:pt idx="2">
                  <c:v>15.38</c:v>
                </c:pt>
                <c:pt idx="3">
                  <c:v>23.08</c:v>
                </c:pt>
                <c:pt idx="4">
                  <c:v>30.77</c:v>
                </c:pt>
                <c:pt idx="5">
                  <c:v>38.46</c:v>
                </c:pt>
                <c:pt idx="6">
                  <c:v>46.15</c:v>
                </c:pt>
                <c:pt idx="7">
                  <c:v>53.85</c:v>
                </c:pt>
                <c:pt idx="8">
                  <c:v>61.54</c:v>
                </c:pt>
                <c:pt idx="9">
                  <c:v>69.23</c:v>
                </c:pt>
                <c:pt idx="10">
                  <c:v>76.92</c:v>
                </c:pt>
                <c:pt idx="11">
                  <c:v>84.62</c:v>
                </c:pt>
                <c:pt idx="12">
                  <c:v>92.31</c:v>
                </c:pt>
                <c:pt idx="13">
                  <c:v>100.0</c:v>
                </c:pt>
                <c:pt idx="14">
                  <c:v>107.69</c:v>
                </c:pt>
                <c:pt idx="15">
                  <c:v>115.38</c:v>
                </c:pt>
                <c:pt idx="16">
                  <c:v>123.08</c:v>
                </c:pt>
                <c:pt idx="17">
                  <c:v>130.77</c:v>
                </c:pt>
                <c:pt idx="18">
                  <c:v>138.46</c:v>
                </c:pt>
                <c:pt idx="19">
                  <c:v>146.15</c:v>
                </c:pt>
                <c:pt idx="20">
                  <c:v>153.85</c:v>
                </c:pt>
                <c:pt idx="21">
                  <c:v>161.54</c:v>
                </c:pt>
                <c:pt idx="22">
                  <c:v>169.23</c:v>
                </c:pt>
                <c:pt idx="23">
                  <c:v>176.92</c:v>
                </c:pt>
                <c:pt idx="24">
                  <c:v>184.62</c:v>
                </c:pt>
                <c:pt idx="25">
                  <c:v>192.31</c:v>
                </c:pt>
                <c:pt idx="26">
                  <c:v>200.0</c:v>
                </c:pt>
                <c:pt idx="27">
                  <c:v>207.69</c:v>
                </c:pt>
                <c:pt idx="28">
                  <c:v>215.38</c:v>
                </c:pt>
                <c:pt idx="29">
                  <c:v>223.08</c:v>
                </c:pt>
                <c:pt idx="30">
                  <c:v>230.77</c:v>
                </c:pt>
                <c:pt idx="31">
                  <c:v>238.46</c:v>
                </c:pt>
                <c:pt idx="32">
                  <c:v>246.15</c:v>
                </c:pt>
                <c:pt idx="33">
                  <c:v>253.85</c:v>
                </c:pt>
                <c:pt idx="34">
                  <c:v>261.54</c:v>
                </c:pt>
                <c:pt idx="35">
                  <c:v>269.23</c:v>
                </c:pt>
                <c:pt idx="36">
                  <c:v>276.92</c:v>
                </c:pt>
                <c:pt idx="37">
                  <c:v>284.62</c:v>
                </c:pt>
                <c:pt idx="38">
                  <c:v>292.31</c:v>
                </c:pt>
                <c:pt idx="39">
                  <c:v>300.0</c:v>
                </c:pt>
                <c:pt idx="40">
                  <c:v>307.69</c:v>
                </c:pt>
                <c:pt idx="41">
                  <c:v>315.38</c:v>
                </c:pt>
                <c:pt idx="42">
                  <c:v>323.08</c:v>
                </c:pt>
                <c:pt idx="43">
                  <c:v>330.77</c:v>
                </c:pt>
                <c:pt idx="44">
                  <c:v>338.46</c:v>
                </c:pt>
                <c:pt idx="45">
                  <c:v>346.15</c:v>
                </c:pt>
                <c:pt idx="46">
                  <c:v>353.85</c:v>
                </c:pt>
                <c:pt idx="47">
                  <c:v>361.54</c:v>
                </c:pt>
                <c:pt idx="48">
                  <c:v>369.23</c:v>
                </c:pt>
                <c:pt idx="49">
                  <c:v>376.92</c:v>
                </c:pt>
                <c:pt idx="50">
                  <c:v>384.62</c:v>
                </c:pt>
                <c:pt idx="51">
                  <c:v>392.31</c:v>
                </c:pt>
                <c:pt idx="52">
                  <c:v>400.0</c:v>
                </c:pt>
                <c:pt idx="53">
                  <c:v>407.69</c:v>
                </c:pt>
                <c:pt idx="54">
                  <c:v>415.38</c:v>
                </c:pt>
                <c:pt idx="55">
                  <c:v>423.08</c:v>
                </c:pt>
                <c:pt idx="56">
                  <c:v>430.77</c:v>
                </c:pt>
                <c:pt idx="57">
                  <c:v>438.46</c:v>
                </c:pt>
                <c:pt idx="58">
                  <c:v>446.15</c:v>
                </c:pt>
                <c:pt idx="59">
                  <c:v>453.85</c:v>
                </c:pt>
                <c:pt idx="60">
                  <c:v>461.54</c:v>
                </c:pt>
                <c:pt idx="61">
                  <c:v>469.23</c:v>
                </c:pt>
                <c:pt idx="62">
                  <c:v>476.92</c:v>
                </c:pt>
              </c:numCache>
            </c:numRef>
          </c:xVal>
          <c:yVal>
            <c:numRef>
              <c:f>'First Set'!$K$2:$K$64</c:f>
              <c:numCache>
                <c:formatCode>General</c:formatCode>
                <c:ptCount val="63"/>
                <c:pt idx="0">
                  <c:v>0.0</c:v>
                </c:pt>
                <c:pt idx="1">
                  <c:v>0.0</c:v>
                </c:pt>
                <c:pt idx="2">
                  <c:v>0.0</c:v>
                </c:pt>
                <c:pt idx="3">
                  <c:v>0.0</c:v>
                </c:pt>
                <c:pt idx="4">
                  <c:v>0.0</c:v>
                </c:pt>
                <c:pt idx="5">
                  <c:v>0.0</c:v>
                </c:pt>
                <c:pt idx="6">
                  <c:v>0.0</c:v>
                </c:pt>
                <c:pt idx="7">
                  <c:v>0.0</c:v>
                </c:pt>
                <c:pt idx="8">
                  <c:v>-2.22044604925031E-16</c:v>
                </c:pt>
                <c:pt idx="9">
                  <c:v>-4.44089209850067E-16</c:v>
                </c:pt>
                <c:pt idx="10">
                  <c:v>0.0</c:v>
                </c:pt>
                <c:pt idx="11">
                  <c:v>0.0</c:v>
                </c:pt>
                <c:pt idx="12">
                  <c:v>0.0</c:v>
                </c:pt>
                <c:pt idx="13">
                  <c:v>0.00394264934276078</c:v>
                </c:pt>
                <c:pt idx="14">
                  <c:v>0.0157084194356848</c:v>
                </c:pt>
                <c:pt idx="15">
                  <c:v>0.0351117570558745</c:v>
                </c:pt>
                <c:pt idx="16">
                  <c:v>0.0618466599780681</c:v>
                </c:pt>
                <c:pt idx="17">
                  <c:v>0.0954915028125264</c:v>
                </c:pt>
                <c:pt idx="18">
                  <c:v>0.135515686289294</c:v>
                </c:pt>
                <c:pt idx="19">
                  <c:v>0.201288005125655</c:v>
                </c:pt>
                <c:pt idx="20">
                  <c:v>0.302578105323028</c:v>
                </c:pt>
                <c:pt idx="21">
                  <c:v>0.443398359343119</c:v>
                </c:pt>
                <c:pt idx="22">
                  <c:v>0.60760185702999</c:v>
                </c:pt>
                <c:pt idx="23">
                  <c:v>0.787618685414275</c:v>
                </c:pt>
                <c:pt idx="24">
                  <c:v>0.975</c:v>
                </c:pt>
                <c:pt idx="25">
                  <c:v>1.16090375695213</c:v>
                </c:pt>
                <c:pt idx="26">
                  <c:v>1.33660405478236</c:v>
                </c:pt>
                <c:pt idx="27">
                  <c:v>1.493992810898179</c:v>
                </c:pt>
                <c:pt idx="28">
                  <c:v>1.626042985804468</c:v>
                </c:pt>
                <c:pt idx="29">
                  <c:v>1.727204978053814</c:v>
                </c:pt>
                <c:pt idx="30">
                  <c:v>1.793711994874345</c:v>
                </c:pt>
                <c:pt idx="31">
                  <c:v>1.839484313710705</c:v>
                </c:pt>
                <c:pt idx="32">
                  <c:v>1.859508497187474</c:v>
                </c:pt>
                <c:pt idx="33">
                  <c:v>1.842661837209405</c:v>
                </c:pt>
                <c:pt idx="34">
                  <c:v>1.78360023781847</c:v>
                </c:pt>
                <c:pt idx="35">
                  <c:v>1.697181226346851</c:v>
                </c:pt>
                <c:pt idx="36">
                  <c:v>1.589748007950101</c:v>
                </c:pt>
                <c:pt idx="37">
                  <c:v>1.468604740235344</c:v>
                </c:pt>
                <c:pt idx="38">
                  <c:v>1.341548853469765</c:v>
                </c:pt>
                <c:pt idx="39">
                  <c:v>1.216378183074817</c:v>
                </c:pt>
                <c:pt idx="40">
                  <c:v>1.10040392923342</c:v>
                </c:pt>
                <c:pt idx="41">
                  <c:v>1.0</c:v>
                </c:pt>
                <c:pt idx="42">
                  <c:v>0.920216916623158</c:v>
                </c:pt>
                <c:pt idx="43">
                  <c:v>0.864484313710706</c:v>
                </c:pt>
                <c:pt idx="44">
                  <c:v>0.818711994874345</c:v>
                </c:pt>
                <c:pt idx="45">
                  <c:v>0.767913397489498</c:v>
                </c:pt>
                <c:pt idx="46">
                  <c:v>0.712889645782536</c:v>
                </c:pt>
                <c:pt idx="47">
                  <c:v>0.654508497187474</c:v>
                </c:pt>
                <c:pt idx="48">
                  <c:v>0.593690657292862</c:v>
                </c:pt>
                <c:pt idx="49">
                  <c:v>0.531395259764657</c:v>
                </c:pt>
                <c:pt idx="50">
                  <c:v>0.468604740235344</c:v>
                </c:pt>
                <c:pt idx="51">
                  <c:v>0.406309342707137</c:v>
                </c:pt>
                <c:pt idx="52">
                  <c:v>0.345491502812526</c:v>
                </c:pt>
                <c:pt idx="53">
                  <c:v>0.287110354217464</c:v>
                </c:pt>
                <c:pt idx="54">
                  <c:v>0.232086602510502</c:v>
                </c:pt>
                <c:pt idx="55">
                  <c:v>0.181288005125655</c:v>
                </c:pt>
                <c:pt idx="56">
                  <c:v>0.135515686289294</c:v>
                </c:pt>
                <c:pt idx="57">
                  <c:v>0.0954915028125264</c:v>
                </c:pt>
                <c:pt idx="58">
                  <c:v>0.0618466599780684</c:v>
                </c:pt>
                <c:pt idx="59">
                  <c:v>0.0351117570558747</c:v>
                </c:pt>
                <c:pt idx="60">
                  <c:v>0.0157084194356845</c:v>
                </c:pt>
                <c:pt idx="61">
                  <c:v>0.00394264934276106</c:v>
                </c:pt>
                <c:pt idx="62">
                  <c:v>0.0</c:v>
                </c:pt>
              </c:numCache>
            </c:numRef>
          </c:yVal>
          <c:smooth val="0"/>
        </c:ser>
        <c:ser>
          <c:idx val="1"/>
          <c:order val="1"/>
          <c:tx>
            <c:strRef>
              <c:f>'First Set'!$G$1</c:f>
              <c:strCache>
                <c:ptCount val="1"/>
                <c:pt idx="0">
                  <c:v>c1</c:v>
                </c:pt>
              </c:strCache>
            </c:strRef>
          </c:tx>
          <c:spPr>
            <a:ln w="57150" cap="rnd" cmpd="sng" algn="ctr">
              <a:solidFill>
                <a:srgbClr val="FF0000"/>
              </a:solidFill>
              <a:prstDash val="solid"/>
              <a:round/>
              <a:headEnd type="none" w="med" len="med"/>
              <a:tailEnd type="none" w="med" len="med"/>
            </a:ln>
          </c:spPr>
          <c:marker>
            <c:symbol val="none"/>
          </c:marker>
          <c:xVal>
            <c:numRef>
              <c:f>'First Set'!$B$2:$B$64</c:f>
              <c:numCache>
                <c:formatCode>General</c:formatCode>
                <c:ptCount val="63"/>
                <c:pt idx="0">
                  <c:v>0.0</c:v>
                </c:pt>
                <c:pt idx="1">
                  <c:v>7.689999999999999</c:v>
                </c:pt>
                <c:pt idx="2">
                  <c:v>15.38</c:v>
                </c:pt>
                <c:pt idx="3">
                  <c:v>23.08</c:v>
                </c:pt>
                <c:pt idx="4">
                  <c:v>30.77</c:v>
                </c:pt>
                <c:pt idx="5">
                  <c:v>38.46</c:v>
                </c:pt>
                <c:pt idx="6">
                  <c:v>46.15</c:v>
                </c:pt>
                <c:pt idx="7">
                  <c:v>53.85</c:v>
                </c:pt>
                <c:pt idx="8">
                  <c:v>61.54</c:v>
                </c:pt>
                <c:pt idx="9">
                  <c:v>69.23</c:v>
                </c:pt>
                <c:pt idx="10">
                  <c:v>76.92</c:v>
                </c:pt>
                <c:pt idx="11">
                  <c:v>84.62</c:v>
                </c:pt>
                <c:pt idx="12">
                  <c:v>92.31</c:v>
                </c:pt>
                <c:pt idx="13">
                  <c:v>100.0</c:v>
                </c:pt>
                <c:pt idx="14">
                  <c:v>107.69</c:v>
                </c:pt>
                <c:pt idx="15">
                  <c:v>115.38</c:v>
                </c:pt>
                <c:pt idx="16">
                  <c:v>123.08</c:v>
                </c:pt>
                <c:pt idx="17">
                  <c:v>130.77</c:v>
                </c:pt>
                <c:pt idx="18">
                  <c:v>138.46</c:v>
                </c:pt>
                <c:pt idx="19">
                  <c:v>146.15</c:v>
                </c:pt>
                <c:pt idx="20">
                  <c:v>153.85</c:v>
                </c:pt>
                <c:pt idx="21">
                  <c:v>161.54</c:v>
                </c:pt>
                <c:pt idx="22">
                  <c:v>169.23</c:v>
                </c:pt>
                <c:pt idx="23">
                  <c:v>176.92</c:v>
                </c:pt>
                <c:pt idx="24">
                  <c:v>184.62</c:v>
                </c:pt>
                <c:pt idx="25">
                  <c:v>192.31</c:v>
                </c:pt>
                <c:pt idx="26">
                  <c:v>200.0</c:v>
                </c:pt>
                <c:pt idx="27">
                  <c:v>207.69</c:v>
                </c:pt>
                <c:pt idx="28">
                  <c:v>215.38</c:v>
                </c:pt>
                <c:pt idx="29">
                  <c:v>223.08</c:v>
                </c:pt>
                <c:pt idx="30">
                  <c:v>230.77</c:v>
                </c:pt>
                <c:pt idx="31">
                  <c:v>238.46</c:v>
                </c:pt>
                <c:pt idx="32">
                  <c:v>246.15</c:v>
                </c:pt>
                <c:pt idx="33">
                  <c:v>253.85</c:v>
                </c:pt>
                <c:pt idx="34">
                  <c:v>261.54</c:v>
                </c:pt>
                <c:pt idx="35">
                  <c:v>269.23</c:v>
                </c:pt>
                <c:pt idx="36">
                  <c:v>276.92</c:v>
                </c:pt>
                <c:pt idx="37">
                  <c:v>284.62</c:v>
                </c:pt>
                <c:pt idx="38">
                  <c:v>292.31</c:v>
                </c:pt>
                <c:pt idx="39">
                  <c:v>300.0</c:v>
                </c:pt>
                <c:pt idx="40">
                  <c:v>307.69</c:v>
                </c:pt>
                <c:pt idx="41">
                  <c:v>315.38</c:v>
                </c:pt>
                <c:pt idx="42">
                  <c:v>323.08</c:v>
                </c:pt>
                <c:pt idx="43">
                  <c:v>330.77</c:v>
                </c:pt>
                <c:pt idx="44">
                  <c:v>338.46</c:v>
                </c:pt>
                <c:pt idx="45">
                  <c:v>346.15</c:v>
                </c:pt>
                <c:pt idx="46">
                  <c:v>353.85</c:v>
                </c:pt>
                <c:pt idx="47">
                  <c:v>361.54</c:v>
                </c:pt>
                <c:pt idx="48">
                  <c:v>369.23</c:v>
                </c:pt>
                <c:pt idx="49">
                  <c:v>376.92</c:v>
                </c:pt>
                <c:pt idx="50">
                  <c:v>384.62</c:v>
                </c:pt>
                <c:pt idx="51">
                  <c:v>392.31</c:v>
                </c:pt>
                <c:pt idx="52">
                  <c:v>400.0</c:v>
                </c:pt>
                <c:pt idx="53">
                  <c:v>407.69</c:v>
                </c:pt>
                <c:pt idx="54">
                  <c:v>415.38</c:v>
                </c:pt>
                <c:pt idx="55">
                  <c:v>423.08</c:v>
                </c:pt>
                <c:pt idx="56">
                  <c:v>430.77</c:v>
                </c:pt>
                <c:pt idx="57">
                  <c:v>438.46</c:v>
                </c:pt>
                <c:pt idx="58">
                  <c:v>446.15</c:v>
                </c:pt>
                <c:pt idx="59">
                  <c:v>453.85</c:v>
                </c:pt>
                <c:pt idx="60">
                  <c:v>461.54</c:v>
                </c:pt>
                <c:pt idx="61">
                  <c:v>469.23</c:v>
                </c:pt>
                <c:pt idx="62">
                  <c:v>476.92</c:v>
                </c:pt>
              </c:numCache>
            </c:numRef>
          </c:xVal>
          <c:yVal>
            <c:numRef>
              <c:f>'First Set'!$G$2:$G$64</c:f>
              <c:numCache>
                <c:formatCode>General</c:formatCode>
                <c:ptCount val="63"/>
                <c:pt idx="0">
                  <c:v>0.0</c:v>
                </c:pt>
                <c:pt idx="1">
                  <c:v>0.0078542097178422</c:v>
                </c:pt>
                <c:pt idx="2">
                  <c:v>0.0309233299890341</c:v>
                </c:pt>
                <c:pt idx="3">
                  <c:v>0.0677578431446471</c:v>
                </c:pt>
                <c:pt idx="4">
                  <c:v>0.116043301255251</c:v>
                </c:pt>
                <c:pt idx="5">
                  <c:v>0.172745751406263</c:v>
                </c:pt>
                <c:pt idx="6">
                  <c:v>0.234302370117672</c:v>
                </c:pt>
                <c:pt idx="7">
                  <c:v>0.296845328646431</c:v>
                </c:pt>
                <c:pt idx="8">
                  <c:v>0.356444822891268</c:v>
                </c:pt>
                <c:pt idx="9">
                  <c:v>0.409355997437172</c:v>
                </c:pt>
                <c:pt idx="10">
                  <c:v>0.452254248593737</c:v>
                </c:pt>
                <c:pt idx="11">
                  <c:v>0.482444121472063</c:v>
                </c:pt>
                <c:pt idx="12">
                  <c:v>0.498028675328619</c:v>
                </c:pt>
                <c:pt idx="13">
                  <c:v>0.498028675328619</c:v>
                </c:pt>
                <c:pt idx="14">
                  <c:v>0.482444121472063</c:v>
                </c:pt>
                <c:pt idx="15">
                  <c:v>0.452254248593737</c:v>
                </c:pt>
                <c:pt idx="16">
                  <c:v>0.409355997437172</c:v>
                </c:pt>
                <c:pt idx="17">
                  <c:v>0.356444822891268</c:v>
                </c:pt>
                <c:pt idx="18">
                  <c:v>0.296845328646431</c:v>
                </c:pt>
                <c:pt idx="19">
                  <c:v>0.234302370117672</c:v>
                </c:pt>
                <c:pt idx="20">
                  <c:v>0.172745751406263</c:v>
                </c:pt>
                <c:pt idx="21">
                  <c:v>0.116043301255251</c:v>
                </c:pt>
                <c:pt idx="22">
                  <c:v>0.0677578431446471</c:v>
                </c:pt>
                <c:pt idx="23">
                  <c:v>0.0309233299890342</c:v>
                </c:pt>
                <c:pt idx="24">
                  <c:v>0.00785420971784226</c:v>
                </c:pt>
                <c:pt idx="25">
                  <c:v>0.0</c:v>
                </c:pt>
              </c:numCache>
            </c:numRef>
          </c:yVal>
          <c:smooth val="0"/>
        </c:ser>
        <c:ser>
          <c:idx val="2"/>
          <c:order val="2"/>
          <c:tx>
            <c:strRef>
              <c:f>'First Set'!$H$1</c:f>
              <c:strCache>
                <c:ptCount val="1"/>
                <c:pt idx="0">
                  <c:v>c2</c:v>
                </c:pt>
              </c:strCache>
            </c:strRef>
          </c:tx>
          <c:spPr>
            <a:ln w="57150" cap="rnd" cmpd="sng" algn="ctr">
              <a:solidFill>
                <a:srgbClr val="008000"/>
              </a:solidFill>
              <a:prstDash val="solid"/>
              <a:round/>
              <a:headEnd type="none" w="med" len="med"/>
              <a:tailEnd type="none" w="med" len="med"/>
            </a:ln>
          </c:spPr>
          <c:marker>
            <c:symbol val="none"/>
          </c:marker>
          <c:xVal>
            <c:numRef>
              <c:f>'First Set'!$B$2:$B$64</c:f>
              <c:numCache>
                <c:formatCode>General</c:formatCode>
                <c:ptCount val="63"/>
                <c:pt idx="0">
                  <c:v>0.0</c:v>
                </c:pt>
                <c:pt idx="1">
                  <c:v>7.689999999999999</c:v>
                </c:pt>
                <c:pt idx="2">
                  <c:v>15.38</c:v>
                </c:pt>
                <c:pt idx="3">
                  <c:v>23.08</c:v>
                </c:pt>
                <c:pt idx="4">
                  <c:v>30.77</c:v>
                </c:pt>
                <c:pt idx="5">
                  <c:v>38.46</c:v>
                </c:pt>
                <c:pt idx="6">
                  <c:v>46.15</c:v>
                </c:pt>
                <c:pt idx="7">
                  <c:v>53.85</c:v>
                </c:pt>
                <c:pt idx="8">
                  <c:v>61.54</c:v>
                </c:pt>
                <c:pt idx="9">
                  <c:v>69.23</c:v>
                </c:pt>
                <c:pt idx="10">
                  <c:v>76.92</c:v>
                </c:pt>
                <c:pt idx="11">
                  <c:v>84.62</c:v>
                </c:pt>
                <c:pt idx="12">
                  <c:v>92.31</c:v>
                </c:pt>
                <c:pt idx="13">
                  <c:v>100.0</c:v>
                </c:pt>
                <c:pt idx="14">
                  <c:v>107.69</c:v>
                </c:pt>
                <c:pt idx="15">
                  <c:v>115.38</c:v>
                </c:pt>
                <c:pt idx="16">
                  <c:v>123.08</c:v>
                </c:pt>
                <c:pt idx="17">
                  <c:v>130.77</c:v>
                </c:pt>
                <c:pt idx="18">
                  <c:v>138.46</c:v>
                </c:pt>
                <c:pt idx="19">
                  <c:v>146.15</c:v>
                </c:pt>
                <c:pt idx="20">
                  <c:v>153.85</c:v>
                </c:pt>
                <c:pt idx="21">
                  <c:v>161.54</c:v>
                </c:pt>
                <c:pt idx="22">
                  <c:v>169.23</c:v>
                </c:pt>
                <c:pt idx="23">
                  <c:v>176.92</c:v>
                </c:pt>
                <c:pt idx="24">
                  <c:v>184.62</c:v>
                </c:pt>
                <c:pt idx="25">
                  <c:v>192.31</c:v>
                </c:pt>
                <c:pt idx="26">
                  <c:v>200.0</c:v>
                </c:pt>
                <c:pt idx="27">
                  <c:v>207.69</c:v>
                </c:pt>
                <c:pt idx="28">
                  <c:v>215.38</c:v>
                </c:pt>
                <c:pt idx="29">
                  <c:v>223.08</c:v>
                </c:pt>
                <c:pt idx="30">
                  <c:v>230.77</c:v>
                </c:pt>
                <c:pt idx="31">
                  <c:v>238.46</c:v>
                </c:pt>
                <c:pt idx="32">
                  <c:v>246.15</c:v>
                </c:pt>
                <c:pt idx="33">
                  <c:v>253.85</c:v>
                </c:pt>
                <c:pt idx="34">
                  <c:v>261.54</c:v>
                </c:pt>
                <c:pt idx="35">
                  <c:v>269.23</c:v>
                </c:pt>
                <c:pt idx="36">
                  <c:v>276.92</c:v>
                </c:pt>
                <c:pt idx="37">
                  <c:v>284.62</c:v>
                </c:pt>
                <c:pt idx="38">
                  <c:v>292.31</c:v>
                </c:pt>
                <c:pt idx="39">
                  <c:v>300.0</c:v>
                </c:pt>
                <c:pt idx="40">
                  <c:v>307.69</c:v>
                </c:pt>
                <c:pt idx="41">
                  <c:v>315.38</c:v>
                </c:pt>
                <c:pt idx="42">
                  <c:v>323.08</c:v>
                </c:pt>
                <c:pt idx="43">
                  <c:v>330.77</c:v>
                </c:pt>
                <c:pt idx="44">
                  <c:v>338.46</c:v>
                </c:pt>
                <c:pt idx="45">
                  <c:v>346.15</c:v>
                </c:pt>
                <c:pt idx="46">
                  <c:v>353.85</c:v>
                </c:pt>
                <c:pt idx="47">
                  <c:v>361.54</c:v>
                </c:pt>
                <c:pt idx="48">
                  <c:v>369.23</c:v>
                </c:pt>
                <c:pt idx="49">
                  <c:v>376.92</c:v>
                </c:pt>
                <c:pt idx="50">
                  <c:v>384.62</c:v>
                </c:pt>
                <c:pt idx="51">
                  <c:v>392.31</c:v>
                </c:pt>
                <c:pt idx="52">
                  <c:v>400.0</c:v>
                </c:pt>
                <c:pt idx="53">
                  <c:v>407.69</c:v>
                </c:pt>
                <c:pt idx="54">
                  <c:v>415.38</c:v>
                </c:pt>
                <c:pt idx="55">
                  <c:v>423.08</c:v>
                </c:pt>
                <c:pt idx="56">
                  <c:v>430.77</c:v>
                </c:pt>
                <c:pt idx="57">
                  <c:v>438.46</c:v>
                </c:pt>
                <c:pt idx="58">
                  <c:v>446.15</c:v>
                </c:pt>
                <c:pt idx="59">
                  <c:v>453.85</c:v>
                </c:pt>
                <c:pt idx="60">
                  <c:v>461.54</c:v>
                </c:pt>
                <c:pt idx="61">
                  <c:v>469.23</c:v>
                </c:pt>
                <c:pt idx="62">
                  <c:v>476.92</c:v>
                </c:pt>
              </c:numCache>
            </c:numRef>
          </c:xVal>
          <c:yVal>
            <c:numRef>
              <c:f>'First Set'!$J$2:$J$64</c:f>
              <c:numCache>
                <c:formatCode>General</c:formatCode>
                <c:ptCount val="63"/>
                <c:pt idx="5">
                  <c:v>0.0</c:v>
                </c:pt>
                <c:pt idx="6">
                  <c:v>-0.0157084194356844</c:v>
                </c:pt>
                <c:pt idx="7">
                  <c:v>-0.0618466599780682</c:v>
                </c:pt>
                <c:pt idx="8">
                  <c:v>-0.135515686289294</c:v>
                </c:pt>
                <c:pt idx="9">
                  <c:v>-0.232086602510501</c:v>
                </c:pt>
                <c:pt idx="10">
                  <c:v>-0.345491502812526</c:v>
                </c:pt>
                <c:pt idx="11">
                  <c:v>-0.468604740235343</c:v>
                </c:pt>
                <c:pt idx="12">
                  <c:v>-0.593690657292863</c:v>
                </c:pt>
                <c:pt idx="13">
                  <c:v>-0.712889645782536</c:v>
                </c:pt>
                <c:pt idx="14">
                  <c:v>-0.818711994874345</c:v>
                </c:pt>
                <c:pt idx="15">
                  <c:v>-0.904508497187474</c:v>
                </c:pt>
                <c:pt idx="16">
                  <c:v>-0.955</c:v>
                </c:pt>
                <c:pt idx="17">
                  <c:v>-0.975</c:v>
                </c:pt>
                <c:pt idx="18">
                  <c:v>-0.975</c:v>
                </c:pt>
                <c:pt idx="19">
                  <c:v>-0.975</c:v>
                </c:pt>
                <c:pt idx="20">
                  <c:v>-0.975</c:v>
                </c:pt>
                <c:pt idx="21">
                  <c:v>-0.975</c:v>
                </c:pt>
                <c:pt idx="22">
                  <c:v>-0.975</c:v>
                </c:pt>
                <c:pt idx="23">
                  <c:v>-0.975</c:v>
                </c:pt>
                <c:pt idx="24">
                  <c:v>-0.975</c:v>
                </c:pt>
                <c:pt idx="25">
                  <c:v>-0.975</c:v>
                </c:pt>
                <c:pt idx="26">
                  <c:v>-0.975</c:v>
                </c:pt>
                <c:pt idx="27">
                  <c:v>-0.975</c:v>
                </c:pt>
                <c:pt idx="28">
                  <c:v>-0.975</c:v>
                </c:pt>
                <c:pt idx="29">
                  <c:v>-0.975</c:v>
                </c:pt>
                <c:pt idx="30">
                  <c:v>-0.975</c:v>
                </c:pt>
                <c:pt idx="31">
                  <c:v>-0.975</c:v>
                </c:pt>
                <c:pt idx="32">
                  <c:v>-0.955</c:v>
                </c:pt>
                <c:pt idx="33">
                  <c:v>-0.904508497187474</c:v>
                </c:pt>
                <c:pt idx="34">
                  <c:v>-0.818711994874345</c:v>
                </c:pt>
                <c:pt idx="35">
                  <c:v>-0.712889645782536</c:v>
                </c:pt>
                <c:pt idx="36">
                  <c:v>-0.593690657292862</c:v>
                </c:pt>
                <c:pt idx="37">
                  <c:v>-0.468604740235344</c:v>
                </c:pt>
                <c:pt idx="38">
                  <c:v>-0.345491502812526</c:v>
                </c:pt>
                <c:pt idx="39">
                  <c:v>-0.232086602510502</c:v>
                </c:pt>
                <c:pt idx="40">
                  <c:v>-0.135515686289294</c:v>
                </c:pt>
                <c:pt idx="41">
                  <c:v>-0.0618466599780684</c:v>
                </c:pt>
                <c:pt idx="42">
                  <c:v>-0.0157084194356845</c:v>
                </c:pt>
                <c:pt idx="43">
                  <c:v>0.0</c:v>
                </c:pt>
              </c:numCache>
            </c:numRef>
          </c:yVal>
          <c:smooth val="0"/>
        </c:ser>
        <c:dLbls>
          <c:showLegendKey val="0"/>
          <c:showVal val="0"/>
          <c:showCatName val="0"/>
          <c:showSerName val="0"/>
          <c:showPercent val="0"/>
          <c:showBubbleSize val="0"/>
        </c:dLbls>
        <c:axId val="2135409112"/>
        <c:axId val="2135081016"/>
      </c:scatterChart>
      <c:valAx>
        <c:axId val="2135409112"/>
        <c:scaling>
          <c:orientation val="minMax"/>
          <c:max val="480.0"/>
          <c:min val="0.0"/>
        </c:scaling>
        <c:delete val="0"/>
        <c:axPos val="b"/>
        <c:numFmt formatCode="General" sourceLinked="1"/>
        <c:majorTickMark val="out"/>
        <c:minorTickMark val="none"/>
        <c:tickLblPos val="nextTo"/>
        <c:spPr>
          <a:ln w="28575" cap="flat" cmpd="sng" algn="ctr">
            <a:solidFill>
              <a:srgbClr val="000000"/>
            </a:solidFill>
            <a:prstDash val="solid"/>
            <a:round/>
            <a:headEnd type="none" w="med" len="med"/>
            <a:tailEnd type="none" w="med" len="med"/>
          </a:ln>
        </c:spPr>
        <c:txPr>
          <a:bodyPr rot="0" vert="horz"/>
          <a:lstStyle/>
          <a:p>
            <a:pPr>
              <a:defRPr sz="1200" b="0" i="0" u="none" strike="noStrike" baseline="0">
                <a:solidFill>
                  <a:srgbClr val="000000"/>
                </a:solidFill>
                <a:latin typeface="Geneva"/>
                <a:ea typeface="Geneva"/>
                <a:cs typeface="Geneva"/>
              </a:defRPr>
            </a:pPr>
            <a:endParaRPr lang="en-US"/>
          </a:p>
        </c:txPr>
        <c:crossAx val="2135081016"/>
        <c:crosses val="autoZero"/>
        <c:crossBetween val="midCat"/>
        <c:majorUnit val="100.0"/>
        <c:minorUnit val="1.0"/>
      </c:valAx>
      <c:valAx>
        <c:axId val="2135081016"/>
        <c:scaling>
          <c:orientation val="minMax"/>
          <c:max val="2.1"/>
          <c:min val="-1.0"/>
        </c:scaling>
        <c:delete val="1"/>
        <c:axPos val="l"/>
        <c:numFmt formatCode="General" sourceLinked="1"/>
        <c:majorTickMark val="cross"/>
        <c:minorTickMark val="none"/>
        <c:tickLblPos val="nextTo"/>
        <c:crossAx val="2135409112"/>
        <c:crosses val="autoZero"/>
        <c:crossBetween val="midCat"/>
        <c:majorUnit val="0.5"/>
        <c:minorUnit val="0.1"/>
      </c:valAx>
      <c:spPr>
        <a:noFill/>
        <a:ln w="25400">
          <a:noFill/>
        </a:ln>
      </c:spPr>
    </c:plotArea>
    <c:plotVisOnly val="1"/>
    <c:dispBlanksAs val="gap"/>
    <c:showDLblsOverMax val="0"/>
  </c:chart>
  <c:spPr>
    <a:noFill/>
    <a:ln w="9525">
      <a:noFill/>
    </a:ln>
  </c:spPr>
  <c:txPr>
    <a:bodyPr/>
    <a:lstStyle/>
    <a:p>
      <a:pPr>
        <a:defRPr sz="900" b="0" i="0" u="none" strike="noStrike" baseline="0">
          <a:solidFill>
            <a:srgbClr val="000000"/>
          </a:solidFill>
          <a:latin typeface="Geneva"/>
          <a:ea typeface="Geneva"/>
          <a:cs typeface="Geneva"/>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841889961148013"/>
          <c:y val="0.0657896586077279"/>
          <c:w val="0.893224714876551"/>
          <c:h val="0.871712976552395"/>
        </c:manualLayout>
      </c:layout>
      <c:scatterChart>
        <c:scatterStyle val="lineMarker"/>
        <c:varyColors val="0"/>
        <c:ser>
          <c:idx val="4"/>
          <c:order val="0"/>
          <c:spPr>
            <a:ln w="57150" cap="rnd" cmpd="sng" algn="ctr">
              <a:solidFill>
                <a:sysClr val="windowText" lastClr="000000"/>
              </a:solidFill>
              <a:prstDash val="solid"/>
              <a:round/>
              <a:headEnd type="none" w="med" len="med"/>
              <a:tailEnd type="none" w="med" len="med"/>
            </a:ln>
          </c:spPr>
          <c:marker>
            <c:symbol val="none"/>
          </c:marker>
          <c:xVal>
            <c:numRef>
              <c:f>'First Set'!$B$2:$B$64</c:f>
              <c:numCache>
                <c:formatCode>General</c:formatCode>
                <c:ptCount val="63"/>
                <c:pt idx="0">
                  <c:v>0.0</c:v>
                </c:pt>
                <c:pt idx="1">
                  <c:v>7.689999999999999</c:v>
                </c:pt>
                <c:pt idx="2">
                  <c:v>15.38</c:v>
                </c:pt>
                <c:pt idx="3">
                  <c:v>23.08</c:v>
                </c:pt>
                <c:pt idx="4">
                  <c:v>30.77</c:v>
                </c:pt>
                <c:pt idx="5">
                  <c:v>38.46</c:v>
                </c:pt>
                <c:pt idx="6">
                  <c:v>46.15</c:v>
                </c:pt>
                <c:pt idx="7">
                  <c:v>53.85</c:v>
                </c:pt>
                <c:pt idx="8">
                  <c:v>61.54</c:v>
                </c:pt>
                <c:pt idx="9">
                  <c:v>69.23</c:v>
                </c:pt>
                <c:pt idx="10">
                  <c:v>76.92</c:v>
                </c:pt>
                <c:pt idx="11">
                  <c:v>84.62</c:v>
                </c:pt>
                <c:pt idx="12">
                  <c:v>92.31</c:v>
                </c:pt>
                <c:pt idx="13">
                  <c:v>100.0</c:v>
                </c:pt>
                <c:pt idx="14">
                  <c:v>107.69</c:v>
                </c:pt>
                <c:pt idx="15">
                  <c:v>115.38</c:v>
                </c:pt>
                <c:pt idx="16">
                  <c:v>123.08</c:v>
                </c:pt>
                <c:pt idx="17">
                  <c:v>130.77</c:v>
                </c:pt>
                <c:pt idx="18">
                  <c:v>138.46</c:v>
                </c:pt>
                <c:pt idx="19">
                  <c:v>146.15</c:v>
                </c:pt>
                <c:pt idx="20">
                  <c:v>153.85</c:v>
                </c:pt>
                <c:pt idx="21">
                  <c:v>161.54</c:v>
                </c:pt>
                <c:pt idx="22">
                  <c:v>169.23</c:v>
                </c:pt>
                <c:pt idx="23">
                  <c:v>176.92</c:v>
                </c:pt>
                <c:pt idx="24">
                  <c:v>184.62</c:v>
                </c:pt>
                <c:pt idx="25">
                  <c:v>192.31</c:v>
                </c:pt>
                <c:pt idx="26">
                  <c:v>200.0</c:v>
                </c:pt>
                <c:pt idx="27">
                  <c:v>207.69</c:v>
                </c:pt>
                <c:pt idx="28">
                  <c:v>215.38</c:v>
                </c:pt>
                <c:pt idx="29">
                  <c:v>223.08</c:v>
                </c:pt>
                <c:pt idx="30">
                  <c:v>230.77</c:v>
                </c:pt>
                <c:pt idx="31">
                  <c:v>238.46</c:v>
                </c:pt>
                <c:pt idx="32">
                  <c:v>246.15</c:v>
                </c:pt>
                <c:pt idx="33">
                  <c:v>253.85</c:v>
                </c:pt>
                <c:pt idx="34">
                  <c:v>261.54</c:v>
                </c:pt>
                <c:pt idx="35">
                  <c:v>269.23</c:v>
                </c:pt>
                <c:pt idx="36">
                  <c:v>276.92</c:v>
                </c:pt>
                <c:pt idx="37">
                  <c:v>284.62</c:v>
                </c:pt>
                <c:pt idx="38">
                  <c:v>292.31</c:v>
                </c:pt>
                <c:pt idx="39">
                  <c:v>300.0</c:v>
                </c:pt>
                <c:pt idx="40">
                  <c:v>307.69</c:v>
                </c:pt>
                <c:pt idx="41">
                  <c:v>315.38</c:v>
                </c:pt>
                <c:pt idx="42">
                  <c:v>323.08</c:v>
                </c:pt>
                <c:pt idx="43">
                  <c:v>330.77</c:v>
                </c:pt>
                <c:pt idx="44">
                  <c:v>338.46</c:v>
                </c:pt>
                <c:pt idx="45">
                  <c:v>346.15</c:v>
                </c:pt>
                <c:pt idx="46">
                  <c:v>353.85</c:v>
                </c:pt>
                <c:pt idx="47">
                  <c:v>361.54</c:v>
                </c:pt>
                <c:pt idx="48">
                  <c:v>369.23</c:v>
                </c:pt>
                <c:pt idx="49">
                  <c:v>376.92</c:v>
                </c:pt>
                <c:pt idx="50">
                  <c:v>384.62</c:v>
                </c:pt>
                <c:pt idx="51">
                  <c:v>392.31</c:v>
                </c:pt>
                <c:pt idx="52">
                  <c:v>400.0</c:v>
                </c:pt>
                <c:pt idx="53">
                  <c:v>407.69</c:v>
                </c:pt>
                <c:pt idx="54">
                  <c:v>415.38</c:v>
                </c:pt>
                <c:pt idx="55">
                  <c:v>423.08</c:v>
                </c:pt>
                <c:pt idx="56">
                  <c:v>430.77</c:v>
                </c:pt>
                <c:pt idx="57">
                  <c:v>438.46</c:v>
                </c:pt>
                <c:pt idx="58">
                  <c:v>446.15</c:v>
                </c:pt>
                <c:pt idx="59">
                  <c:v>453.85</c:v>
                </c:pt>
                <c:pt idx="60">
                  <c:v>461.54</c:v>
                </c:pt>
                <c:pt idx="61">
                  <c:v>469.23</c:v>
                </c:pt>
                <c:pt idx="62">
                  <c:v>476.92</c:v>
                </c:pt>
              </c:numCache>
            </c:numRef>
          </c:xVal>
          <c:yVal>
            <c:numRef>
              <c:f>'First Set'!$I$2:$I$64</c:f>
              <c:numCache>
                <c:formatCode>General</c:formatCode>
                <c:ptCount val="63"/>
                <c:pt idx="0">
                  <c:v>0.0</c:v>
                </c:pt>
                <c:pt idx="1">
                  <c:v>0.0078542097178422</c:v>
                </c:pt>
                <c:pt idx="2">
                  <c:v>0.0309233299890341</c:v>
                </c:pt>
                <c:pt idx="3">
                  <c:v>0.0677578431446471</c:v>
                </c:pt>
                <c:pt idx="4">
                  <c:v>0.116043301255251</c:v>
                </c:pt>
                <c:pt idx="5">
                  <c:v>0.172745751406263</c:v>
                </c:pt>
                <c:pt idx="6">
                  <c:v>0.218593950681987</c:v>
                </c:pt>
                <c:pt idx="7">
                  <c:v>0.234998668668363</c:v>
                </c:pt>
                <c:pt idx="8">
                  <c:v>0.220929136601974</c:v>
                </c:pt>
                <c:pt idx="9">
                  <c:v>0.177269394926671</c:v>
                </c:pt>
                <c:pt idx="10">
                  <c:v>0.106762745781211</c:v>
                </c:pt>
                <c:pt idx="11">
                  <c:v>0.0138393812367195</c:v>
                </c:pt>
                <c:pt idx="12">
                  <c:v>-0.0956619819642431</c:v>
                </c:pt>
                <c:pt idx="13">
                  <c:v>-0.210918321111156</c:v>
                </c:pt>
                <c:pt idx="14">
                  <c:v>-0.320559453966597</c:v>
                </c:pt>
                <c:pt idx="15">
                  <c:v>-0.417142491537863</c:v>
                </c:pt>
                <c:pt idx="16">
                  <c:v>-0.483797342584759</c:v>
                </c:pt>
                <c:pt idx="17">
                  <c:v>-0.523063674296206</c:v>
                </c:pt>
                <c:pt idx="18">
                  <c:v>-0.542638985064275</c:v>
                </c:pt>
                <c:pt idx="19">
                  <c:v>-0.539409624756673</c:v>
                </c:pt>
                <c:pt idx="20">
                  <c:v>-0.499676143270709</c:v>
                </c:pt>
                <c:pt idx="21">
                  <c:v>-0.41555833940163</c:v>
                </c:pt>
                <c:pt idx="22">
                  <c:v>-0.299640299825363</c:v>
                </c:pt>
                <c:pt idx="23">
                  <c:v>-0.15645798459669</c:v>
                </c:pt>
                <c:pt idx="24">
                  <c:v>0.00785420971784195</c:v>
                </c:pt>
                <c:pt idx="25">
                  <c:v>0.18590375695213</c:v>
                </c:pt>
                <c:pt idx="26">
                  <c:v>0.36160405478236</c:v>
                </c:pt>
                <c:pt idx="27">
                  <c:v>0.518992810898179</c:v>
                </c:pt>
                <c:pt idx="28">
                  <c:v>0.651042985804468</c:v>
                </c:pt>
                <c:pt idx="29">
                  <c:v>0.752204978053814</c:v>
                </c:pt>
                <c:pt idx="30">
                  <c:v>0.818711994874345</c:v>
                </c:pt>
                <c:pt idx="31">
                  <c:v>0.864484313710706</c:v>
                </c:pt>
                <c:pt idx="32">
                  <c:v>0.904508497187474</c:v>
                </c:pt>
                <c:pt idx="33">
                  <c:v>0.938153340021931</c:v>
                </c:pt>
                <c:pt idx="34">
                  <c:v>0.964888242944126</c:v>
                </c:pt>
                <c:pt idx="35">
                  <c:v>0.984291580564315</c:v>
                </c:pt>
                <c:pt idx="36">
                  <c:v>0.996057350657239</c:v>
                </c:pt>
                <c:pt idx="37">
                  <c:v>1.0</c:v>
                </c:pt>
                <c:pt idx="38">
                  <c:v>0.996057350657239</c:v>
                </c:pt>
                <c:pt idx="39">
                  <c:v>0.984291580564315</c:v>
                </c:pt>
                <c:pt idx="40">
                  <c:v>0.964888242944126</c:v>
                </c:pt>
                <c:pt idx="41">
                  <c:v>0.938153340021932</c:v>
                </c:pt>
                <c:pt idx="42">
                  <c:v>0.904508497187474</c:v>
                </c:pt>
                <c:pt idx="43">
                  <c:v>0.864484313710706</c:v>
                </c:pt>
                <c:pt idx="44">
                  <c:v>0.818711994874345</c:v>
                </c:pt>
                <c:pt idx="45">
                  <c:v>0.767913397489498</c:v>
                </c:pt>
                <c:pt idx="46">
                  <c:v>0.712889645782536</c:v>
                </c:pt>
                <c:pt idx="47">
                  <c:v>0.654508497187474</c:v>
                </c:pt>
                <c:pt idx="48">
                  <c:v>0.593690657292862</c:v>
                </c:pt>
                <c:pt idx="49">
                  <c:v>0.531395259764657</c:v>
                </c:pt>
                <c:pt idx="50">
                  <c:v>0.468604740235344</c:v>
                </c:pt>
                <c:pt idx="51">
                  <c:v>0.406309342707137</c:v>
                </c:pt>
                <c:pt idx="52">
                  <c:v>0.345491502812526</c:v>
                </c:pt>
                <c:pt idx="53">
                  <c:v>0.287110354217464</c:v>
                </c:pt>
                <c:pt idx="54">
                  <c:v>0.232086602510502</c:v>
                </c:pt>
                <c:pt idx="55">
                  <c:v>0.181288005125655</c:v>
                </c:pt>
                <c:pt idx="56">
                  <c:v>0.135515686289294</c:v>
                </c:pt>
                <c:pt idx="57">
                  <c:v>0.0954915028125264</c:v>
                </c:pt>
                <c:pt idx="58">
                  <c:v>0.0618466599780684</c:v>
                </c:pt>
                <c:pt idx="59">
                  <c:v>0.0351117570558747</c:v>
                </c:pt>
                <c:pt idx="60">
                  <c:v>0.0157084194356845</c:v>
                </c:pt>
                <c:pt idx="61">
                  <c:v>0.00394264934276106</c:v>
                </c:pt>
                <c:pt idx="62">
                  <c:v>0.0</c:v>
                </c:pt>
              </c:numCache>
            </c:numRef>
          </c:yVal>
          <c:smooth val="0"/>
        </c:ser>
        <c:ser>
          <c:idx val="0"/>
          <c:order val="1"/>
          <c:spPr>
            <a:ln w="57150" cap="rnd" cmpd="sng" algn="ctr">
              <a:solidFill>
                <a:srgbClr val="FF0000"/>
              </a:solidFill>
              <a:prstDash val="solid"/>
              <a:round/>
              <a:headEnd type="none" w="med" len="med"/>
              <a:tailEnd type="none" w="med" len="med"/>
            </a:ln>
          </c:spPr>
          <c:marker>
            <c:symbol val="none"/>
          </c:marker>
          <c:xVal>
            <c:numRef>
              <c:f>'First Set'!$B$2:$B$64</c:f>
              <c:numCache>
                <c:formatCode>General</c:formatCode>
                <c:ptCount val="63"/>
                <c:pt idx="0">
                  <c:v>0.0</c:v>
                </c:pt>
                <c:pt idx="1">
                  <c:v>7.689999999999999</c:v>
                </c:pt>
                <c:pt idx="2">
                  <c:v>15.38</c:v>
                </c:pt>
                <c:pt idx="3">
                  <c:v>23.08</c:v>
                </c:pt>
                <c:pt idx="4">
                  <c:v>30.77</c:v>
                </c:pt>
                <c:pt idx="5">
                  <c:v>38.46</c:v>
                </c:pt>
                <c:pt idx="6">
                  <c:v>46.15</c:v>
                </c:pt>
                <c:pt idx="7">
                  <c:v>53.85</c:v>
                </c:pt>
                <c:pt idx="8">
                  <c:v>61.54</c:v>
                </c:pt>
                <c:pt idx="9">
                  <c:v>69.23</c:v>
                </c:pt>
                <c:pt idx="10">
                  <c:v>76.92</c:v>
                </c:pt>
                <c:pt idx="11">
                  <c:v>84.62</c:v>
                </c:pt>
                <c:pt idx="12">
                  <c:v>92.31</c:v>
                </c:pt>
                <c:pt idx="13">
                  <c:v>100.0</c:v>
                </c:pt>
                <c:pt idx="14">
                  <c:v>107.69</c:v>
                </c:pt>
                <c:pt idx="15">
                  <c:v>115.38</c:v>
                </c:pt>
                <c:pt idx="16">
                  <c:v>123.08</c:v>
                </c:pt>
                <c:pt idx="17">
                  <c:v>130.77</c:v>
                </c:pt>
                <c:pt idx="18">
                  <c:v>138.46</c:v>
                </c:pt>
                <c:pt idx="19">
                  <c:v>146.15</c:v>
                </c:pt>
                <c:pt idx="20">
                  <c:v>153.85</c:v>
                </c:pt>
                <c:pt idx="21">
                  <c:v>161.54</c:v>
                </c:pt>
                <c:pt idx="22">
                  <c:v>169.23</c:v>
                </c:pt>
                <c:pt idx="23">
                  <c:v>176.92</c:v>
                </c:pt>
                <c:pt idx="24">
                  <c:v>184.62</c:v>
                </c:pt>
                <c:pt idx="25">
                  <c:v>192.31</c:v>
                </c:pt>
                <c:pt idx="26">
                  <c:v>200.0</c:v>
                </c:pt>
                <c:pt idx="27">
                  <c:v>207.69</c:v>
                </c:pt>
                <c:pt idx="28">
                  <c:v>215.38</c:v>
                </c:pt>
                <c:pt idx="29">
                  <c:v>223.08</c:v>
                </c:pt>
                <c:pt idx="30">
                  <c:v>230.77</c:v>
                </c:pt>
                <c:pt idx="31">
                  <c:v>238.46</c:v>
                </c:pt>
                <c:pt idx="32">
                  <c:v>246.15</c:v>
                </c:pt>
                <c:pt idx="33">
                  <c:v>253.85</c:v>
                </c:pt>
                <c:pt idx="34">
                  <c:v>261.54</c:v>
                </c:pt>
                <c:pt idx="35">
                  <c:v>269.23</c:v>
                </c:pt>
                <c:pt idx="36">
                  <c:v>276.92</c:v>
                </c:pt>
                <c:pt idx="37">
                  <c:v>284.62</c:v>
                </c:pt>
                <c:pt idx="38">
                  <c:v>292.31</c:v>
                </c:pt>
                <c:pt idx="39">
                  <c:v>300.0</c:v>
                </c:pt>
                <c:pt idx="40">
                  <c:v>307.69</c:v>
                </c:pt>
                <c:pt idx="41">
                  <c:v>315.38</c:v>
                </c:pt>
                <c:pt idx="42">
                  <c:v>323.08</c:v>
                </c:pt>
                <c:pt idx="43">
                  <c:v>330.77</c:v>
                </c:pt>
                <c:pt idx="44">
                  <c:v>338.46</c:v>
                </c:pt>
                <c:pt idx="45">
                  <c:v>346.15</c:v>
                </c:pt>
                <c:pt idx="46">
                  <c:v>353.85</c:v>
                </c:pt>
                <c:pt idx="47">
                  <c:v>361.54</c:v>
                </c:pt>
                <c:pt idx="48">
                  <c:v>369.23</c:v>
                </c:pt>
                <c:pt idx="49">
                  <c:v>376.92</c:v>
                </c:pt>
                <c:pt idx="50">
                  <c:v>384.62</c:v>
                </c:pt>
                <c:pt idx="51">
                  <c:v>392.31</c:v>
                </c:pt>
                <c:pt idx="52">
                  <c:v>400.0</c:v>
                </c:pt>
                <c:pt idx="53">
                  <c:v>407.69</c:v>
                </c:pt>
                <c:pt idx="54">
                  <c:v>415.38</c:v>
                </c:pt>
                <c:pt idx="55">
                  <c:v>423.08</c:v>
                </c:pt>
                <c:pt idx="56">
                  <c:v>430.77</c:v>
                </c:pt>
                <c:pt idx="57">
                  <c:v>438.46</c:v>
                </c:pt>
                <c:pt idx="58">
                  <c:v>446.15</c:v>
                </c:pt>
                <c:pt idx="59">
                  <c:v>453.85</c:v>
                </c:pt>
                <c:pt idx="60">
                  <c:v>461.54</c:v>
                </c:pt>
                <c:pt idx="61">
                  <c:v>469.23</c:v>
                </c:pt>
                <c:pt idx="62">
                  <c:v>476.92</c:v>
                </c:pt>
              </c:numCache>
            </c:numRef>
          </c:xVal>
          <c:yVal>
            <c:numRef>
              <c:f>'First Set'!$N$2:$N$64</c:f>
              <c:numCache>
                <c:formatCode>General</c:formatCode>
                <c:ptCount val="63"/>
                <c:pt idx="0">
                  <c:v>0.0</c:v>
                </c:pt>
                <c:pt idx="1">
                  <c:v>0.0078542097178422</c:v>
                </c:pt>
                <c:pt idx="2">
                  <c:v>0.0309233299890341</c:v>
                </c:pt>
                <c:pt idx="3">
                  <c:v>0.0677578431446471</c:v>
                </c:pt>
                <c:pt idx="4">
                  <c:v>0.116043301255251</c:v>
                </c:pt>
                <c:pt idx="5">
                  <c:v>0.172745751406263</c:v>
                </c:pt>
                <c:pt idx="6">
                  <c:v>0.226448160399829</c:v>
                </c:pt>
                <c:pt idx="7">
                  <c:v>0.265921998657397</c:v>
                </c:pt>
                <c:pt idx="8">
                  <c:v>0.288686979746621</c:v>
                </c:pt>
                <c:pt idx="9">
                  <c:v>0.293312696181921</c:v>
                </c:pt>
                <c:pt idx="10">
                  <c:v>0.279508497187474</c:v>
                </c:pt>
                <c:pt idx="11">
                  <c:v>0.248141751354391</c:v>
                </c:pt>
                <c:pt idx="12">
                  <c:v>0.201183346682188</c:v>
                </c:pt>
                <c:pt idx="13">
                  <c:v>0.145526501780112</c:v>
                </c:pt>
                <c:pt idx="14">
                  <c:v>0.0887965434705751</c:v>
                </c:pt>
                <c:pt idx="15">
                  <c:v>0.0351117570558744</c:v>
                </c:pt>
                <c:pt idx="16">
                  <c:v>-0.00629734258475939</c:v>
                </c:pt>
                <c:pt idx="17">
                  <c:v>-0.0355636742962055</c:v>
                </c:pt>
                <c:pt idx="18">
                  <c:v>-0.0551389850642745</c:v>
                </c:pt>
                <c:pt idx="19">
                  <c:v>-0.0519096247566729</c:v>
                </c:pt>
                <c:pt idx="20">
                  <c:v>-0.012176143270709</c:v>
                </c:pt>
                <c:pt idx="21">
                  <c:v>0.0719416605983699</c:v>
                </c:pt>
                <c:pt idx="22">
                  <c:v>0.187859700174637</c:v>
                </c:pt>
                <c:pt idx="23">
                  <c:v>0.331042015403309</c:v>
                </c:pt>
                <c:pt idx="24">
                  <c:v>0.495354209717842</c:v>
                </c:pt>
                <c:pt idx="25">
                  <c:v>0.67340375695213</c:v>
                </c:pt>
                <c:pt idx="26">
                  <c:v>0.84910405478236</c:v>
                </c:pt>
                <c:pt idx="27">
                  <c:v>1.006492810898179</c:v>
                </c:pt>
                <c:pt idx="28">
                  <c:v>1.138542985804468</c:v>
                </c:pt>
                <c:pt idx="29">
                  <c:v>1.239704978053814</c:v>
                </c:pt>
                <c:pt idx="30">
                  <c:v>1.306211994874345</c:v>
                </c:pt>
                <c:pt idx="31">
                  <c:v>1.351984313710705</c:v>
                </c:pt>
                <c:pt idx="32">
                  <c:v>1.382008497187474</c:v>
                </c:pt>
                <c:pt idx="33">
                  <c:v>1.390407588615668</c:v>
                </c:pt>
                <c:pt idx="34">
                  <c:v>1.374244240381298</c:v>
                </c:pt>
                <c:pt idx="35">
                  <c:v>1.340736403455583</c:v>
                </c:pt>
                <c:pt idx="36">
                  <c:v>1.29290267930367</c:v>
                </c:pt>
                <c:pt idx="37">
                  <c:v>1.234302370117672</c:v>
                </c:pt>
                <c:pt idx="38">
                  <c:v>1.168803102063502</c:v>
                </c:pt>
                <c:pt idx="39">
                  <c:v>1.100334881819566</c:v>
                </c:pt>
                <c:pt idx="40">
                  <c:v>1.032646086088773</c:v>
                </c:pt>
                <c:pt idx="41">
                  <c:v>0.969076670010966</c:v>
                </c:pt>
                <c:pt idx="42">
                  <c:v>0.912362706905316</c:v>
                </c:pt>
                <c:pt idx="43">
                  <c:v>0.864484313710706</c:v>
                </c:pt>
                <c:pt idx="44">
                  <c:v>0.818711994874345</c:v>
                </c:pt>
                <c:pt idx="45">
                  <c:v>0.767913397489498</c:v>
                </c:pt>
                <c:pt idx="46">
                  <c:v>0.712889645782536</c:v>
                </c:pt>
                <c:pt idx="47">
                  <c:v>0.654508497187474</c:v>
                </c:pt>
                <c:pt idx="48">
                  <c:v>0.593690657292862</c:v>
                </c:pt>
                <c:pt idx="49">
                  <c:v>0.531395259764657</c:v>
                </c:pt>
                <c:pt idx="50">
                  <c:v>0.468604740235344</c:v>
                </c:pt>
                <c:pt idx="51">
                  <c:v>0.406309342707137</c:v>
                </c:pt>
                <c:pt idx="52">
                  <c:v>0.345491502812526</c:v>
                </c:pt>
                <c:pt idx="53">
                  <c:v>0.287110354217464</c:v>
                </c:pt>
                <c:pt idx="54">
                  <c:v>0.232086602510502</c:v>
                </c:pt>
                <c:pt idx="55">
                  <c:v>0.181288005125655</c:v>
                </c:pt>
                <c:pt idx="56">
                  <c:v>0.135515686289294</c:v>
                </c:pt>
                <c:pt idx="57">
                  <c:v>0.0954915028125264</c:v>
                </c:pt>
                <c:pt idx="58">
                  <c:v>0.0618466599780684</c:v>
                </c:pt>
                <c:pt idx="59">
                  <c:v>0.0351117570558747</c:v>
                </c:pt>
                <c:pt idx="60">
                  <c:v>0.0157084194356845</c:v>
                </c:pt>
                <c:pt idx="61">
                  <c:v>0.00394264934276106</c:v>
                </c:pt>
                <c:pt idx="62">
                  <c:v>0.0</c:v>
                </c:pt>
              </c:numCache>
            </c:numRef>
          </c:yVal>
          <c:smooth val="0"/>
        </c:ser>
        <c:dLbls>
          <c:showLegendKey val="0"/>
          <c:showVal val="0"/>
          <c:showCatName val="0"/>
          <c:showSerName val="0"/>
          <c:showPercent val="0"/>
          <c:showBubbleSize val="0"/>
        </c:dLbls>
        <c:axId val="2137067896"/>
        <c:axId val="2135068024"/>
      </c:scatterChart>
      <c:valAx>
        <c:axId val="2137067896"/>
        <c:scaling>
          <c:orientation val="minMax"/>
          <c:max val="480.0"/>
          <c:min val="0.0"/>
        </c:scaling>
        <c:delete val="0"/>
        <c:axPos val="b"/>
        <c:numFmt formatCode="General" sourceLinked="1"/>
        <c:majorTickMark val="out"/>
        <c:minorTickMark val="none"/>
        <c:tickLblPos val="nextTo"/>
        <c:spPr>
          <a:ln w="28575" cap="flat" cmpd="sng" algn="ctr">
            <a:solidFill>
              <a:srgbClr val="000000"/>
            </a:solidFill>
            <a:prstDash val="solid"/>
            <a:round/>
            <a:headEnd type="none" w="med" len="med"/>
            <a:tailEnd type="none" w="med" len="med"/>
          </a:ln>
        </c:spPr>
        <c:txPr>
          <a:bodyPr rot="0" vert="horz"/>
          <a:lstStyle/>
          <a:p>
            <a:pPr>
              <a:defRPr sz="1200" b="0" i="0" u="none" strike="noStrike" baseline="0">
                <a:solidFill>
                  <a:srgbClr val="000000"/>
                </a:solidFill>
                <a:latin typeface="Geneva"/>
                <a:ea typeface="Geneva"/>
                <a:cs typeface="Geneva"/>
              </a:defRPr>
            </a:pPr>
            <a:endParaRPr lang="en-US"/>
          </a:p>
        </c:txPr>
        <c:crossAx val="2135068024"/>
        <c:crosses val="autoZero"/>
        <c:crossBetween val="midCat"/>
        <c:majorUnit val="100.0"/>
        <c:minorUnit val="1.0"/>
      </c:valAx>
      <c:valAx>
        <c:axId val="2135068024"/>
        <c:scaling>
          <c:orientation val="minMax"/>
          <c:max val="2.1"/>
          <c:min val="-1.0"/>
        </c:scaling>
        <c:delete val="1"/>
        <c:axPos val="l"/>
        <c:numFmt formatCode="General" sourceLinked="1"/>
        <c:majorTickMark val="cross"/>
        <c:minorTickMark val="none"/>
        <c:tickLblPos val="nextTo"/>
        <c:crossAx val="2137067896"/>
        <c:crosses val="autoZero"/>
        <c:crossBetween val="midCat"/>
        <c:majorUnit val="0.5"/>
        <c:minorUnit val="0.1"/>
      </c:valAx>
      <c:spPr>
        <a:noFill/>
        <a:ln w="25400">
          <a:noFill/>
        </a:ln>
      </c:spPr>
    </c:plotArea>
    <c:plotVisOnly val="1"/>
    <c:dispBlanksAs val="gap"/>
    <c:showDLblsOverMax val="0"/>
  </c:chart>
  <c:spPr>
    <a:noFill/>
    <a:ln w="9525">
      <a:noFill/>
    </a:ln>
  </c:spPr>
  <c:txPr>
    <a:bodyPr/>
    <a:lstStyle/>
    <a:p>
      <a:pPr>
        <a:defRPr sz="900" b="0" i="0" u="none" strike="noStrike" baseline="0">
          <a:solidFill>
            <a:srgbClr val="000000"/>
          </a:solidFill>
          <a:latin typeface="Geneva"/>
          <a:ea typeface="Geneva"/>
          <a:cs typeface="Geneva"/>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838447482201164"/>
          <c:y val="0.0653595292709684"/>
          <c:w val="0.893662316394899"/>
          <c:h val="0.872549715767428"/>
        </c:manualLayout>
      </c:layout>
      <c:lineChart>
        <c:grouping val="standard"/>
        <c:varyColors val="0"/>
        <c:ser>
          <c:idx val="3"/>
          <c:order val="0"/>
          <c:tx>
            <c:strRef>
              <c:f>'ICA Mixing'!$F$1</c:f>
              <c:strCache>
                <c:ptCount val="1"/>
                <c:pt idx="0">
                  <c:v>c2</c:v>
                </c:pt>
              </c:strCache>
            </c:strRef>
          </c:tx>
          <c:spPr>
            <a:ln w="25400">
              <a:solidFill>
                <a:srgbClr val="000000"/>
              </a:solidFill>
              <a:prstDash val="solid"/>
            </a:ln>
          </c:spPr>
          <c:marker>
            <c:symbol val="none"/>
          </c:marker>
          <c:val>
            <c:numRef>
              <c:f>'ICA Mixing'!$F$2:$F$64</c:f>
              <c:numCache>
                <c:formatCode>General</c:formatCode>
                <c:ptCount val="63"/>
                <c:pt idx="0">
                  <c:v>0.0</c:v>
                </c:pt>
                <c:pt idx="1">
                  <c:v>0.0</c:v>
                </c:pt>
                <c:pt idx="2">
                  <c:v>0.0</c:v>
                </c:pt>
                <c:pt idx="3">
                  <c:v>0.0</c:v>
                </c:pt>
                <c:pt idx="4">
                  <c:v>0.0</c:v>
                </c:pt>
                <c:pt idx="5">
                  <c:v>0.0</c:v>
                </c:pt>
                <c:pt idx="6">
                  <c:v>-0.0157084194356844</c:v>
                </c:pt>
                <c:pt idx="7">
                  <c:v>-0.0618466599780681</c:v>
                </c:pt>
                <c:pt idx="8">
                  <c:v>-0.135515686289294</c:v>
                </c:pt>
                <c:pt idx="9">
                  <c:v>-0.232086602510501</c:v>
                </c:pt>
                <c:pt idx="10">
                  <c:v>-0.345491502812526</c:v>
                </c:pt>
                <c:pt idx="11">
                  <c:v>-0.468604740235343</c:v>
                </c:pt>
                <c:pt idx="12">
                  <c:v>-0.593690657292862</c:v>
                </c:pt>
                <c:pt idx="13">
                  <c:v>-0.712889645782536</c:v>
                </c:pt>
                <c:pt idx="14">
                  <c:v>-0.818711994874345</c:v>
                </c:pt>
                <c:pt idx="15">
                  <c:v>-0.904508497187474</c:v>
                </c:pt>
                <c:pt idx="16">
                  <c:v>-0.964888242944126</c:v>
                </c:pt>
                <c:pt idx="17">
                  <c:v>-0.996057350657239</c:v>
                </c:pt>
                <c:pt idx="18">
                  <c:v>-0.996057350657239</c:v>
                </c:pt>
                <c:pt idx="19">
                  <c:v>-0.964888242944126</c:v>
                </c:pt>
                <c:pt idx="20">
                  <c:v>-0.904508497187474</c:v>
                </c:pt>
                <c:pt idx="21">
                  <c:v>-0.818711994874345</c:v>
                </c:pt>
                <c:pt idx="22">
                  <c:v>-0.712889645782536</c:v>
                </c:pt>
                <c:pt idx="23">
                  <c:v>-0.593690657292862</c:v>
                </c:pt>
                <c:pt idx="24">
                  <c:v>-0.468604740235344</c:v>
                </c:pt>
                <c:pt idx="25">
                  <c:v>-0.345491502812526</c:v>
                </c:pt>
                <c:pt idx="26">
                  <c:v>-0.232086602510502</c:v>
                </c:pt>
                <c:pt idx="27">
                  <c:v>-0.135515686289294</c:v>
                </c:pt>
                <c:pt idx="28">
                  <c:v>-0.0618466599780684</c:v>
                </c:pt>
                <c:pt idx="29">
                  <c:v>-0.0157084194356845</c:v>
                </c:pt>
                <c:pt idx="30">
                  <c:v>0.0</c:v>
                </c:pt>
                <c:pt idx="31">
                  <c:v>0.0</c:v>
                </c:pt>
                <c:pt idx="32">
                  <c:v>0.0</c:v>
                </c:pt>
                <c:pt idx="33">
                  <c:v>0.0</c:v>
                </c:pt>
                <c:pt idx="34">
                  <c:v>0.0</c:v>
                </c:pt>
                <c:pt idx="35">
                  <c:v>0.0</c:v>
                </c:pt>
                <c:pt idx="36">
                  <c:v>0.0</c:v>
                </c:pt>
                <c:pt idx="37">
                  <c:v>0.0</c:v>
                </c:pt>
                <c:pt idx="38">
                  <c:v>0.0</c:v>
                </c:pt>
                <c:pt idx="39">
                  <c:v>0.0</c:v>
                </c:pt>
                <c:pt idx="40">
                  <c:v>0.0</c:v>
                </c:pt>
                <c:pt idx="41">
                  <c:v>0.0</c:v>
                </c:pt>
                <c:pt idx="42">
                  <c:v>0.0</c:v>
                </c:pt>
                <c:pt idx="43">
                  <c:v>0.0</c:v>
                </c:pt>
                <c:pt idx="44">
                  <c:v>0.0</c:v>
                </c:pt>
                <c:pt idx="45">
                  <c:v>0.0</c:v>
                </c:pt>
                <c:pt idx="46">
                  <c:v>0.0</c:v>
                </c:pt>
                <c:pt idx="47">
                  <c:v>0.0</c:v>
                </c:pt>
                <c:pt idx="48">
                  <c:v>0.0</c:v>
                </c:pt>
                <c:pt idx="49">
                  <c:v>0.0</c:v>
                </c:pt>
                <c:pt idx="50">
                  <c:v>0.0</c:v>
                </c:pt>
                <c:pt idx="51">
                  <c:v>0.0</c:v>
                </c:pt>
                <c:pt idx="52">
                  <c:v>0.0</c:v>
                </c:pt>
                <c:pt idx="53">
                  <c:v>0.0</c:v>
                </c:pt>
                <c:pt idx="54">
                  <c:v>0.0</c:v>
                </c:pt>
                <c:pt idx="55">
                  <c:v>0.0</c:v>
                </c:pt>
                <c:pt idx="56">
                  <c:v>0.0</c:v>
                </c:pt>
                <c:pt idx="57">
                  <c:v>0.0</c:v>
                </c:pt>
                <c:pt idx="58">
                  <c:v>0.0</c:v>
                </c:pt>
                <c:pt idx="59">
                  <c:v>0.0</c:v>
                </c:pt>
                <c:pt idx="60">
                  <c:v>0.0</c:v>
                </c:pt>
                <c:pt idx="61">
                  <c:v>0.0</c:v>
                </c:pt>
                <c:pt idx="62">
                  <c:v>0.0</c:v>
                </c:pt>
              </c:numCache>
            </c:numRef>
          </c:val>
          <c:smooth val="0"/>
        </c:ser>
        <c:dLbls>
          <c:showLegendKey val="0"/>
          <c:showVal val="0"/>
          <c:showCatName val="0"/>
          <c:showSerName val="0"/>
          <c:showPercent val="0"/>
          <c:showBubbleSize val="0"/>
        </c:dLbls>
        <c:marker val="1"/>
        <c:smooth val="0"/>
        <c:axId val="1772073112"/>
        <c:axId val="2138261208"/>
      </c:lineChart>
      <c:catAx>
        <c:axId val="1772073112"/>
        <c:scaling>
          <c:orientation val="minMax"/>
        </c:scaling>
        <c:delete val="1"/>
        <c:axPos val="b"/>
        <c:numFmt formatCode="General" sourceLinked="1"/>
        <c:majorTickMark val="out"/>
        <c:minorTickMark val="none"/>
        <c:tickLblPos val="nextTo"/>
        <c:crossAx val="2138261208"/>
        <c:crosses val="autoZero"/>
        <c:auto val="1"/>
        <c:lblAlgn val="ctr"/>
        <c:lblOffset val="100"/>
        <c:tickLblSkip val="3"/>
        <c:tickMarkSkip val="1"/>
        <c:noMultiLvlLbl val="0"/>
      </c:catAx>
      <c:valAx>
        <c:axId val="2138261208"/>
        <c:scaling>
          <c:orientation val="minMax"/>
          <c:max val="2.0"/>
          <c:min val="-1.0"/>
        </c:scaling>
        <c:delete val="1"/>
        <c:axPos val="l"/>
        <c:numFmt formatCode="General" sourceLinked="1"/>
        <c:majorTickMark val="cross"/>
        <c:minorTickMark val="none"/>
        <c:tickLblPos val="nextTo"/>
        <c:crossAx val="1772073112"/>
        <c:crosses val="autoZero"/>
        <c:crossBetween val="between"/>
        <c:minorUnit val="0.1"/>
      </c:valAx>
      <c:spPr>
        <a:noFill/>
        <a:ln w="25400">
          <a:noFill/>
        </a:ln>
      </c:spPr>
    </c:plotArea>
    <c:plotVisOnly val="1"/>
    <c:dispBlanksAs val="gap"/>
    <c:showDLblsOverMax val="0"/>
  </c:chart>
  <c:spPr>
    <a:noFill/>
    <a:ln w="9525">
      <a:noFill/>
    </a:ln>
  </c:spPr>
  <c:txPr>
    <a:bodyPr/>
    <a:lstStyle/>
    <a:p>
      <a:pPr>
        <a:defRPr sz="900" b="0" i="0" u="none" strike="noStrike" baseline="0">
          <a:solidFill>
            <a:srgbClr val="000000"/>
          </a:solidFill>
          <a:latin typeface="Geneva"/>
          <a:ea typeface="Geneva"/>
          <a:cs typeface="Geneva"/>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841889961148013"/>
          <c:y val="0.0657896586077279"/>
          <c:w val="0.893224714876551"/>
          <c:h val="0.871712976552395"/>
        </c:manualLayout>
      </c:layout>
      <c:scatterChart>
        <c:scatterStyle val="lineMarker"/>
        <c:varyColors val="0"/>
        <c:ser>
          <c:idx val="1"/>
          <c:order val="0"/>
          <c:spPr>
            <a:ln w="57150">
              <a:solidFill>
                <a:srgbClr val="008000"/>
              </a:solidFill>
              <a:prstDash val="sysDash"/>
            </a:ln>
          </c:spPr>
          <c:marker>
            <c:symbol val="none"/>
          </c:marker>
          <c:xVal>
            <c:numRef>
              <c:f>'First Set'!$B$2:$B$64</c:f>
              <c:numCache>
                <c:formatCode>General</c:formatCode>
                <c:ptCount val="63"/>
                <c:pt idx="0">
                  <c:v>0.0</c:v>
                </c:pt>
                <c:pt idx="1">
                  <c:v>7.689999999999999</c:v>
                </c:pt>
                <c:pt idx="2">
                  <c:v>15.38</c:v>
                </c:pt>
                <c:pt idx="3">
                  <c:v>23.08</c:v>
                </c:pt>
                <c:pt idx="4">
                  <c:v>30.77</c:v>
                </c:pt>
                <c:pt idx="5">
                  <c:v>38.46</c:v>
                </c:pt>
                <c:pt idx="6">
                  <c:v>46.15</c:v>
                </c:pt>
                <c:pt idx="7">
                  <c:v>53.85</c:v>
                </c:pt>
                <c:pt idx="8">
                  <c:v>61.54</c:v>
                </c:pt>
                <c:pt idx="9">
                  <c:v>69.23</c:v>
                </c:pt>
                <c:pt idx="10">
                  <c:v>76.92</c:v>
                </c:pt>
                <c:pt idx="11">
                  <c:v>84.62</c:v>
                </c:pt>
                <c:pt idx="12">
                  <c:v>92.31</c:v>
                </c:pt>
                <c:pt idx="13">
                  <c:v>100.0</c:v>
                </c:pt>
                <c:pt idx="14">
                  <c:v>107.69</c:v>
                </c:pt>
                <c:pt idx="15">
                  <c:v>115.38</c:v>
                </c:pt>
                <c:pt idx="16">
                  <c:v>123.08</c:v>
                </c:pt>
                <c:pt idx="17">
                  <c:v>130.77</c:v>
                </c:pt>
                <c:pt idx="18">
                  <c:v>138.46</c:v>
                </c:pt>
                <c:pt idx="19">
                  <c:v>146.15</c:v>
                </c:pt>
                <c:pt idx="20">
                  <c:v>153.85</c:v>
                </c:pt>
                <c:pt idx="21">
                  <c:v>161.54</c:v>
                </c:pt>
                <c:pt idx="22">
                  <c:v>169.23</c:v>
                </c:pt>
                <c:pt idx="23">
                  <c:v>176.92</c:v>
                </c:pt>
                <c:pt idx="24">
                  <c:v>184.62</c:v>
                </c:pt>
                <c:pt idx="25">
                  <c:v>192.31</c:v>
                </c:pt>
                <c:pt idx="26">
                  <c:v>200.0</c:v>
                </c:pt>
                <c:pt idx="27">
                  <c:v>207.69</c:v>
                </c:pt>
                <c:pt idx="28">
                  <c:v>215.38</c:v>
                </c:pt>
                <c:pt idx="29">
                  <c:v>223.08</c:v>
                </c:pt>
                <c:pt idx="30">
                  <c:v>230.77</c:v>
                </c:pt>
                <c:pt idx="31">
                  <c:v>238.46</c:v>
                </c:pt>
                <c:pt idx="32">
                  <c:v>246.15</c:v>
                </c:pt>
                <c:pt idx="33">
                  <c:v>253.85</c:v>
                </c:pt>
                <c:pt idx="34">
                  <c:v>261.54</c:v>
                </c:pt>
                <c:pt idx="35">
                  <c:v>269.23</c:v>
                </c:pt>
                <c:pt idx="36">
                  <c:v>276.92</c:v>
                </c:pt>
                <c:pt idx="37">
                  <c:v>284.62</c:v>
                </c:pt>
                <c:pt idx="38">
                  <c:v>292.31</c:v>
                </c:pt>
                <c:pt idx="39">
                  <c:v>300.0</c:v>
                </c:pt>
                <c:pt idx="40">
                  <c:v>307.69</c:v>
                </c:pt>
                <c:pt idx="41">
                  <c:v>315.38</c:v>
                </c:pt>
                <c:pt idx="42">
                  <c:v>323.08</c:v>
                </c:pt>
                <c:pt idx="43">
                  <c:v>330.77</c:v>
                </c:pt>
                <c:pt idx="44">
                  <c:v>338.46</c:v>
                </c:pt>
                <c:pt idx="45">
                  <c:v>346.15</c:v>
                </c:pt>
                <c:pt idx="46">
                  <c:v>353.85</c:v>
                </c:pt>
                <c:pt idx="47">
                  <c:v>361.54</c:v>
                </c:pt>
                <c:pt idx="48">
                  <c:v>369.23</c:v>
                </c:pt>
                <c:pt idx="49">
                  <c:v>376.92</c:v>
                </c:pt>
                <c:pt idx="50">
                  <c:v>384.62</c:v>
                </c:pt>
                <c:pt idx="51">
                  <c:v>392.31</c:v>
                </c:pt>
                <c:pt idx="52">
                  <c:v>400.0</c:v>
                </c:pt>
                <c:pt idx="53">
                  <c:v>407.69</c:v>
                </c:pt>
                <c:pt idx="54">
                  <c:v>415.38</c:v>
                </c:pt>
                <c:pt idx="55">
                  <c:v>423.08</c:v>
                </c:pt>
                <c:pt idx="56">
                  <c:v>430.77</c:v>
                </c:pt>
                <c:pt idx="57">
                  <c:v>438.46</c:v>
                </c:pt>
                <c:pt idx="58">
                  <c:v>446.15</c:v>
                </c:pt>
                <c:pt idx="59">
                  <c:v>453.85</c:v>
                </c:pt>
                <c:pt idx="60">
                  <c:v>461.54</c:v>
                </c:pt>
                <c:pt idx="61">
                  <c:v>469.23</c:v>
                </c:pt>
                <c:pt idx="62">
                  <c:v>476.92</c:v>
                </c:pt>
              </c:numCache>
            </c:numRef>
          </c:xVal>
          <c:yVal>
            <c:numRef>
              <c:f>'First Set'!$O$2:$O$64</c:f>
              <c:numCache>
                <c:formatCode>General</c:formatCode>
                <c:ptCount val="63"/>
                <c:pt idx="0">
                  <c:v>0.0</c:v>
                </c:pt>
                <c:pt idx="1">
                  <c:v>0.0</c:v>
                </c:pt>
                <c:pt idx="2">
                  <c:v>0.0</c:v>
                </c:pt>
                <c:pt idx="3">
                  <c:v>0.0</c:v>
                </c:pt>
                <c:pt idx="4">
                  <c:v>0.0</c:v>
                </c:pt>
                <c:pt idx="5">
                  <c:v>0.0</c:v>
                </c:pt>
                <c:pt idx="6">
                  <c:v>0.0078542097178422</c:v>
                </c:pt>
                <c:pt idx="7">
                  <c:v>0.0309233299890341</c:v>
                </c:pt>
                <c:pt idx="8">
                  <c:v>0.067757843144647</c:v>
                </c:pt>
                <c:pt idx="9">
                  <c:v>0.11604330125525</c:v>
                </c:pt>
                <c:pt idx="10">
                  <c:v>0.172745751406263</c:v>
                </c:pt>
                <c:pt idx="11">
                  <c:v>0.234302370117672</c:v>
                </c:pt>
                <c:pt idx="12">
                  <c:v>0.296845328646431</c:v>
                </c:pt>
                <c:pt idx="13">
                  <c:v>0.356444822891268</c:v>
                </c:pt>
                <c:pt idx="14">
                  <c:v>0.409355997437173</c:v>
                </c:pt>
                <c:pt idx="15">
                  <c:v>0.452254248593737</c:v>
                </c:pt>
                <c:pt idx="16">
                  <c:v>0.4775</c:v>
                </c:pt>
                <c:pt idx="17">
                  <c:v>0.4875</c:v>
                </c:pt>
                <c:pt idx="18">
                  <c:v>0.4875</c:v>
                </c:pt>
                <c:pt idx="19">
                  <c:v>0.4875</c:v>
                </c:pt>
                <c:pt idx="20">
                  <c:v>0.4875</c:v>
                </c:pt>
                <c:pt idx="21">
                  <c:v>0.4875</c:v>
                </c:pt>
                <c:pt idx="22">
                  <c:v>0.4875</c:v>
                </c:pt>
                <c:pt idx="23">
                  <c:v>0.4875</c:v>
                </c:pt>
                <c:pt idx="24">
                  <c:v>0.4875</c:v>
                </c:pt>
                <c:pt idx="25">
                  <c:v>0.4875</c:v>
                </c:pt>
                <c:pt idx="26">
                  <c:v>0.4875</c:v>
                </c:pt>
                <c:pt idx="27">
                  <c:v>0.4875</c:v>
                </c:pt>
                <c:pt idx="28">
                  <c:v>0.4875</c:v>
                </c:pt>
                <c:pt idx="29">
                  <c:v>0.4875</c:v>
                </c:pt>
                <c:pt idx="30">
                  <c:v>0.4875</c:v>
                </c:pt>
                <c:pt idx="31">
                  <c:v>0.4875</c:v>
                </c:pt>
                <c:pt idx="32">
                  <c:v>0.4775</c:v>
                </c:pt>
                <c:pt idx="33">
                  <c:v>0.452254248593737</c:v>
                </c:pt>
                <c:pt idx="34">
                  <c:v>0.409355997437172</c:v>
                </c:pt>
                <c:pt idx="35">
                  <c:v>0.356444822891268</c:v>
                </c:pt>
                <c:pt idx="36">
                  <c:v>0.296845328646431</c:v>
                </c:pt>
                <c:pt idx="37">
                  <c:v>0.234302370117672</c:v>
                </c:pt>
                <c:pt idx="38">
                  <c:v>0.172745751406263</c:v>
                </c:pt>
                <c:pt idx="39">
                  <c:v>0.116043301255251</c:v>
                </c:pt>
                <c:pt idx="40">
                  <c:v>0.0677578431446468</c:v>
                </c:pt>
                <c:pt idx="41">
                  <c:v>0.0309233299890341</c:v>
                </c:pt>
                <c:pt idx="42">
                  <c:v>0.00785420971784223</c:v>
                </c:pt>
                <c:pt idx="43">
                  <c:v>0.0</c:v>
                </c:pt>
                <c:pt idx="44">
                  <c:v>0.0</c:v>
                </c:pt>
                <c:pt idx="45">
                  <c:v>0.0</c:v>
                </c:pt>
                <c:pt idx="46">
                  <c:v>0.0</c:v>
                </c:pt>
                <c:pt idx="47">
                  <c:v>0.0</c:v>
                </c:pt>
                <c:pt idx="48">
                  <c:v>0.0</c:v>
                </c:pt>
                <c:pt idx="49">
                  <c:v>0.0</c:v>
                </c:pt>
                <c:pt idx="50">
                  <c:v>0.0</c:v>
                </c:pt>
                <c:pt idx="51">
                  <c:v>0.0</c:v>
                </c:pt>
                <c:pt idx="52">
                  <c:v>0.0</c:v>
                </c:pt>
                <c:pt idx="53">
                  <c:v>0.0</c:v>
                </c:pt>
                <c:pt idx="54">
                  <c:v>0.0</c:v>
                </c:pt>
                <c:pt idx="55">
                  <c:v>0.0</c:v>
                </c:pt>
                <c:pt idx="56">
                  <c:v>0.0</c:v>
                </c:pt>
                <c:pt idx="57">
                  <c:v>0.0</c:v>
                </c:pt>
                <c:pt idx="58">
                  <c:v>0.0</c:v>
                </c:pt>
                <c:pt idx="59">
                  <c:v>0.0</c:v>
                </c:pt>
                <c:pt idx="60">
                  <c:v>0.0</c:v>
                </c:pt>
                <c:pt idx="61">
                  <c:v>0.0</c:v>
                </c:pt>
                <c:pt idx="62">
                  <c:v>0.0</c:v>
                </c:pt>
              </c:numCache>
            </c:numRef>
          </c:yVal>
          <c:smooth val="0"/>
        </c:ser>
        <c:dLbls>
          <c:showLegendKey val="0"/>
          <c:showVal val="0"/>
          <c:showCatName val="0"/>
          <c:showSerName val="0"/>
          <c:showPercent val="0"/>
          <c:showBubbleSize val="0"/>
        </c:dLbls>
        <c:axId val="1770983736"/>
        <c:axId val="1770272504"/>
      </c:scatterChart>
      <c:valAx>
        <c:axId val="1770983736"/>
        <c:scaling>
          <c:orientation val="minMax"/>
          <c:max val="480.0"/>
          <c:min val="0.0"/>
        </c:scaling>
        <c:delete val="0"/>
        <c:axPos val="b"/>
        <c:numFmt formatCode="General" sourceLinked="1"/>
        <c:majorTickMark val="out"/>
        <c:minorTickMark val="none"/>
        <c:tickLblPos val="nextTo"/>
        <c:spPr>
          <a:ln w="28575" cap="flat" cmpd="sng" algn="ctr">
            <a:solidFill>
              <a:srgbClr val="000000"/>
            </a:solidFill>
            <a:prstDash val="solid"/>
            <a:round/>
            <a:headEnd type="none" w="med" len="med"/>
            <a:tailEnd type="none" w="med" len="med"/>
          </a:ln>
        </c:spPr>
        <c:txPr>
          <a:bodyPr rot="0" vert="horz"/>
          <a:lstStyle/>
          <a:p>
            <a:pPr>
              <a:defRPr sz="1200" b="0" i="0" u="none" strike="noStrike" baseline="0">
                <a:solidFill>
                  <a:srgbClr val="000000"/>
                </a:solidFill>
                <a:latin typeface="Geneva"/>
                <a:ea typeface="Geneva"/>
                <a:cs typeface="Geneva"/>
              </a:defRPr>
            </a:pPr>
            <a:endParaRPr lang="en-US"/>
          </a:p>
        </c:txPr>
        <c:crossAx val="1770272504"/>
        <c:crosses val="autoZero"/>
        <c:crossBetween val="midCat"/>
        <c:majorUnit val="100.0"/>
        <c:minorUnit val="1.0"/>
      </c:valAx>
      <c:valAx>
        <c:axId val="1770272504"/>
        <c:scaling>
          <c:orientation val="minMax"/>
          <c:max val="2.1"/>
          <c:min val="-1.0"/>
        </c:scaling>
        <c:delete val="1"/>
        <c:axPos val="l"/>
        <c:numFmt formatCode="General" sourceLinked="1"/>
        <c:majorTickMark val="cross"/>
        <c:minorTickMark val="none"/>
        <c:tickLblPos val="nextTo"/>
        <c:crossAx val="1770983736"/>
        <c:crosses val="autoZero"/>
        <c:crossBetween val="midCat"/>
        <c:majorUnit val="0.5"/>
        <c:minorUnit val="0.1"/>
      </c:valAx>
      <c:spPr>
        <a:noFill/>
        <a:ln w="25400">
          <a:noFill/>
        </a:ln>
      </c:spPr>
    </c:plotArea>
    <c:plotVisOnly val="1"/>
    <c:dispBlanksAs val="gap"/>
    <c:showDLblsOverMax val="0"/>
  </c:chart>
  <c:spPr>
    <a:noFill/>
    <a:ln w="9525">
      <a:noFill/>
    </a:ln>
  </c:spPr>
  <c:txPr>
    <a:bodyPr/>
    <a:lstStyle/>
    <a:p>
      <a:pPr>
        <a:defRPr sz="900" b="0" i="0" u="none" strike="noStrike" baseline="0">
          <a:solidFill>
            <a:srgbClr val="000000"/>
          </a:solidFill>
          <a:latin typeface="Geneva"/>
          <a:ea typeface="Geneva"/>
          <a:cs typeface="Geneva"/>
        </a:defRPr>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841889961148013"/>
          <c:y val="0.0657896586077279"/>
          <c:w val="0.893224714876551"/>
          <c:h val="0.871712976552395"/>
        </c:manualLayout>
      </c:layout>
      <c:scatterChart>
        <c:scatterStyle val="lineMarker"/>
        <c:varyColors val="0"/>
        <c:ser>
          <c:idx val="4"/>
          <c:order val="0"/>
          <c:spPr>
            <a:ln w="57150" cap="rnd" cmpd="sng" algn="ctr">
              <a:solidFill>
                <a:sysClr val="windowText" lastClr="000000"/>
              </a:solidFill>
              <a:prstDash val="solid"/>
              <a:round/>
              <a:headEnd type="none" w="med" len="med"/>
              <a:tailEnd type="none" w="med" len="med"/>
            </a:ln>
          </c:spPr>
          <c:marker>
            <c:symbol val="none"/>
          </c:marker>
          <c:xVal>
            <c:numRef>
              <c:f>'First Set'!$B$2:$B$64</c:f>
              <c:numCache>
                <c:formatCode>General</c:formatCode>
                <c:ptCount val="63"/>
                <c:pt idx="0">
                  <c:v>0.0</c:v>
                </c:pt>
                <c:pt idx="1">
                  <c:v>7.689999999999999</c:v>
                </c:pt>
                <c:pt idx="2">
                  <c:v>15.38</c:v>
                </c:pt>
                <c:pt idx="3">
                  <c:v>23.08</c:v>
                </c:pt>
                <c:pt idx="4">
                  <c:v>30.77</c:v>
                </c:pt>
                <c:pt idx="5">
                  <c:v>38.46</c:v>
                </c:pt>
                <c:pt idx="6">
                  <c:v>46.15</c:v>
                </c:pt>
                <c:pt idx="7">
                  <c:v>53.85</c:v>
                </c:pt>
                <c:pt idx="8">
                  <c:v>61.54</c:v>
                </c:pt>
                <c:pt idx="9">
                  <c:v>69.23</c:v>
                </c:pt>
                <c:pt idx="10">
                  <c:v>76.92</c:v>
                </c:pt>
                <c:pt idx="11">
                  <c:v>84.62</c:v>
                </c:pt>
                <c:pt idx="12">
                  <c:v>92.31</c:v>
                </c:pt>
                <c:pt idx="13">
                  <c:v>100.0</c:v>
                </c:pt>
                <c:pt idx="14">
                  <c:v>107.69</c:v>
                </c:pt>
                <c:pt idx="15">
                  <c:v>115.38</c:v>
                </c:pt>
                <c:pt idx="16">
                  <c:v>123.08</c:v>
                </c:pt>
                <c:pt idx="17">
                  <c:v>130.77</c:v>
                </c:pt>
                <c:pt idx="18">
                  <c:v>138.46</c:v>
                </c:pt>
                <c:pt idx="19">
                  <c:v>146.15</c:v>
                </c:pt>
                <c:pt idx="20">
                  <c:v>153.85</c:v>
                </c:pt>
                <c:pt idx="21">
                  <c:v>161.54</c:v>
                </c:pt>
                <c:pt idx="22">
                  <c:v>169.23</c:v>
                </c:pt>
                <c:pt idx="23">
                  <c:v>176.92</c:v>
                </c:pt>
                <c:pt idx="24">
                  <c:v>184.62</c:v>
                </c:pt>
                <c:pt idx="25">
                  <c:v>192.31</c:v>
                </c:pt>
                <c:pt idx="26">
                  <c:v>200.0</c:v>
                </c:pt>
                <c:pt idx="27">
                  <c:v>207.69</c:v>
                </c:pt>
                <c:pt idx="28">
                  <c:v>215.38</c:v>
                </c:pt>
                <c:pt idx="29">
                  <c:v>223.08</c:v>
                </c:pt>
                <c:pt idx="30">
                  <c:v>230.77</c:v>
                </c:pt>
                <c:pt idx="31">
                  <c:v>238.46</c:v>
                </c:pt>
                <c:pt idx="32">
                  <c:v>246.15</c:v>
                </c:pt>
                <c:pt idx="33">
                  <c:v>253.85</c:v>
                </c:pt>
                <c:pt idx="34">
                  <c:v>261.54</c:v>
                </c:pt>
                <c:pt idx="35">
                  <c:v>269.23</c:v>
                </c:pt>
                <c:pt idx="36">
                  <c:v>276.92</c:v>
                </c:pt>
                <c:pt idx="37">
                  <c:v>284.62</c:v>
                </c:pt>
                <c:pt idx="38">
                  <c:v>292.31</c:v>
                </c:pt>
                <c:pt idx="39">
                  <c:v>300.0</c:v>
                </c:pt>
                <c:pt idx="40">
                  <c:v>307.69</c:v>
                </c:pt>
                <c:pt idx="41">
                  <c:v>315.38</c:v>
                </c:pt>
                <c:pt idx="42">
                  <c:v>323.08</c:v>
                </c:pt>
                <c:pt idx="43">
                  <c:v>330.77</c:v>
                </c:pt>
                <c:pt idx="44">
                  <c:v>338.46</c:v>
                </c:pt>
                <c:pt idx="45">
                  <c:v>346.15</c:v>
                </c:pt>
                <c:pt idx="46">
                  <c:v>353.85</c:v>
                </c:pt>
                <c:pt idx="47">
                  <c:v>361.54</c:v>
                </c:pt>
                <c:pt idx="48">
                  <c:v>369.23</c:v>
                </c:pt>
                <c:pt idx="49">
                  <c:v>376.92</c:v>
                </c:pt>
                <c:pt idx="50">
                  <c:v>384.62</c:v>
                </c:pt>
                <c:pt idx="51">
                  <c:v>392.31</c:v>
                </c:pt>
                <c:pt idx="52">
                  <c:v>400.0</c:v>
                </c:pt>
                <c:pt idx="53">
                  <c:v>407.69</c:v>
                </c:pt>
                <c:pt idx="54">
                  <c:v>415.38</c:v>
                </c:pt>
                <c:pt idx="55">
                  <c:v>423.08</c:v>
                </c:pt>
                <c:pt idx="56">
                  <c:v>430.77</c:v>
                </c:pt>
                <c:pt idx="57">
                  <c:v>438.46</c:v>
                </c:pt>
                <c:pt idx="58">
                  <c:v>446.15</c:v>
                </c:pt>
                <c:pt idx="59">
                  <c:v>453.85</c:v>
                </c:pt>
                <c:pt idx="60">
                  <c:v>461.54</c:v>
                </c:pt>
                <c:pt idx="61">
                  <c:v>469.23</c:v>
                </c:pt>
                <c:pt idx="62">
                  <c:v>476.92</c:v>
                </c:pt>
              </c:numCache>
            </c:numRef>
          </c:xVal>
          <c:yVal>
            <c:numRef>
              <c:f>'First Set'!$I$2:$I$64</c:f>
              <c:numCache>
                <c:formatCode>General</c:formatCode>
                <c:ptCount val="63"/>
                <c:pt idx="0">
                  <c:v>0.0</c:v>
                </c:pt>
                <c:pt idx="1">
                  <c:v>0.0078542097178422</c:v>
                </c:pt>
                <c:pt idx="2">
                  <c:v>0.0309233299890341</c:v>
                </c:pt>
                <c:pt idx="3">
                  <c:v>0.0677578431446471</c:v>
                </c:pt>
                <c:pt idx="4">
                  <c:v>0.116043301255251</c:v>
                </c:pt>
                <c:pt idx="5">
                  <c:v>0.172745751406263</c:v>
                </c:pt>
                <c:pt idx="6">
                  <c:v>0.218593950681987</c:v>
                </c:pt>
                <c:pt idx="7">
                  <c:v>0.234998668668363</c:v>
                </c:pt>
                <c:pt idx="8">
                  <c:v>0.220929136601974</c:v>
                </c:pt>
                <c:pt idx="9">
                  <c:v>0.177269394926671</c:v>
                </c:pt>
                <c:pt idx="10">
                  <c:v>0.106762745781211</c:v>
                </c:pt>
                <c:pt idx="11">
                  <c:v>0.0138393812367195</c:v>
                </c:pt>
                <c:pt idx="12">
                  <c:v>-0.0956619819642431</c:v>
                </c:pt>
                <c:pt idx="13">
                  <c:v>-0.210918321111156</c:v>
                </c:pt>
                <c:pt idx="14">
                  <c:v>-0.320559453966597</c:v>
                </c:pt>
                <c:pt idx="15">
                  <c:v>-0.417142491537863</c:v>
                </c:pt>
                <c:pt idx="16">
                  <c:v>-0.483797342584759</c:v>
                </c:pt>
                <c:pt idx="17">
                  <c:v>-0.523063674296206</c:v>
                </c:pt>
                <c:pt idx="18">
                  <c:v>-0.542638985064275</c:v>
                </c:pt>
                <c:pt idx="19">
                  <c:v>-0.539409624756673</c:v>
                </c:pt>
                <c:pt idx="20">
                  <c:v>-0.499676143270709</c:v>
                </c:pt>
                <c:pt idx="21">
                  <c:v>-0.41555833940163</c:v>
                </c:pt>
                <c:pt idx="22">
                  <c:v>-0.299640299825363</c:v>
                </c:pt>
                <c:pt idx="23">
                  <c:v>-0.15645798459669</c:v>
                </c:pt>
                <c:pt idx="24">
                  <c:v>0.00785420971784195</c:v>
                </c:pt>
                <c:pt idx="25">
                  <c:v>0.18590375695213</c:v>
                </c:pt>
                <c:pt idx="26">
                  <c:v>0.36160405478236</c:v>
                </c:pt>
                <c:pt idx="27">
                  <c:v>0.518992810898179</c:v>
                </c:pt>
                <c:pt idx="28">
                  <c:v>0.651042985804468</c:v>
                </c:pt>
                <c:pt idx="29">
                  <c:v>0.752204978053814</c:v>
                </c:pt>
                <c:pt idx="30">
                  <c:v>0.818711994874345</c:v>
                </c:pt>
                <c:pt idx="31">
                  <c:v>0.864484313710706</c:v>
                </c:pt>
                <c:pt idx="32">
                  <c:v>0.904508497187474</c:v>
                </c:pt>
                <c:pt idx="33">
                  <c:v>0.938153340021931</c:v>
                </c:pt>
                <c:pt idx="34">
                  <c:v>0.964888242944126</c:v>
                </c:pt>
                <c:pt idx="35">
                  <c:v>0.984291580564315</c:v>
                </c:pt>
                <c:pt idx="36">
                  <c:v>0.996057350657239</c:v>
                </c:pt>
                <c:pt idx="37">
                  <c:v>1.0</c:v>
                </c:pt>
                <c:pt idx="38">
                  <c:v>0.996057350657239</c:v>
                </c:pt>
                <c:pt idx="39">
                  <c:v>0.984291580564315</c:v>
                </c:pt>
                <c:pt idx="40">
                  <c:v>0.964888242944126</c:v>
                </c:pt>
                <c:pt idx="41">
                  <c:v>0.938153340021932</c:v>
                </c:pt>
                <c:pt idx="42">
                  <c:v>0.904508497187474</c:v>
                </c:pt>
                <c:pt idx="43">
                  <c:v>0.864484313710706</c:v>
                </c:pt>
                <c:pt idx="44">
                  <c:v>0.818711994874345</c:v>
                </c:pt>
                <c:pt idx="45">
                  <c:v>0.767913397489498</c:v>
                </c:pt>
                <c:pt idx="46">
                  <c:v>0.712889645782536</c:v>
                </c:pt>
                <c:pt idx="47">
                  <c:v>0.654508497187474</c:v>
                </c:pt>
                <c:pt idx="48">
                  <c:v>0.593690657292862</c:v>
                </c:pt>
                <c:pt idx="49">
                  <c:v>0.531395259764657</c:v>
                </c:pt>
                <c:pt idx="50">
                  <c:v>0.468604740235344</c:v>
                </c:pt>
                <c:pt idx="51">
                  <c:v>0.406309342707137</c:v>
                </c:pt>
                <c:pt idx="52">
                  <c:v>0.345491502812526</c:v>
                </c:pt>
                <c:pt idx="53">
                  <c:v>0.287110354217464</c:v>
                </c:pt>
                <c:pt idx="54">
                  <c:v>0.232086602510502</c:v>
                </c:pt>
                <c:pt idx="55">
                  <c:v>0.181288005125655</c:v>
                </c:pt>
                <c:pt idx="56">
                  <c:v>0.135515686289294</c:v>
                </c:pt>
                <c:pt idx="57">
                  <c:v>0.0954915028125264</c:v>
                </c:pt>
                <c:pt idx="58">
                  <c:v>0.0618466599780684</c:v>
                </c:pt>
                <c:pt idx="59">
                  <c:v>0.0351117570558747</c:v>
                </c:pt>
                <c:pt idx="60">
                  <c:v>0.0157084194356845</c:v>
                </c:pt>
                <c:pt idx="61">
                  <c:v>0.00394264934276106</c:v>
                </c:pt>
                <c:pt idx="62">
                  <c:v>0.0</c:v>
                </c:pt>
              </c:numCache>
            </c:numRef>
          </c:yVal>
          <c:smooth val="0"/>
        </c:ser>
        <c:dLbls>
          <c:showLegendKey val="0"/>
          <c:showVal val="0"/>
          <c:showCatName val="0"/>
          <c:showSerName val="0"/>
          <c:showPercent val="0"/>
          <c:showBubbleSize val="0"/>
        </c:dLbls>
        <c:axId val="-2067624856"/>
        <c:axId val="-2118769784"/>
      </c:scatterChart>
      <c:valAx>
        <c:axId val="-2067624856"/>
        <c:scaling>
          <c:orientation val="minMax"/>
          <c:max val="480.0"/>
          <c:min val="0.0"/>
        </c:scaling>
        <c:delete val="0"/>
        <c:axPos val="b"/>
        <c:numFmt formatCode="General" sourceLinked="1"/>
        <c:majorTickMark val="out"/>
        <c:minorTickMark val="none"/>
        <c:tickLblPos val="nextTo"/>
        <c:spPr>
          <a:ln w="28575" cap="flat" cmpd="sng" algn="ctr">
            <a:solidFill>
              <a:srgbClr val="000000"/>
            </a:solidFill>
            <a:prstDash val="solid"/>
            <a:round/>
            <a:headEnd type="none" w="med" len="med"/>
            <a:tailEnd type="none" w="med" len="med"/>
          </a:ln>
        </c:spPr>
        <c:txPr>
          <a:bodyPr rot="0" vert="horz"/>
          <a:lstStyle/>
          <a:p>
            <a:pPr>
              <a:defRPr sz="1200" b="0" i="0" u="none" strike="noStrike" baseline="0">
                <a:solidFill>
                  <a:srgbClr val="000000"/>
                </a:solidFill>
                <a:latin typeface="Geneva"/>
                <a:ea typeface="Geneva"/>
                <a:cs typeface="Geneva"/>
              </a:defRPr>
            </a:pPr>
            <a:endParaRPr lang="en-US"/>
          </a:p>
        </c:txPr>
        <c:crossAx val="-2118769784"/>
        <c:crosses val="autoZero"/>
        <c:crossBetween val="midCat"/>
        <c:majorUnit val="100.0"/>
        <c:minorUnit val="1.0"/>
      </c:valAx>
      <c:valAx>
        <c:axId val="-2118769784"/>
        <c:scaling>
          <c:orientation val="minMax"/>
          <c:max val="2.1"/>
          <c:min val="-1.0"/>
        </c:scaling>
        <c:delete val="1"/>
        <c:axPos val="l"/>
        <c:numFmt formatCode="General" sourceLinked="1"/>
        <c:majorTickMark val="cross"/>
        <c:minorTickMark val="none"/>
        <c:tickLblPos val="nextTo"/>
        <c:crossAx val="-2067624856"/>
        <c:crosses val="autoZero"/>
        <c:crossBetween val="midCat"/>
        <c:majorUnit val="0.5"/>
        <c:minorUnit val="0.1"/>
      </c:valAx>
      <c:spPr>
        <a:noFill/>
        <a:ln w="25400">
          <a:noFill/>
        </a:ln>
      </c:spPr>
    </c:plotArea>
    <c:plotVisOnly val="1"/>
    <c:dispBlanksAs val="gap"/>
    <c:showDLblsOverMax val="0"/>
  </c:chart>
  <c:spPr>
    <a:noFill/>
    <a:ln w="9525">
      <a:noFill/>
    </a:ln>
  </c:spPr>
  <c:txPr>
    <a:bodyPr/>
    <a:lstStyle/>
    <a:p>
      <a:pPr>
        <a:defRPr sz="900" b="0" i="0" u="none" strike="noStrike" baseline="0">
          <a:solidFill>
            <a:srgbClr val="000000"/>
          </a:solidFill>
          <a:latin typeface="Geneva"/>
          <a:ea typeface="Geneva"/>
          <a:cs typeface="Geneva"/>
        </a:defRPr>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841889961148013"/>
          <c:y val="0.0657896586077279"/>
          <c:w val="0.893224714876551"/>
          <c:h val="0.871712976552395"/>
        </c:manualLayout>
      </c:layout>
      <c:scatterChart>
        <c:scatterStyle val="lineMarker"/>
        <c:varyColors val="0"/>
        <c:ser>
          <c:idx val="0"/>
          <c:order val="0"/>
          <c:tx>
            <c:strRef>
              <c:f>'First Set'!$F$1</c:f>
              <c:strCache>
                <c:ptCount val="1"/>
                <c:pt idx="0">
                  <c:v>c3</c:v>
                </c:pt>
              </c:strCache>
            </c:strRef>
          </c:tx>
          <c:spPr>
            <a:ln w="57150" cap="rnd" cmpd="sng" algn="ctr">
              <a:solidFill>
                <a:srgbClr val="0000FF"/>
              </a:solidFill>
              <a:prstDash val="solid"/>
              <a:round/>
              <a:headEnd type="none" w="med" len="med"/>
              <a:tailEnd type="none" w="med" len="med"/>
            </a:ln>
          </c:spPr>
          <c:marker>
            <c:symbol val="none"/>
          </c:marker>
          <c:xVal>
            <c:numRef>
              <c:f>'First Set'!$B$2:$B$64</c:f>
              <c:numCache>
                <c:formatCode>General</c:formatCode>
                <c:ptCount val="63"/>
                <c:pt idx="0">
                  <c:v>0.0</c:v>
                </c:pt>
                <c:pt idx="1">
                  <c:v>7.689999999999999</c:v>
                </c:pt>
                <c:pt idx="2">
                  <c:v>15.38</c:v>
                </c:pt>
                <c:pt idx="3">
                  <c:v>23.08</c:v>
                </c:pt>
                <c:pt idx="4">
                  <c:v>30.77</c:v>
                </c:pt>
                <c:pt idx="5">
                  <c:v>38.46</c:v>
                </c:pt>
                <c:pt idx="6">
                  <c:v>46.15</c:v>
                </c:pt>
                <c:pt idx="7">
                  <c:v>53.85</c:v>
                </c:pt>
                <c:pt idx="8">
                  <c:v>61.54</c:v>
                </c:pt>
                <c:pt idx="9">
                  <c:v>69.23</c:v>
                </c:pt>
                <c:pt idx="10">
                  <c:v>76.92</c:v>
                </c:pt>
                <c:pt idx="11">
                  <c:v>84.62</c:v>
                </c:pt>
                <c:pt idx="12">
                  <c:v>92.31</c:v>
                </c:pt>
                <c:pt idx="13">
                  <c:v>100.0</c:v>
                </c:pt>
                <c:pt idx="14">
                  <c:v>107.69</c:v>
                </c:pt>
                <c:pt idx="15">
                  <c:v>115.38</c:v>
                </c:pt>
                <c:pt idx="16">
                  <c:v>123.08</c:v>
                </c:pt>
                <c:pt idx="17">
                  <c:v>130.77</c:v>
                </c:pt>
                <c:pt idx="18">
                  <c:v>138.46</c:v>
                </c:pt>
                <c:pt idx="19">
                  <c:v>146.15</c:v>
                </c:pt>
                <c:pt idx="20">
                  <c:v>153.85</c:v>
                </c:pt>
                <c:pt idx="21">
                  <c:v>161.54</c:v>
                </c:pt>
                <c:pt idx="22">
                  <c:v>169.23</c:v>
                </c:pt>
                <c:pt idx="23">
                  <c:v>176.92</c:v>
                </c:pt>
                <c:pt idx="24">
                  <c:v>184.62</c:v>
                </c:pt>
                <c:pt idx="25">
                  <c:v>192.31</c:v>
                </c:pt>
                <c:pt idx="26">
                  <c:v>200.0</c:v>
                </c:pt>
                <c:pt idx="27">
                  <c:v>207.69</c:v>
                </c:pt>
                <c:pt idx="28">
                  <c:v>215.38</c:v>
                </c:pt>
                <c:pt idx="29">
                  <c:v>223.08</c:v>
                </c:pt>
                <c:pt idx="30">
                  <c:v>230.77</c:v>
                </c:pt>
                <c:pt idx="31">
                  <c:v>238.46</c:v>
                </c:pt>
                <c:pt idx="32">
                  <c:v>246.15</c:v>
                </c:pt>
                <c:pt idx="33">
                  <c:v>253.85</c:v>
                </c:pt>
                <c:pt idx="34">
                  <c:v>261.54</c:v>
                </c:pt>
                <c:pt idx="35">
                  <c:v>269.23</c:v>
                </c:pt>
                <c:pt idx="36">
                  <c:v>276.92</c:v>
                </c:pt>
                <c:pt idx="37">
                  <c:v>284.62</c:v>
                </c:pt>
                <c:pt idx="38">
                  <c:v>292.31</c:v>
                </c:pt>
                <c:pt idx="39">
                  <c:v>300.0</c:v>
                </c:pt>
                <c:pt idx="40">
                  <c:v>307.69</c:v>
                </c:pt>
                <c:pt idx="41">
                  <c:v>315.38</c:v>
                </c:pt>
                <c:pt idx="42">
                  <c:v>323.08</c:v>
                </c:pt>
                <c:pt idx="43">
                  <c:v>330.77</c:v>
                </c:pt>
                <c:pt idx="44">
                  <c:v>338.46</c:v>
                </c:pt>
                <c:pt idx="45">
                  <c:v>346.15</c:v>
                </c:pt>
                <c:pt idx="46">
                  <c:v>353.85</c:v>
                </c:pt>
                <c:pt idx="47">
                  <c:v>361.54</c:v>
                </c:pt>
                <c:pt idx="48">
                  <c:v>369.23</c:v>
                </c:pt>
                <c:pt idx="49">
                  <c:v>376.92</c:v>
                </c:pt>
                <c:pt idx="50">
                  <c:v>384.62</c:v>
                </c:pt>
                <c:pt idx="51">
                  <c:v>392.31</c:v>
                </c:pt>
                <c:pt idx="52">
                  <c:v>400.0</c:v>
                </c:pt>
                <c:pt idx="53">
                  <c:v>407.69</c:v>
                </c:pt>
                <c:pt idx="54">
                  <c:v>415.38</c:v>
                </c:pt>
                <c:pt idx="55">
                  <c:v>423.08</c:v>
                </c:pt>
                <c:pt idx="56">
                  <c:v>430.77</c:v>
                </c:pt>
                <c:pt idx="57">
                  <c:v>438.46</c:v>
                </c:pt>
                <c:pt idx="58">
                  <c:v>446.15</c:v>
                </c:pt>
                <c:pt idx="59">
                  <c:v>453.85</c:v>
                </c:pt>
                <c:pt idx="60">
                  <c:v>461.54</c:v>
                </c:pt>
                <c:pt idx="61">
                  <c:v>469.23</c:v>
                </c:pt>
                <c:pt idx="62">
                  <c:v>476.92</c:v>
                </c:pt>
              </c:numCache>
            </c:numRef>
          </c:xVal>
          <c:yVal>
            <c:numRef>
              <c:f>'First Set'!$F$2:$F$64</c:f>
              <c:numCache>
                <c:formatCode>General</c:formatCode>
                <c:ptCount val="63"/>
                <c:pt idx="0">
                  <c:v>0.0</c:v>
                </c:pt>
                <c:pt idx="12">
                  <c:v>0.0</c:v>
                </c:pt>
                <c:pt idx="13">
                  <c:v>0.00394264934276112</c:v>
                </c:pt>
                <c:pt idx="14">
                  <c:v>0.0157084194356844</c:v>
                </c:pt>
                <c:pt idx="15">
                  <c:v>0.0351117570558743</c:v>
                </c:pt>
                <c:pt idx="16">
                  <c:v>0.0618466599780681</c:v>
                </c:pt>
                <c:pt idx="17">
                  <c:v>0.0954915028125262</c:v>
                </c:pt>
                <c:pt idx="18">
                  <c:v>0.135515686289294</c:v>
                </c:pt>
                <c:pt idx="19">
                  <c:v>0.181288005125655</c:v>
                </c:pt>
                <c:pt idx="20">
                  <c:v>0.232086602510501</c:v>
                </c:pt>
                <c:pt idx="21">
                  <c:v>0.287110354217464</c:v>
                </c:pt>
                <c:pt idx="22">
                  <c:v>0.345491502812526</c:v>
                </c:pt>
                <c:pt idx="23">
                  <c:v>0.406309342707138</c:v>
                </c:pt>
                <c:pt idx="24">
                  <c:v>0.468604740235343</c:v>
                </c:pt>
                <c:pt idx="25">
                  <c:v>0.531395259764656</c:v>
                </c:pt>
                <c:pt idx="26">
                  <c:v>0.593690657292862</c:v>
                </c:pt>
                <c:pt idx="27">
                  <c:v>0.654508497187474</c:v>
                </c:pt>
                <c:pt idx="28">
                  <c:v>0.712889645782536</c:v>
                </c:pt>
                <c:pt idx="29">
                  <c:v>0.767913397489498</c:v>
                </c:pt>
                <c:pt idx="30">
                  <c:v>0.818711994874345</c:v>
                </c:pt>
                <c:pt idx="31">
                  <c:v>0.864484313710706</c:v>
                </c:pt>
                <c:pt idx="32">
                  <c:v>0.904508497187474</c:v>
                </c:pt>
                <c:pt idx="33">
                  <c:v>0.938153340021931</c:v>
                </c:pt>
                <c:pt idx="34">
                  <c:v>0.964888242944126</c:v>
                </c:pt>
                <c:pt idx="35">
                  <c:v>0.984291580564315</c:v>
                </c:pt>
                <c:pt idx="36">
                  <c:v>0.996057350657239</c:v>
                </c:pt>
                <c:pt idx="37">
                  <c:v>1.0</c:v>
                </c:pt>
                <c:pt idx="38">
                  <c:v>0.996057350657239</c:v>
                </c:pt>
                <c:pt idx="39">
                  <c:v>0.984291580564315</c:v>
                </c:pt>
                <c:pt idx="40">
                  <c:v>0.964888242944126</c:v>
                </c:pt>
                <c:pt idx="41">
                  <c:v>0.938153340021932</c:v>
                </c:pt>
                <c:pt idx="42">
                  <c:v>0.904508497187474</c:v>
                </c:pt>
                <c:pt idx="43">
                  <c:v>0.864484313710706</c:v>
                </c:pt>
                <c:pt idx="44">
                  <c:v>0.818711994874345</c:v>
                </c:pt>
                <c:pt idx="45">
                  <c:v>0.767913397489498</c:v>
                </c:pt>
                <c:pt idx="46">
                  <c:v>0.712889645782536</c:v>
                </c:pt>
                <c:pt idx="47">
                  <c:v>0.654508497187474</c:v>
                </c:pt>
                <c:pt idx="48">
                  <c:v>0.593690657292862</c:v>
                </c:pt>
                <c:pt idx="49">
                  <c:v>0.531395259764657</c:v>
                </c:pt>
                <c:pt idx="50">
                  <c:v>0.468604740235344</c:v>
                </c:pt>
                <c:pt idx="51">
                  <c:v>0.406309342707137</c:v>
                </c:pt>
                <c:pt idx="52">
                  <c:v>0.345491502812526</c:v>
                </c:pt>
                <c:pt idx="53">
                  <c:v>0.287110354217464</c:v>
                </c:pt>
                <c:pt idx="54">
                  <c:v>0.232086602510502</c:v>
                </c:pt>
                <c:pt idx="55">
                  <c:v>0.181288005125655</c:v>
                </c:pt>
                <c:pt idx="56">
                  <c:v>0.135515686289294</c:v>
                </c:pt>
                <c:pt idx="57">
                  <c:v>0.0954915028125264</c:v>
                </c:pt>
                <c:pt idx="58">
                  <c:v>0.0618466599780684</c:v>
                </c:pt>
                <c:pt idx="59">
                  <c:v>0.0351117570558747</c:v>
                </c:pt>
                <c:pt idx="60">
                  <c:v>0.0157084194356845</c:v>
                </c:pt>
                <c:pt idx="61">
                  <c:v>0.00394264934276106</c:v>
                </c:pt>
                <c:pt idx="62">
                  <c:v>0.0</c:v>
                </c:pt>
              </c:numCache>
            </c:numRef>
          </c:yVal>
          <c:smooth val="0"/>
        </c:ser>
        <c:ser>
          <c:idx val="1"/>
          <c:order val="1"/>
          <c:tx>
            <c:strRef>
              <c:f>'First Set'!$G$1</c:f>
              <c:strCache>
                <c:ptCount val="1"/>
                <c:pt idx="0">
                  <c:v>c1</c:v>
                </c:pt>
              </c:strCache>
            </c:strRef>
          </c:tx>
          <c:spPr>
            <a:ln w="57150" cap="rnd" cmpd="sng" algn="ctr">
              <a:solidFill>
                <a:srgbClr val="FF0000"/>
              </a:solidFill>
              <a:prstDash val="solid"/>
              <a:round/>
              <a:headEnd type="none" w="med" len="med"/>
              <a:tailEnd type="none" w="med" len="med"/>
            </a:ln>
          </c:spPr>
          <c:marker>
            <c:symbol val="none"/>
          </c:marker>
          <c:xVal>
            <c:numRef>
              <c:f>'First Set'!$B$2:$B$64</c:f>
              <c:numCache>
                <c:formatCode>General</c:formatCode>
                <c:ptCount val="63"/>
                <c:pt idx="0">
                  <c:v>0.0</c:v>
                </c:pt>
                <c:pt idx="1">
                  <c:v>7.689999999999999</c:v>
                </c:pt>
                <c:pt idx="2">
                  <c:v>15.38</c:v>
                </c:pt>
                <c:pt idx="3">
                  <c:v>23.08</c:v>
                </c:pt>
                <c:pt idx="4">
                  <c:v>30.77</c:v>
                </c:pt>
                <c:pt idx="5">
                  <c:v>38.46</c:v>
                </c:pt>
                <c:pt idx="6">
                  <c:v>46.15</c:v>
                </c:pt>
                <c:pt idx="7">
                  <c:v>53.85</c:v>
                </c:pt>
                <c:pt idx="8">
                  <c:v>61.54</c:v>
                </c:pt>
                <c:pt idx="9">
                  <c:v>69.23</c:v>
                </c:pt>
                <c:pt idx="10">
                  <c:v>76.92</c:v>
                </c:pt>
                <c:pt idx="11">
                  <c:v>84.62</c:v>
                </c:pt>
                <c:pt idx="12">
                  <c:v>92.31</c:v>
                </c:pt>
                <c:pt idx="13">
                  <c:v>100.0</c:v>
                </c:pt>
                <c:pt idx="14">
                  <c:v>107.69</c:v>
                </c:pt>
                <c:pt idx="15">
                  <c:v>115.38</c:v>
                </c:pt>
                <c:pt idx="16">
                  <c:v>123.08</c:v>
                </c:pt>
                <c:pt idx="17">
                  <c:v>130.77</c:v>
                </c:pt>
                <c:pt idx="18">
                  <c:v>138.46</c:v>
                </c:pt>
                <c:pt idx="19">
                  <c:v>146.15</c:v>
                </c:pt>
                <c:pt idx="20">
                  <c:v>153.85</c:v>
                </c:pt>
                <c:pt idx="21">
                  <c:v>161.54</c:v>
                </c:pt>
                <c:pt idx="22">
                  <c:v>169.23</c:v>
                </c:pt>
                <c:pt idx="23">
                  <c:v>176.92</c:v>
                </c:pt>
                <c:pt idx="24">
                  <c:v>184.62</c:v>
                </c:pt>
                <c:pt idx="25">
                  <c:v>192.31</c:v>
                </c:pt>
                <c:pt idx="26">
                  <c:v>200.0</c:v>
                </c:pt>
                <c:pt idx="27">
                  <c:v>207.69</c:v>
                </c:pt>
                <c:pt idx="28">
                  <c:v>215.38</c:v>
                </c:pt>
                <c:pt idx="29">
                  <c:v>223.08</c:v>
                </c:pt>
                <c:pt idx="30">
                  <c:v>230.77</c:v>
                </c:pt>
                <c:pt idx="31">
                  <c:v>238.46</c:v>
                </c:pt>
                <c:pt idx="32">
                  <c:v>246.15</c:v>
                </c:pt>
                <c:pt idx="33">
                  <c:v>253.85</c:v>
                </c:pt>
                <c:pt idx="34">
                  <c:v>261.54</c:v>
                </c:pt>
                <c:pt idx="35">
                  <c:v>269.23</c:v>
                </c:pt>
                <c:pt idx="36">
                  <c:v>276.92</c:v>
                </c:pt>
                <c:pt idx="37">
                  <c:v>284.62</c:v>
                </c:pt>
                <c:pt idx="38">
                  <c:v>292.31</c:v>
                </c:pt>
                <c:pt idx="39">
                  <c:v>300.0</c:v>
                </c:pt>
                <c:pt idx="40">
                  <c:v>307.69</c:v>
                </c:pt>
                <c:pt idx="41">
                  <c:v>315.38</c:v>
                </c:pt>
                <c:pt idx="42">
                  <c:v>323.08</c:v>
                </c:pt>
                <c:pt idx="43">
                  <c:v>330.77</c:v>
                </c:pt>
                <c:pt idx="44">
                  <c:v>338.46</c:v>
                </c:pt>
                <c:pt idx="45">
                  <c:v>346.15</c:v>
                </c:pt>
                <c:pt idx="46">
                  <c:v>353.85</c:v>
                </c:pt>
                <c:pt idx="47">
                  <c:v>361.54</c:v>
                </c:pt>
                <c:pt idx="48">
                  <c:v>369.23</c:v>
                </c:pt>
                <c:pt idx="49">
                  <c:v>376.92</c:v>
                </c:pt>
                <c:pt idx="50">
                  <c:v>384.62</c:v>
                </c:pt>
                <c:pt idx="51">
                  <c:v>392.31</c:v>
                </c:pt>
                <c:pt idx="52">
                  <c:v>400.0</c:v>
                </c:pt>
                <c:pt idx="53">
                  <c:v>407.69</c:v>
                </c:pt>
                <c:pt idx="54">
                  <c:v>415.38</c:v>
                </c:pt>
                <c:pt idx="55">
                  <c:v>423.08</c:v>
                </c:pt>
                <c:pt idx="56">
                  <c:v>430.77</c:v>
                </c:pt>
                <c:pt idx="57">
                  <c:v>438.46</c:v>
                </c:pt>
                <c:pt idx="58">
                  <c:v>446.15</c:v>
                </c:pt>
                <c:pt idx="59">
                  <c:v>453.85</c:v>
                </c:pt>
                <c:pt idx="60">
                  <c:v>461.54</c:v>
                </c:pt>
                <c:pt idx="61">
                  <c:v>469.23</c:v>
                </c:pt>
                <c:pt idx="62">
                  <c:v>476.92</c:v>
                </c:pt>
              </c:numCache>
            </c:numRef>
          </c:xVal>
          <c:yVal>
            <c:numRef>
              <c:f>'First Set'!$G$2:$G$64</c:f>
              <c:numCache>
                <c:formatCode>General</c:formatCode>
                <c:ptCount val="63"/>
                <c:pt idx="0">
                  <c:v>0.0</c:v>
                </c:pt>
                <c:pt idx="1">
                  <c:v>0.0078542097178422</c:v>
                </c:pt>
                <c:pt idx="2">
                  <c:v>0.0309233299890341</c:v>
                </c:pt>
                <c:pt idx="3">
                  <c:v>0.0677578431446471</c:v>
                </c:pt>
                <c:pt idx="4">
                  <c:v>0.116043301255251</c:v>
                </c:pt>
                <c:pt idx="5">
                  <c:v>0.172745751406263</c:v>
                </c:pt>
                <c:pt idx="6">
                  <c:v>0.234302370117672</c:v>
                </c:pt>
                <c:pt idx="7">
                  <c:v>0.296845328646431</c:v>
                </c:pt>
                <c:pt idx="8">
                  <c:v>0.356444822891268</c:v>
                </c:pt>
                <c:pt idx="9">
                  <c:v>0.409355997437172</c:v>
                </c:pt>
                <c:pt idx="10">
                  <c:v>0.452254248593737</c:v>
                </c:pt>
                <c:pt idx="11">
                  <c:v>0.482444121472063</c:v>
                </c:pt>
                <c:pt idx="12">
                  <c:v>0.498028675328619</c:v>
                </c:pt>
                <c:pt idx="13">
                  <c:v>0.498028675328619</c:v>
                </c:pt>
                <c:pt idx="14">
                  <c:v>0.482444121472063</c:v>
                </c:pt>
                <c:pt idx="15">
                  <c:v>0.452254248593737</c:v>
                </c:pt>
                <c:pt idx="16">
                  <c:v>0.409355997437172</c:v>
                </c:pt>
                <c:pt idx="17">
                  <c:v>0.356444822891268</c:v>
                </c:pt>
                <c:pt idx="18">
                  <c:v>0.296845328646431</c:v>
                </c:pt>
                <c:pt idx="19">
                  <c:v>0.234302370117672</c:v>
                </c:pt>
                <c:pt idx="20">
                  <c:v>0.172745751406263</c:v>
                </c:pt>
                <c:pt idx="21">
                  <c:v>0.116043301255251</c:v>
                </c:pt>
                <c:pt idx="22">
                  <c:v>0.0677578431446471</c:v>
                </c:pt>
                <c:pt idx="23">
                  <c:v>0.0309233299890342</c:v>
                </c:pt>
                <c:pt idx="24">
                  <c:v>0.00785420971784226</c:v>
                </c:pt>
                <c:pt idx="25">
                  <c:v>0.0</c:v>
                </c:pt>
              </c:numCache>
            </c:numRef>
          </c:yVal>
          <c:smooth val="0"/>
        </c:ser>
        <c:ser>
          <c:idx val="2"/>
          <c:order val="2"/>
          <c:tx>
            <c:strRef>
              <c:f>'First Set'!$H$1</c:f>
              <c:strCache>
                <c:ptCount val="1"/>
                <c:pt idx="0">
                  <c:v>c2</c:v>
                </c:pt>
              </c:strCache>
            </c:strRef>
          </c:tx>
          <c:spPr>
            <a:ln w="57150" cap="rnd" cmpd="sng" algn="ctr">
              <a:solidFill>
                <a:srgbClr val="008000"/>
              </a:solidFill>
              <a:prstDash val="solid"/>
              <a:round/>
              <a:headEnd type="none" w="med" len="med"/>
              <a:tailEnd type="none" w="med" len="med"/>
            </a:ln>
          </c:spPr>
          <c:marker>
            <c:symbol val="none"/>
          </c:marker>
          <c:xVal>
            <c:numRef>
              <c:f>'First Set'!$B$2:$B$64</c:f>
              <c:numCache>
                <c:formatCode>General</c:formatCode>
                <c:ptCount val="63"/>
                <c:pt idx="0">
                  <c:v>0.0</c:v>
                </c:pt>
                <c:pt idx="1">
                  <c:v>7.689999999999999</c:v>
                </c:pt>
                <c:pt idx="2">
                  <c:v>15.38</c:v>
                </c:pt>
                <c:pt idx="3">
                  <c:v>23.08</c:v>
                </c:pt>
                <c:pt idx="4">
                  <c:v>30.77</c:v>
                </c:pt>
                <c:pt idx="5">
                  <c:v>38.46</c:v>
                </c:pt>
                <c:pt idx="6">
                  <c:v>46.15</c:v>
                </c:pt>
                <c:pt idx="7">
                  <c:v>53.85</c:v>
                </c:pt>
                <c:pt idx="8">
                  <c:v>61.54</c:v>
                </c:pt>
                <c:pt idx="9">
                  <c:v>69.23</c:v>
                </c:pt>
                <c:pt idx="10">
                  <c:v>76.92</c:v>
                </c:pt>
                <c:pt idx="11">
                  <c:v>84.62</c:v>
                </c:pt>
                <c:pt idx="12">
                  <c:v>92.31</c:v>
                </c:pt>
                <c:pt idx="13">
                  <c:v>100.0</c:v>
                </c:pt>
                <c:pt idx="14">
                  <c:v>107.69</c:v>
                </c:pt>
                <c:pt idx="15">
                  <c:v>115.38</c:v>
                </c:pt>
                <c:pt idx="16">
                  <c:v>123.08</c:v>
                </c:pt>
                <c:pt idx="17">
                  <c:v>130.77</c:v>
                </c:pt>
                <c:pt idx="18">
                  <c:v>138.46</c:v>
                </c:pt>
                <c:pt idx="19">
                  <c:v>146.15</c:v>
                </c:pt>
                <c:pt idx="20">
                  <c:v>153.85</c:v>
                </c:pt>
                <c:pt idx="21">
                  <c:v>161.54</c:v>
                </c:pt>
                <c:pt idx="22">
                  <c:v>169.23</c:v>
                </c:pt>
                <c:pt idx="23">
                  <c:v>176.92</c:v>
                </c:pt>
                <c:pt idx="24">
                  <c:v>184.62</c:v>
                </c:pt>
                <c:pt idx="25">
                  <c:v>192.31</c:v>
                </c:pt>
                <c:pt idx="26">
                  <c:v>200.0</c:v>
                </c:pt>
                <c:pt idx="27">
                  <c:v>207.69</c:v>
                </c:pt>
                <c:pt idx="28">
                  <c:v>215.38</c:v>
                </c:pt>
                <c:pt idx="29">
                  <c:v>223.08</c:v>
                </c:pt>
                <c:pt idx="30">
                  <c:v>230.77</c:v>
                </c:pt>
                <c:pt idx="31">
                  <c:v>238.46</c:v>
                </c:pt>
                <c:pt idx="32">
                  <c:v>246.15</c:v>
                </c:pt>
                <c:pt idx="33">
                  <c:v>253.85</c:v>
                </c:pt>
                <c:pt idx="34">
                  <c:v>261.54</c:v>
                </c:pt>
                <c:pt idx="35">
                  <c:v>269.23</c:v>
                </c:pt>
                <c:pt idx="36">
                  <c:v>276.92</c:v>
                </c:pt>
                <c:pt idx="37">
                  <c:v>284.62</c:v>
                </c:pt>
                <c:pt idx="38">
                  <c:v>292.31</c:v>
                </c:pt>
                <c:pt idx="39">
                  <c:v>300.0</c:v>
                </c:pt>
                <c:pt idx="40">
                  <c:v>307.69</c:v>
                </c:pt>
                <c:pt idx="41">
                  <c:v>315.38</c:v>
                </c:pt>
                <c:pt idx="42">
                  <c:v>323.08</c:v>
                </c:pt>
                <c:pt idx="43">
                  <c:v>330.77</c:v>
                </c:pt>
                <c:pt idx="44">
                  <c:v>338.46</c:v>
                </c:pt>
                <c:pt idx="45">
                  <c:v>346.15</c:v>
                </c:pt>
                <c:pt idx="46">
                  <c:v>353.85</c:v>
                </c:pt>
                <c:pt idx="47">
                  <c:v>361.54</c:v>
                </c:pt>
                <c:pt idx="48">
                  <c:v>369.23</c:v>
                </c:pt>
                <c:pt idx="49">
                  <c:v>376.92</c:v>
                </c:pt>
                <c:pt idx="50">
                  <c:v>384.62</c:v>
                </c:pt>
                <c:pt idx="51">
                  <c:v>392.31</c:v>
                </c:pt>
                <c:pt idx="52">
                  <c:v>400.0</c:v>
                </c:pt>
                <c:pt idx="53">
                  <c:v>407.69</c:v>
                </c:pt>
                <c:pt idx="54">
                  <c:v>415.38</c:v>
                </c:pt>
                <c:pt idx="55">
                  <c:v>423.08</c:v>
                </c:pt>
                <c:pt idx="56">
                  <c:v>430.77</c:v>
                </c:pt>
                <c:pt idx="57">
                  <c:v>438.46</c:v>
                </c:pt>
                <c:pt idx="58">
                  <c:v>446.15</c:v>
                </c:pt>
                <c:pt idx="59">
                  <c:v>453.85</c:v>
                </c:pt>
                <c:pt idx="60">
                  <c:v>461.54</c:v>
                </c:pt>
                <c:pt idx="61">
                  <c:v>469.23</c:v>
                </c:pt>
                <c:pt idx="62">
                  <c:v>476.92</c:v>
                </c:pt>
              </c:numCache>
            </c:numRef>
          </c:xVal>
          <c:yVal>
            <c:numRef>
              <c:f>'First Set'!$H$2:$H$64</c:f>
              <c:numCache>
                <c:formatCode>General</c:formatCode>
                <c:ptCount val="63"/>
                <c:pt idx="5">
                  <c:v>0.0</c:v>
                </c:pt>
                <c:pt idx="6">
                  <c:v>-0.0157084194356844</c:v>
                </c:pt>
                <c:pt idx="7">
                  <c:v>-0.0618466599780681</c:v>
                </c:pt>
                <c:pt idx="8">
                  <c:v>-0.135515686289294</c:v>
                </c:pt>
                <c:pt idx="9">
                  <c:v>-0.232086602510501</c:v>
                </c:pt>
                <c:pt idx="10">
                  <c:v>-0.345491502812526</c:v>
                </c:pt>
                <c:pt idx="11">
                  <c:v>-0.468604740235343</c:v>
                </c:pt>
                <c:pt idx="12">
                  <c:v>-0.593690657292862</c:v>
                </c:pt>
                <c:pt idx="13">
                  <c:v>-0.712889645782536</c:v>
                </c:pt>
                <c:pt idx="14">
                  <c:v>-0.818711994874345</c:v>
                </c:pt>
                <c:pt idx="15">
                  <c:v>-0.904508497187474</c:v>
                </c:pt>
                <c:pt idx="16">
                  <c:v>-0.955</c:v>
                </c:pt>
                <c:pt idx="17">
                  <c:v>-0.975</c:v>
                </c:pt>
                <c:pt idx="18">
                  <c:v>-0.975</c:v>
                </c:pt>
                <c:pt idx="19">
                  <c:v>-0.955</c:v>
                </c:pt>
                <c:pt idx="20">
                  <c:v>-0.904508497187474</c:v>
                </c:pt>
                <c:pt idx="21">
                  <c:v>-0.818711994874345</c:v>
                </c:pt>
                <c:pt idx="22">
                  <c:v>-0.712889645782536</c:v>
                </c:pt>
                <c:pt idx="23">
                  <c:v>-0.593690657292862</c:v>
                </c:pt>
                <c:pt idx="24">
                  <c:v>-0.468604740235344</c:v>
                </c:pt>
                <c:pt idx="25">
                  <c:v>-0.345491502812526</c:v>
                </c:pt>
                <c:pt idx="26">
                  <c:v>-0.232086602510502</c:v>
                </c:pt>
                <c:pt idx="27">
                  <c:v>-0.135515686289294</c:v>
                </c:pt>
                <c:pt idx="28">
                  <c:v>-0.0618466599780684</c:v>
                </c:pt>
                <c:pt idx="29">
                  <c:v>-0.0157084194356845</c:v>
                </c:pt>
                <c:pt idx="30">
                  <c:v>0.0</c:v>
                </c:pt>
              </c:numCache>
            </c:numRef>
          </c:yVal>
          <c:smooth val="0"/>
        </c:ser>
        <c:dLbls>
          <c:showLegendKey val="0"/>
          <c:showVal val="0"/>
          <c:showCatName val="0"/>
          <c:showSerName val="0"/>
          <c:showPercent val="0"/>
          <c:showBubbleSize val="0"/>
        </c:dLbls>
        <c:axId val="-2119033240"/>
        <c:axId val="-2066765272"/>
      </c:scatterChart>
      <c:valAx>
        <c:axId val="-2119033240"/>
        <c:scaling>
          <c:orientation val="minMax"/>
          <c:max val="480.0"/>
          <c:min val="0.0"/>
        </c:scaling>
        <c:delete val="0"/>
        <c:axPos val="b"/>
        <c:numFmt formatCode="General" sourceLinked="1"/>
        <c:majorTickMark val="out"/>
        <c:minorTickMark val="none"/>
        <c:tickLblPos val="nextTo"/>
        <c:spPr>
          <a:ln w="28575" cap="flat" cmpd="sng" algn="ctr">
            <a:solidFill>
              <a:srgbClr val="000000"/>
            </a:solidFill>
            <a:prstDash val="solid"/>
            <a:round/>
            <a:headEnd type="none" w="med" len="med"/>
            <a:tailEnd type="none" w="med" len="med"/>
          </a:ln>
        </c:spPr>
        <c:txPr>
          <a:bodyPr rot="0" vert="horz"/>
          <a:lstStyle/>
          <a:p>
            <a:pPr>
              <a:defRPr sz="1200" b="0" i="0" u="none" strike="noStrike" baseline="0">
                <a:solidFill>
                  <a:srgbClr val="000000"/>
                </a:solidFill>
                <a:latin typeface="Geneva"/>
                <a:ea typeface="Geneva"/>
                <a:cs typeface="Geneva"/>
              </a:defRPr>
            </a:pPr>
            <a:endParaRPr lang="en-US"/>
          </a:p>
        </c:txPr>
        <c:crossAx val="-2066765272"/>
        <c:crosses val="autoZero"/>
        <c:crossBetween val="midCat"/>
        <c:majorUnit val="100.0"/>
        <c:minorUnit val="1.0"/>
      </c:valAx>
      <c:valAx>
        <c:axId val="-2066765272"/>
        <c:scaling>
          <c:orientation val="minMax"/>
          <c:max val="2.1"/>
          <c:min val="-1.0"/>
        </c:scaling>
        <c:delete val="1"/>
        <c:axPos val="l"/>
        <c:numFmt formatCode="General" sourceLinked="1"/>
        <c:majorTickMark val="cross"/>
        <c:minorTickMark val="none"/>
        <c:tickLblPos val="nextTo"/>
        <c:crossAx val="-2119033240"/>
        <c:crosses val="autoZero"/>
        <c:crossBetween val="midCat"/>
        <c:majorUnit val="0.5"/>
        <c:minorUnit val="0.1"/>
      </c:valAx>
      <c:spPr>
        <a:noFill/>
        <a:ln w="25400">
          <a:noFill/>
        </a:ln>
      </c:spPr>
    </c:plotArea>
    <c:plotVisOnly val="1"/>
    <c:dispBlanksAs val="gap"/>
    <c:showDLblsOverMax val="0"/>
  </c:chart>
  <c:spPr>
    <a:noFill/>
    <a:ln w="9525">
      <a:noFill/>
    </a:ln>
  </c:spPr>
  <c:txPr>
    <a:bodyPr/>
    <a:lstStyle/>
    <a:p>
      <a:pPr>
        <a:defRPr sz="900" b="0" i="0" u="none" strike="noStrike" baseline="0">
          <a:solidFill>
            <a:srgbClr val="000000"/>
          </a:solidFill>
          <a:latin typeface="Geneva"/>
          <a:ea typeface="Geneva"/>
          <a:cs typeface="Geneva"/>
        </a:defRPr>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841889961148013"/>
          <c:y val="0.0657896586077279"/>
          <c:w val="0.893224714876551"/>
          <c:h val="0.871712976552395"/>
        </c:manualLayout>
      </c:layout>
      <c:scatterChart>
        <c:scatterStyle val="lineMarker"/>
        <c:varyColors val="0"/>
        <c:ser>
          <c:idx val="0"/>
          <c:order val="0"/>
          <c:tx>
            <c:strRef>
              <c:f>'First Set'!$F$1</c:f>
              <c:strCache>
                <c:ptCount val="1"/>
                <c:pt idx="0">
                  <c:v>c3</c:v>
                </c:pt>
              </c:strCache>
            </c:strRef>
          </c:tx>
          <c:spPr>
            <a:ln w="57150" cap="rnd" cmpd="sng" algn="ctr">
              <a:solidFill>
                <a:srgbClr val="0000FF"/>
              </a:solidFill>
              <a:prstDash val="solid"/>
              <a:round/>
              <a:headEnd type="none" w="med" len="med"/>
              <a:tailEnd type="none" w="med" len="med"/>
            </a:ln>
          </c:spPr>
          <c:marker>
            <c:symbol val="none"/>
          </c:marker>
          <c:xVal>
            <c:numRef>
              <c:f>'First Set'!$B$2:$B$64</c:f>
              <c:numCache>
                <c:formatCode>General</c:formatCode>
                <c:ptCount val="63"/>
                <c:pt idx="0">
                  <c:v>0.0</c:v>
                </c:pt>
                <c:pt idx="1">
                  <c:v>7.689999999999999</c:v>
                </c:pt>
                <c:pt idx="2">
                  <c:v>15.38</c:v>
                </c:pt>
                <c:pt idx="3">
                  <c:v>23.08</c:v>
                </c:pt>
                <c:pt idx="4">
                  <c:v>30.77</c:v>
                </c:pt>
                <c:pt idx="5">
                  <c:v>38.46</c:v>
                </c:pt>
                <c:pt idx="6">
                  <c:v>46.15</c:v>
                </c:pt>
                <c:pt idx="7">
                  <c:v>53.85</c:v>
                </c:pt>
                <c:pt idx="8">
                  <c:v>61.54</c:v>
                </c:pt>
                <c:pt idx="9">
                  <c:v>69.23</c:v>
                </c:pt>
                <c:pt idx="10">
                  <c:v>76.92</c:v>
                </c:pt>
                <c:pt idx="11">
                  <c:v>84.62</c:v>
                </c:pt>
                <c:pt idx="12">
                  <c:v>92.31</c:v>
                </c:pt>
                <c:pt idx="13">
                  <c:v>100.0</c:v>
                </c:pt>
                <c:pt idx="14">
                  <c:v>107.69</c:v>
                </c:pt>
                <c:pt idx="15">
                  <c:v>115.38</c:v>
                </c:pt>
                <c:pt idx="16">
                  <c:v>123.08</c:v>
                </c:pt>
                <c:pt idx="17">
                  <c:v>130.77</c:v>
                </c:pt>
                <c:pt idx="18">
                  <c:v>138.46</c:v>
                </c:pt>
                <c:pt idx="19">
                  <c:v>146.15</c:v>
                </c:pt>
                <c:pt idx="20">
                  <c:v>153.85</c:v>
                </c:pt>
                <c:pt idx="21">
                  <c:v>161.54</c:v>
                </c:pt>
                <c:pt idx="22">
                  <c:v>169.23</c:v>
                </c:pt>
                <c:pt idx="23">
                  <c:v>176.92</c:v>
                </c:pt>
                <c:pt idx="24">
                  <c:v>184.62</c:v>
                </c:pt>
                <c:pt idx="25">
                  <c:v>192.31</c:v>
                </c:pt>
                <c:pt idx="26">
                  <c:v>200.0</c:v>
                </c:pt>
                <c:pt idx="27">
                  <c:v>207.69</c:v>
                </c:pt>
                <c:pt idx="28">
                  <c:v>215.38</c:v>
                </c:pt>
                <c:pt idx="29">
                  <c:v>223.08</c:v>
                </c:pt>
                <c:pt idx="30">
                  <c:v>230.77</c:v>
                </c:pt>
                <c:pt idx="31">
                  <c:v>238.46</c:v>
                </c:pt>
                <c:pt idx="32">
                  <c:v>246.15</c:v>
                </c:pt>
                <c:pt idx="33">
                  <c:v>253.85</c:v>
                </c:pt>
                <c:pt idx="34">
                  <c:v>261.54</c:v>
                </c:pt>
                <c:pt idx="35">
                  <c:v>269.23</c:v>
                </c:pt>
                <c:pt idx="36">
                  <c:v>276.92</c:v>
                </c:pt>
                <c:pt idx="37">
                  <c:v>284.62</c:v>
                </c:pt>
                <c:pt idx="38">
                  <c:v>292.31</c:v>
                </c:pt>
                <c:pt idx="39">
                  <c:v>300.0</c:v>
                </c:pt>
                <c:pt idx="40">
                  <c:v>307.69</c:v>
                </c:pt>
                <c:pt idx="41">
                  <c:v>315.38</c:v>
                </c:pt>
                <c:pt idx="42">
                  <c:v>323.08</c:v>
                </c:pt>
                <c:pt idx="43">
                  <c:v>330.77</c:v>
                </c:pt>
                <c:pt idx="44">
                  <c:v>338.46</c:v>
                </c:pt>
                <c:pt idx="45">
                  <c:v>346.15</c:v>
                </c:pt>
                <c:pt idx="46">
                  <c:v>353.85</c:v>
                </c:pt>
                <c:pt idx="47">
                  <c:v>361.54</c:v>
                </c:pt>
                <c:pt idx="48">
                  <c:v>369.23</c:v>
                </c:pt>
                <c:pt idx="49">
                  <c:v>376.92</c:v>
                </c:pt>
                <c:pt idx="50">
                  <c:v>384.62</c:v>
                </c:pt>
                <c:pt idx="51">
                  <c:v>392.31</c:v>
                </c:pt>
                <c:pt idx="52">
                  <c:v>400.0</c:v>
                </c:pt>
                <c:pt idx="53">
                  <c:v>407.69</c:v>
                </c:pt>
                <c:pt idx="54">
                  <c:v>415.38</c:v>
                </c:pt>
                <c:pt idx="55">
                  <c:v>423.08</c:v>
                </c:pt>
                <c:pt idx="56">
                  <c:v>430.77</c:v>
                </c:pt>
                <c:pt idx="57">
                  <c:v>438.46</c:v>
                </c:pt>
                <c:pt idx="58">
                  <c:v>446.15</c:v>
                </c:pt>
                <c:pt idx="59">
                  <c:v>453.85</c:v>
                </c:pt>
                <c:pt idx="60">
                  <c:v>461.54</c:v>
                </c:pt>
                <c:pt idx="61">
                  <c:v>469.23</c:v>
                </c:pt>
                <c:pt idx="62">
                  <c:v>476.92</c:v>
                </c:pt>
              </c:numCache>
            </c:numRef>
          </c:xVal>
          <c:yVal>
            <c:numRef>
              <c:f>'First Set'!$K$2:$K$64</c:f>
              <c:numCache>
                <c:formatCode>General</c:formatCode>
                <c:ptCount val="63"/>
                <c:pt idx="0">
                  <c:v>0.0</c:v>
                </c:pt>
                <c:pt idx="1">
                  <c:v>0.0</c:v>
                </c:pt>
                <c:pt idx="2">
                  <c:v>0.0</c:v>
                </c:pt>
                <c:pt idx="3">
                  <c:v>0.0</c:v>
                </c:pt>
                <c:pt idx="4">
                  <c:v>0.0</c:v>
                </c:pt>
                <c:pt idx="5">
                  <c:v>0.0</c:v>
                </c:pt>
                <c:pt idx="6">
                  <c:v>0.0</c:v>
                </c:pt>
                <c:pt idx="7">
                  <c:v>0.0</c:v>
                </c:pt>
                <c:pt idx="8">
                  <c:v>-2.22044604925031E-16</c:v>
                </c:pt>
                <c:pt idx="9">
                  <c:v>-4.44089209850067E-16</c:v>
                </c:pt>
                <c:pt idx="10">
                  <c:v>0.0</c:v>
                </c:pt>
                <c:pt idx="11">
                  <c:v>0.0</c:v>
                </c:pt>
                <c:pt idx="12">
                  <c:v>0.0</c:v>
                </c:pt>
                <c:pt idx="13">
                  <c:v>0.00394264934276078</c:v>
                </c:pt>
                <c:pt idx="14">
                  <c:v>0.0157084194356848</c:v>
                </c:pt>
                <c:pt idx="15">
                  <c:v>0.0351117570558745</c:v>
                </c:pt>
                <c:pt idx="16">
                  <c:v>0.0618466599780681</c:v>
                </c:pt>
                <c:pt idx="17">
                  <c:v>0.0954915028125264</c:v>
                </c:pt>
                <c:pt idx="18">
                  <c:v>0.135515686289294</c:v>
                </c:pt>
                <c:pt idx="19">
                  <c:v>0.201288005125655</c:v>
                </c:pt>
                <c:pt idx="20">
                  <c:v>0.302578105323028</c:v>
                </c:pt>
                <c:pt idx="21">
                  <c:v>0.443398359343119</c:v>
                </c:pt>
                <c:pt idx="22">
                  <c:v>0.60760185702999</c:v>
                </c:pt>
                <c:pt idx="23">
                  <c:v>0.787618685414275</c:v>
                </c:pt>
                <c:pt idx="24">
                  <c:v>0.975</c:v>
                </c:pt>
                <c:pt idx="25">
                  <c:v>1.16090375695213</c:v>
                </c:pt>
                <c:pt idx="26">
                  <c:v>1.33660405478236</c:v>
                </c:pt>
                <c:pt idx="27">
                  <c:v>1.493992810898179</c:v>
                </c:pt>
                <c:pt idx="28">
                  <c:v>1.626042985804468</c:v>
                </c:pt>
                <c:pt idx="29">
                  <c:v>1.727204978053814</c:v>
                </c:pt>
                <c:pt idx="30">
                  <c:v>1.793711994874345</c:v>
                </c:pt>
                <c:pt idx="31">
                  <c:v>1.839484313710705</c:v>
                </c:pt>
                <c:pt idx="32">
                  <c:v>1.859508497187474</c:v>
                </c:pt>
                <c:pt idx="33">
                  <c:v>1.842661837209405</c:v>
                </c:pt>
                <c:pt idx="34">
                  <c:v>1.78360023781847</c:v>
                </c:pt>
                <c:pt idx="35">
                  <c:v>1.697181226346851</c:v>
                </c:pt>
                <c:pt idx="36">
                  <c:v>1.589748007950101</c:v>
                </c:pt>
                <c:pt idx="37">
                  <c:v>1.468604740235344</c:v>
                </c:pt>
                <c:pt idx="38">
                  <c:v>1.341548853469765</c:v>
                </c:pt>
                <c:pt idx="39">
                  <c:v>1.216378183074817</c:v>
                </c:pt>
                <c:pt idx="40">
                  <c:v>1.10040392923342</c:v>
                </c:pt>
                <c:pt idx="41">
                  <c:v>1.0</c:v>
                </c:pt>
                <c:pt idx="42">
                  <c:v>0.920216916623158</c:v>
                </c:pt>
                <c:pt idx="43">
                  <c:v>0.864484313710706</c:v>
                </c:pt>
                <c:pt idx="44">
                  <c:v>0.818711994874345</c:v>
                </c:pt>
                <c:pt idx="45">
                  <c:v>0.767913397489498</c:v>
                </c:pt>
                <c:pt idx="46">
                  <c:v>0.712889645782536</c:v>
                </c:pt>
                <c:pt idx="47">
                  <c:v>0.654508497187474</c:v>
                </c:pt>
                <c:pt idx="48">
                  <c:v>0.593690657292862</c:v>
                </c:pt>
                <c:pt idx="49">
                  <c:v>0.531395259764657</c:v>
                </c:pt>
                <c:pt idx="50">
                  <c:v>0.468604740235344</c:v>
                </c:pt>
                <c:pt idx="51">
                  <c:v>0.406309342707137</c:v>
                </c:pt>
                <c:pt idx="52">
                  <c:v>0.345491502812526</c:v>
                </c:pt>
                <c:pt idx="53">
                  <c:v>0.287110354217464</c:v>
                </c:pt>
                <c:pt idx="54">
                  <c:v>0.232086602510502</c:v>
                </c:pt>
                <c:pt idx="55">
                  <c:v>0.181288005125655</c:v>
                </c:pt>
                <c:pt idx="56">
                  <c:v>0.135515686289294</c:v>
                </c:pt>
                <c:pt idx="57">
                  <c:v>0.0954915028125264</c:v>
                </c:pt>
                <c:pt idx="58">
                  <c:v>0.0618466599780684</c:v>
                </c:pt>
                <c:pt idx="59">
                  <c:v>0.0351117570558747</c:v>
                </c:pt>
                <c:pt idx="60">
                  <c:v>0.0157084194356845</c:v>
                </c:pt>
                <c:pt idx="61">
                  <c:v>0.00394264934276106</c:v>
                </c:pt>
                <c:pt idx="62">
                  <c:v>0.0</c:v>
                </c:pt>
              </c:numCache>
            </c:numRef>
          </c:yVal>
          <c:smooth val="0"/>
        </c:ser>
        <c:ser>
          <c:idx val="1"/>
          <c:order val="1"/>
          <c:tx>
            <c:strRef>
              <c:f>'First Set'!$G$1</c:f>
              <c:strCache>
                <c:ptCount val="1"/>
                <c:pt idx="0">
                  <c:v>c1</c:v>
                </c:pt>
              </c:strCache>
            </c:strRef>
          </c:tx>
          <c:spPr>
            <a:ln w="57150" cap="rnd" cmpd="sng" algn="ctr">
              <a:solidFill>
                <a:srgbClr val="FF0000"/>
              </a:solidFill>
              <a:prstDash val="solid"/>
              <a:round/>
              <a:headEnd type="none" w="med" len="med"/>
              <a:tailEnd type="none" w="med" len="med"/>
            </a:ln>
          </c:spPr>
          <c:marker>
            <c:symbol val="none"/>
          </c:marker>
          <c:xVal>
            <c:numRef>
              <c:f>'First Set'!$B$2:$B$64</c:f>
              <c:numCache>
                <c:formatCode>General</c:formatCode>
                <c:ptCount val="63"/>
                <c:pt idx="0">
                  <c:v>0.0</c:v>
                </c:pt>
                <c:pt idx="1">
                  <c:v>7.689999999999999</c:v>
                </c:pt>
                <c:pt idx="2">
                  <c:v>15.38</c:v>
                </c:pt>
                <c:pt idx="3">
                  <c:v>23.08</c:v>
                </c:pt>
                <c:pt idx="4">
                  <c:v>30.77</c:v>
                </c:pt>
                <c:pt idx="5">
                  <c:v>38.46</c:v>
                </c:pt>
                <c:pt idx="6">
                  <c:v>46.15</c:v>
                </c:pt>
                <c:pt idx="7">
                  <c:v>53.85</c:v>
                </c:pt>
                <c:pt idx="8">
                  <c:v>61.54</c:v>
                </c:pt>
                <c:pt idx="9">
                  <c:v>69.23</c:v>
                </c:pt>
                <c:pt idx="10">
                  <c:v>76.92</c:v>
                </c:pt>
                <c:pt idx="11">
                  <c:v>84.62</c:v>
                </c:pt>
                <c:pt idx="12">
                  <c:v>92.31</c:v>
                </c:pt>
                <c:pt idx="13">
                  <c:v>100.0</c:v>
                </c:pt>
                <c:pt idx="14">
                  <c:v>107.69</c:v>
                </c:pt>
                <c:pt idx="15">
                  <c:v>115.38</c:v>
                </c:pt>
                <c:pt idx="16">
                  <c:v>123.08</c:v>
                </c:pt>
                <c:pt idx="17">
                  <c:v>130.77</c:v>
                </c:pt>
                <c:pt idx="18">
                  <c:v>138.46</c:v>
                </c:pt>
                <c:pt idx="19">
                  <c:v>146.15</c:v>
                </c:pt>
                <c:pt idx="20">
                  <c:v>153.85</c:v>
                </c:pt>
                <c:pt idx="21">
                  <c:v>161.54</c:v>
                </c:pt>
                <c:pt idx="22">
                  <c:v>169.23</c:v>
                </c:pt>
                <c:pt idx="23">
                  <c:v>176.92</c:v>
                </c:pt>
                <c:pt idx="24">
                  <c:v>184.62</c:v>
                </c:pt>
                <c:pt idx="25">
                  <c:v>192.31</c:v>
                </c:pt>
                <c:pt idx="26">
                  <c:v>200.0</c:v>
                </c:pt>
                <c:pt idx="27">
                  <c:v>207.69</c:v>
                </c:pt>
                <c:pt idx="28">
                  <c:v>215.38</c:v>
                </c:pt>
                <c:pt idx="29">
                  <c:v>223.08</c:v>
                </c:pt>
                <c:pt idx="30">
                  <c:v>230.77</c:v>
                </c:pt>
                <c:pt idx="31">
                  <c:v>238.46</c:v>
                </c:pt>
                <c:pt idx="32">
                  <c:v>246.15</c:v>
                </c:pt>
                <c:pt idx="33">
                  <c:v>253.85</c:v>
                </c:pt>
                <c:pt idx="34">
                  <c:v>261.54</c:v>
                </c:pt>
                <c:pt idx="35">
                  <c:v>269.23</c:v>
                </c:pt>
                <c:pt idx="36">
                  <c:v>276.92</c:v>
                </c:pt>
                <c:pt idx="37">
                  <c:v>284.62</c:v>
                </c:pt>
                <c:pt idx="38">
                  <c:v>292.31</c:v>
                </c:pt>
                <c:pt idx="39">
                  <c:v>300.0</c:v>
                </c:pt>
                <c:pt idx="40">
                  <c:v>307.69</c:v>
                </c:pt>
                <c:pt idx="41">
                  <c:v>315.38</c:v>
                </c:pt>
                <c:pt idx="42">
                  <c:v>323.08</c:v>
                </c:pt>
                <c:pt idx="43">
                  <c:v>330.77</c:v>
                </c:pt>
                <c:pt idx="44">
                  <c:v>338.46</c:v>
                </c:pt>
                <c:pt idx="45">
                  <c:v>346.15</c:v>
                </c:pt>
                <c:pt idx="46">
                  <c:v>353.85</c:v>
                </c:pt>
                <c:pt idx="47">
                  <c:v>361.54</c:v>
                </c:pt>
                <c:pt idx="48">
                  <c:v>369.23</c:v>
                </c:pt>
                <c:pt idx="49">
                  <c:v>376.92</c:v>
                </c:pt>
                <c:pt idx="50">
                  <c:v>384.62</c:v>
                </c:pt>
                <c:pt idx="51">
                  <c:v>392.31</c:v>
                </c:pt>
                <c:pt idx="52">
                  <c:v>400.0</c:v>
                </c:pt>
                <c:pt idx="53">
                  <c:v>407.69</c:v>
                </c:pt>
                <c:pt idx="54">
                  <c:v>415.38</c:v>
                </c:pt>
                <c:pt idx="55">
                  <c:v>423.08</c:v>
                </c:pt>
                <c:pt idx="56">
                  <c:v>430.77</c:v>
                </c:pt>
                <c:pt idx="57">
                  <c:v>438.46</c:v>
                </c:pt>
                <c:pt idx="58">
                  <c:v>446.15</c:v>
                </c:pt>
                <c:pt idx="59">
                  <c:v>453.85</c:v>
                </c:pt>
                <c:pt idx="60">
                  <c:v>461.54</c:v>
                </c:pt>
                <c:pt idx="61">
                  <c:v>469.23</c:v>
                </c:pt>
                <c:pt idx="62">
                  <c:v>476.92</c:v>
                </c:pt>
              </c:numCache>
            </c:numRef>
          </c:xVal>
          <c:yVal>
            <c:numRef>
              <c:f>'First Set'!$G$2:$G$64</c:f>
              <c:numCache>
                <c:formatCode>General</c:formatCode>
                <c:ptCount val="63"/>
                <c:pt idx="0">
                  <c:v>0.0</c:v>
                </c:pt>
                <c:pt idx="1">
                  <c:v>0.0078542097178422</c:v>
                </c:pt>
                <c:pt idx="2">
                  <c:v>0.0309233299890341</c:v>
                </c:pt>
                <c:pt idx="3">
                  <c:v>0.0677578431446471</c:v>
                </c:pt>
                <c:pt idx="4">
                  <c:v>0.116043301255251</c:v>
                </c:pt>
                <c:pt idx="5">
                  <c:v>0.172745751406263</c:v>
                </c:pt>
                <c:pt idx="6">
                  <c:v>0.234302370117672</c:v>
                </c:pt>
                <c:pt idx="7">
                  <c:v>0.296845328646431</c:v>
                </c:pt>
                <c:pt idx="8">
                  <c:v>0.356444822891268</c:v>
                </c:pt>
                <c:pt idx="9">
                  <c:v>0.409355997437172</c:v>
                </c:pt>
                <c:pt idx="10">
                  <c:v>0.452254248593737</c:v>
                </c:pt>
                <c:pt idx="11">
                  <c:v>0.482444121472063</c:v>
                </c:pt>
                <c:pt idx="12">
                  <c:v>0.498028675328619</c:v>
                </c:pt>
                <c:pt idx="13">
                  <c:v>0.498028675328619</c:v>
                </c:pt>
                <c:pt idx="14">
                  <c:v>0.482444121472063</c:v>
                </c:pt>
                <c:pt idx="15">
                  <c:v>0.452254248593737</c:v>
                </c:pt>
                <c:pt idx="16">
                  <c:v>0.409355997437172</c:v>
                </c:pt>
                <c:pt idx="17">
                  <c:v>0.356444822891268</c:v>
                </c:pt>
                <c:pt idx="18">
                  <c:v>0.296845328646431</c:v>
                </c:pt>
                <c:pt idx="19">
                  <c:v>0.234302370117672</c:v>
                </c:pt>
                <c:pt idx="20">
                  <c:v>0.172745751406263</c:v>
                </c:pt>
                <c:pt idx="21">
                  <c:v>0.116043301255251</c:v>
                </c:pt>
                <c:pt idx="22">
                  <c:v>0.0677578431446471</c:v>
                </c:pt>
                <c:pt idx="23">
                  <c:v>0.0309233299890342</c:v>
                </c:pt>
                <c:pt idx="24">
                  <c:v>0.00785420971784226</c:v>
                </c:pt>
                <c:pt idx="25">
                  <c:v>0.0</c:v>
                </c:pt>
              </c:numCache>
            </c:numRef>
          </c:yVal>
          <c:smooth val="0"/>
        </c:ser>
        <c:ser>
          <c:idx val="2"/>
          <c:order val="2"/>
          <c:tx>
            <c:strRef>
              <c:f>'First Set'!$H$1</c:f>
              <c:strCache>
                <c:ptCount val="1"/>
                <c:pt idx="0">
                  <c:v>c2</c:v>
                </c:pt>
              </c:strCache>
            </c:strRef>
          </c:tx>
          <c:spPr>
            <a:ln w="57150" cap="rnd" cmpd="sng" algn="ctr">
              <a:solidFill>
                <a:srgbClr val="008000"/>
              </a:solidFill>
              <a:prstDash val="solid"/>
              <a:round/>
              <a:headEnd type="none" w="med" len="med"/>
              <a:tailEnd type="none" w="med" len="med"/>
            </a:ln>
          </c:spPr>
          <c:marker>
            <c:symbol val="none"/>
          </c:marker>
          <c:xVal>
            <c:numRef>
              <c:f>'First Set'!$B$2:$B$64</c:f>
              <c:numCache>
                <c:formatCode>General</c:formatCode>
                <c:ptCount val="63"/>
                <c:pt idx="0">
                  <c:v>0.0</c:v>
                </c:pt>
                <c:pt idx="1">
                  <c:v>7.689999999999999</c:v>
                </c:pt>
                <c:pt idx="2">
                  <c:v>15.38</c:v>
                </c:pt>
                <c:pt idx="3">
                  <c:v>23.08</c:v>
                </c:pt>
                <c:pt idx="4">
                  <c:v>30.77</c:v>
                </c:pt>
                <c:pt idx="5">
                  <c:v>38.46</c:v>
                </c:pt>
                <c:pt idx="6">
                  <c:v>46.15</c:v>
                </c:pt>
                <c:pt idx="7">
                  <c:v>53.85</c:v>
                </c:pt>
                <c:pt idx="8">
                  <c:v>61.54</c:v>
                </c:pt>
                <c:pt idx="9">
                  <c:v>69.23</c:v>
                </c:pt>
                <c:pt idx="10">
                  <c:v>76.92</c:v>
                </c:pt>
                <c:pt idx="11">
                  <c:v>84.62</c:v>
                </c:pt>
                <c:pt idx="12">
                  <c:v>92.31</c:v>
                </c:pt>
                <c:pt idx="13">
                  <c:v>100.0</c:v>
                </c:pt>
                <c:pt idx="14">
                  <c:v>107.69</c:v>
                </c:pt>
                <c:pt idx="15">
                  <c:v>115.38</c:v>
                </c:pt>
                <c:pt idx="16">
                  <c:v>123.08</c:v>
                </c:pt>
                <c:pt idx="17">
                  <c:v>130.77</c:v>
                </c:pt>
                <c:pt idx="18">
                  <c:v>138.46</c:v>
                </c:pt>
                <c:pt idx="19">
                  <c:v>146.15</c:v>
                </c:pt>
                <c:pt idx="20">
                  <c:v>153.85</c:v>
                </c:pt>
                <c:pt idx="21">
                  <c:v>161.54</c:v>
                </c:pt>
                <c:pt idx="22">
                  <c:v>169.23</c:v>
                </c:pt>
                <c:pt idx="23">
                  <c:v>176.92</c:v>
                </c:pt>
                <c:pt idx="24">
                  <c:v>184.62</c:v>
                </c:pt>
                <c:pt idx="25">
                  <c:v>192.31</c:v>
                </c:pt>
                <c:pt idx="26">
                  <c:v>200.0</c:v>
                </c:pt>
                <c:pt idx="27">
                  <c:v>207.69</c:v>
                </c:pt>
                <c:pt idx="28">
                  <c:v>215.38</c:v>
                </c:pt>
                <c:pt idx="29">
                  <c:v>223.08</c:v>
                </c:pt>
                <c:pt idx="30">
                  <c:v>230.77</c:v>
                </c:pt>
                <c:pt idx="31">
                  <c:v>238.46</c:v>
                </c:pt>
                <c:pt idx="32">
                  <c:v>246.15</c:v>
                </c:pt>
                <c:pt idx="33">
                  <c:v>253.85</c:v>
                </c:pt>
                <c:pt idx="34">
                  <c:v>261.54</c:v>
                </c:pt>
                <c:pt idx="35">
                  <c:v>269.23</c:v>
                </c:pt>
                <c:pt idx="36">
                  <c:v>276.92</c:v>
                </c:pt>
                <c:pt idx="37">
                  <c:v>284.62</c:v>
                </c:pt>
                <c:pt idx="38">
                  <c:v>292.31</c:v>
                </c:pt>
                <c:pt idx="39">
                  <c:v>300.0</c:v>
                </c:pt>
                <c:pt idx="40">
                  <c:v>307.69</c:v>
                </c:pt>
                <c:pt idx="41">
                  <c:v>315.38</c:v>
                </c:pt>
                <c:pt idx="42">
                  <c:v>323.08</c:v>
                </c:pt>
                <c:pt idx="43">
                  <c:v>330.77</c:v>
                </c:pt>
                <c:pt idx="44">
                  <c:v>338.46</c:v>
                </c:pt>
                <c:pt idx="45">
                  <c:v>346.15</c:v>
                </c:pt>
                <c:pt idx="46">
                  <c:v>353.85</c:v>
                </c:pt>
                <c:pt idx="47">
                  <c:v>361.54</c:v>
                </c:pt>
                <c:pt idx="48">
                  <c:v>369.23</c:v>
                </c:pt>
                <c:pt idx="49">
                  <c:v>376.92</c:v>
                </c:pt>
                <c:pt idx="50">
                  <c:v>384.62</c:v>
                </c:pt>
                <c:pt idx="51">
                  <c:v>392.31</c:v>
                </c:pt>
                <c:pt idx="52">
                  <c:v>400.0</c:v>
                </c:pt>
                <c:pt idx="53">
                  <c:v>407.69</c:v>
                </c:pt>
                <c:pt idx="54">
                  <c:v>415.38</c:v>
                </c:pt>
                <c:pt idx="55">
                  <c:v>423.08</c:v>
                </c:pt>
                <c:pt idx="56">
                  <c:v>430.77</c:v>
                </c:pt>
                <c:pt idx="57">
                  <c:v>438.46</c:v>
                </c:pt>
                <c:pt idx="58">
                  <c:v>446.15</c:v>
                </c:pt>
                <c:pt idx="59">
                  <c:v>453.85</c:v>
                </c:pt>
                <c:pt idx="60">
                  <c:v>461.54</c:v>
                </c:pt>
                <c:pt idx="61">
                  <c:v>469.23</c:v>
                </c:pt>
                <c:pt idx="62">
                  <c:v>476.92</c:v>
                </c:pt>
              </c:numCache>
            </c:numRef>
          </c:xVal>
          <c:yVal>
            <c:numRef>
              <c:f>'First Set'!$J$2:$J$64</c:f>
              <c:numCache>
                <c:formatCode>General</c:formatCode>
                <c:ptCount val="63"/>
                <c:pt idx="5">
                  <c:v>0.0</c:v>
                </c:pt>
                <c:pt idx="6">
                  <c:v>-0.0157084194356844</c:v>
                </c:pt>
                <c:pt idx="7">
                  <c:v>-0.0618466599780682</c:v>
                </c:pt>
                <c:pt idx="8">
                  <c:v>-0.135515686289294</c:v>
                </c:pt>
                <c:pt idx="9">
                  <c:v>-0.232086602510501</c:v>
                </c:pt>
                <c:pt idx="10">
                  <c:v>-0.345491502812526</c:v>
                </c:pt>
                <c:pt idx="11">
                  <c:v>-0.468604740235343</c:v>
                </c:pt>
                <c:pt idx="12">
                  <c:v>-0.593690657292863</c:v>
                </c:pt>
                <c:pt idx="13">
                  <c:v>-0.712889645782536</c:v>
                </c:pt>
                <c:pt idx="14">
                  <c:v>-0.818711994874345</c:v>
                </c:pt>
                <c:pt idx="15">
                  <c:v>-0.904508497187474</c:v>
                </c:pt>
                <c:pt idx="16">
                  <c:v>-0.955</c:v>
                </c:pt>
                <c:pt idx="17">
                  <c:v>-0.975</c:v>
                </c:pt>
                <c:pt idx="18">
                  <c:v>-0.975</c:v>
                </c:pt>
                <c:pt idx="19">
                  <c:v>-0.975</c:v>
                </c:pt>
                <c:pt idx="20">
                  <c:v>-0.975</c:v>
                </c:pt>
                <c:pt idx="21">
                  <c:v>-0.975</c:v>
                </c:pt>
                <c:pt idx="22">
                  <c:v>-0.975</c:v>
                </c:pt>
                <c:pt idx="23">
                  <c:v>-0.975</c:v>
                </c:pt>
                <c:pt idx="24">
                  <c:v>-0.975</c:v>
                </c:pt>
                <c:pt idx="25">
                  <c:v>-0.975</c:v>
                </c:pt>
                <c:pt idx="26">
                  <c:v>-0.975</c:v>
                </c:pt>
                <c:pt idx="27">
                  <c:v>-0.975</c:v>
                </c:pt>
                <c:pt idx="28">
                  <c:v>-0.975</c:v>
                </c:pt>
                <c:pt idx="29">
                  <c:v>-0.975</c:v>
                </c:pt>
                <c:pt idx="30">
                  <c:v>-0.975</c:v>
                </c:pt>
                <c:pt idx="31">
                  <c:v>-0.975</c:v>
                </c:pt>
                <c:pt idx="32">
                  <c:v>-0.955</c:v>
                </c:pt>
                <c:pt idx="33">
                  <c:v>-0.904508497187474</c:v>
                </c:pt>
                <c:pt idx="34">
                  <c:v>-0.818711994874345</c:v>
                </c:pt>
                <c:pt idx="35">
                  <c:v>-0.712889645782536</c:v>
                </c:pt>
                <c:pt idx="36">
                  <c:v>-0.593690657292862</c:v>
                </c:pt>
                <c:pt idx="37">
                  <c:v>-0.468604740235344</c:v>
                </c:pt>
                <c:pt idx="38">
                  <c:v>-0.345491502812526</c:v>
                </c:pt>
                <c:pt idx="39">
                  <c:v>-0.232086602510502</c:v>
                </c:pt>
                <c:pt idx="40">
                  <c:v>-0.135515686289294</c:v>
                </c:pt>
                <c:pt idx="41">
                  <c:v>-0.0618466599780684</c:v>
                </c:pt>
                <c:pt idx="42">
                  <c:v>-0.0157084194356845</c:v>
                </c:pt>
                <c:pt idx="43">
                  <c:v>0.0</c:v>
                </c:pt>
              </c:numCache>
            </c:numRef>
          </c:yVal>
          <c:smooth val="0"/>
        </c:ser>
        <c:dLbls>
          <c:showLegendKey val="0"/>
          <c:showVal val="0"/>
          <c:showCatName val="0"/>
          <c:showSerName val="0"/>
          <c:showPercent val="0"/>
          <c:showBubbleSize val="0"/>
        </c:dLbls>
        <c:axId val="2109609400"/>
        <c:axId val="2070881640"/>
      </c:scatterChart>
      <c:valAx>
        <c:axId val="2109609400"/>
        <c:scaling>
          <c:orientation val="minMax"/>
          <c:max val="480.0"/>
          <c:min val="0.0"/>
        </c:scaling>
        <c:delete val="0"/>
        <c:axPos val="b"/>
        <c:numFmt formatCode="General" sourceLinked="1"/>
        <c:majorTickMark val="out"/>
        <c:minorTickMark val="none"/>
        <c:tickLblPos val="nextTo"/>
        <c:spPr>
          <a:ln w="28575" cap="flat" cmpd="sng" algn="ctr">
            <a:solidFill>
              <a:srgbClr val="000000"/>
            </a:solidFill>
            <a:prstDash val="solid"/>
            <a:round/>
            <a:headEnd type="none" w="med" len="med"/>
            <a:tailEnd type="none" w="med" len="med"/>
          </a:ln>
        </c:spPr>
        <c:txPr>
          <a:bodyPr rot="0" vert="horz"/>
          <a:lstStyle/>
          <a:p>
            <a:pPr>
              <a:defRPr sz="1200" b="0" i="0" u="none" strike="noStrike" baseline="0">
                <a:solidFill>
                  <a:srgbClr val="000000"/>
                </a:solidFill>
                <a:latin typeface="Geneva"/>
                <a:ea typeface="Geneva"/>
                <a:cs typeface="Geneva"/>
              </a:defRPr>
            </a:pPr>
            <a:endParaRPr lang="en-US"/>
          </a:p>
        </c:txPr>
        <c:crossAx val="2070881640"/>
        <c:crosses val="autoZero"/>
        <c:crossBetween val="midCat"/>
        <c:majorUnit val="100.0"/>
        <c:minorUnit val="1.0"/>
      </c:valAx>
      <c:valAx>
        <c:axId val="2070881640"/>
        <c:scaling>
          <c:orientation val="minMax"/>
          <c:max val="2.1"/>
          <c:min val="-1.0"/>
        </c:scaling>
        <c:delete val="1"/>
        <c:axPos val="l"/>
        <c:numFmt formatCode="General" sourceLinked="1"/>
        <c:majorTickMark val="cross"/>
        <c:minorTickMark val="none"/>
        <c:tickLblPos val="nextTo"/>
        <c:crossAx val="2109609400"/>
        <c:crosses val="autoZero"/>
        <c:crossBetween val="midCat"/>
        <c:majorUnit val="0.5"/>
        <c:minorUnit val="0.1"/>
      </c:valAx>
      <c:spPr>
        <a:noFill/>
        <a:ln w="25400">
          <a:noFill/>
        </a:ln>
      </c:spPr>
    </c:plotArea>
    <c:plotVisOnly val="1"/>
    <c:dispBlanksAs val="gap"/>
    <c:showDLblsOverMax val="0"/>
  </c:chart>
  <c:spPr>
    <a:noFill/>
    <a:ln w="9525">
      <a:noFill/>
    </a:ln>
  </c:spPr>
  <c:txPr>
    <a:bodyPr/>
    <a:lstStyle/>
    <a:p>
      <a:pPr>
        <a:defRPr sz="900" b="0" i="0" u="none" strike="noStrike" baseline="0">
          <a:solidFill>
            <a:srgbClr val="000000"/>
          </a:solidFill>
          <a:latin typeface="Geneva"/>
          <a:ea typeface="Geneva"/>
          <a:cs typeface="Geneva"/>
        </a:defRPr>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841889961148013"/>
          <c:y val="0.0657896586077279"/>
          <c:w val="0.893224714876551"/>
          <c:h val="0.871712976552395"/>
        </c:manualLayout>
      </c:layout>
      <c:scatterChart>
        <c:scatterStyle val="lineMarker"/>
        <c:varyColors val="0"/>
        <c:ser>
          <c:idx val="4"/>
          <c:order val="0"/>
          <c:spPr>
            <a:ln w="57150" cap="rnd" cmpd="sng" algn="ctr">
              <a:solidFill>
                <a:sysClr val="windowText" lastClr="000000"/>
              </a:solidFill>
              <a:prstDash val="solid"/>
              <a:round/>
              <a:headEnd type="none" w="med" len="med"/>
              <a:tailEnd type="none" w="med" len="med"/>
            </a:ln>
          </c:spPr>
          <c:marker>
            <c:symbol val="none"/>
          </c:marker>
          <c:xVal>
            <c:numRef>
              <c:f>'First Set'!$B$2:$B$64</c:f>
              <c:numCache>
                <c:formatCode>General</c:formatCode>
                <c:ptCount val="63"/>
                <c:pt idx="0">
                  <c:v>0.0</c:v>
                </c:pt>
                <c:pt idx="1">
                  <c:v>7.689999999999999</c:v>
                </c:pt>
                <c:pt idx="2">
                  <c:v>15.38</c:v>
                </c:pt>
                <c:pt idx="3">
                  <c:v>23.08</c:v>
                </c:pt>
                <c:pt idx="4">
                  <c:v>30.77</c:v>
                </c:pt>
                <c:pt idx="5">
                  <c:v>38.46</c:v>
                </c:pt>
                <c:pt idx="6">
                  <c:v>46.15</c:v>
                </c:pt>
                <c:pt idx="7">
                  <c:v>53.85</c:v>
                </c:pt>
                <c:pt idx="8">
                  <c:v>61.54</c:v>
                </c:pt>
                <c:pt idx="9">
                  <c:v>69.23</c:v>
                </c:pt>
                <c:pt idx="10">
                  <c:v>76.92</c:v>
                </c:pt>
                <c:pt idx="11">
                  <c:v>84.62</c:v>
                </c:pt>
                <c:pt idx="12">
                  <c:v>92.31</c:v>
                </c:pt>
                <c:pt idx="13">
                  <c:v>100.0</c:v>
                </c:pt>
                <c:pt idx="14">
                  <c:v>107.69</c:v>
                </c:pt>
                <c:pt idx="15">
                  <c:v>115.38</c:v>
                </c:pt>
                <c:pt idx="16">
                  <c:v>123.08</c:v>
                </c:pt>
                <c:pt idx="17">
                  <c:v>130.77</c:v>
                </c:pt>
                <c:pt idx="18">
                  <c:v>138.46</c:v>
                </c:pt>
                <c:pt idx="19">
                  <c:v>146.15</c:v>
                </c:pt>
                <c:pt idx="20">
                  <c:v>153.85</c:v>
                </c:pt>
                <c:pt idx="21">
                  <c:v>161.54</c:v>
                </c:pt>
                <c:pt idx="22">
                  <c:v>169.23</c:v>
                </c:pt>
                <c:pt idx="23">
                  <c:v>176.92</c:v>
                </c:pt>
                <c:pt idx="24">
                  <c:v>184.62</c:v>
                </c:pt>
                <c:pt idx="25">
                  <c:v>192.31</c:v>
                </c:pt>
                <c:pt idx="26">
                  <c:v>200.0</c:v>
                </c:pt>
                <c:pt idx="27">
                  <c:v>207.69</c:v>
                </c:pt>
                <c:pt idx="28">
                  <c:v>215.38</c:v>
                </c:pt>
                <c:pt idx="29">
                  <c:v>223.08</c:v>
                </c:pt>
                <c:pt idx="30">
                  <c:v>230.77</c:v>
                </c:pt>
                <c:pt idx="31">
                  <c:v>238.46</c:v>
                </c:pt>
                <c:pt idx="32">
                  <c:v>246.15</c:v>
                </c:pt>
                <c:pt idx="33">
                  <c:v>253.85</c:v>
                </c:pt>
                <c:pt idx="34">
                  <c:v>261.54</c:v>
                </c:pt>
                <c:pt idx="35">
                  <c:v>269.23</c:v>
                </c:pt>
                <c:pt idx="36">
                  <c:v>276.92</c:v>
                </c:pt>
                <c:pt idx="37">
                  <c:v>284.62</c:v>
                </c:pt>
                <c:pt idx="38">
                  <c:v>292.31</c:v>
                </c:pt>
                <c:pt idx="39">
                  <c:v>300.0</c:v>
                </c:pt>
                <c:pt idx="40">
                  <c:v>307.69</c:v>
                </c:pt>
                <c:pt idx="41">
                  <c:v>315.38</c:v>
                </c:pt>
                <c:pt idx="42">
                  <c:v>323.08</c:v>
                </c:pt>
                <c:pt idx="43">
                  <c:v>330.77</c:v>
                </c:pt>
                <c:pt idx="44">
                  <c:v>338.46</c:v>
                </c:pt>
                <c:pt idx="45">
                  <c:v>346.15</c:v>
                </c:pt>
                <c:pt idx="46">
                  <c:v>353.85</c:v>
                </c:pt>
                <c:pt idx="47">
                  <c:v>361.54</c:v>
                </c:pt>
                <c:pt idx="48">
                  <c:v>369.23</c:v>
                </c:pt>
                <c:pt idx="49">
                  <c:v>376.92</c:v>
                </c:pt>
                <c:pt idx="50">
                  <c:v>384.62</c:v>
                </c:pt>
                <c:pt idx="51">
                  <c:v>392.31</c:v>
                </c:pt>
                <c:pt idx="52">
                  <c:v>400.0</c:v>
                </c:pt>
                <c:pt idx="53">
                  <c:v>407.69</c:v>
                </c:pt>
                <c:pt idx="54">
                  <c:v>415.38</c:v>
                </c:pt>
                <c:pt idx="55">
                  <c:v>423.08</c:v>
                </c:pt>
                <c:pt idx="56">
                  <c:v>430.77</c:v>
                </c:pt>
                <c:pt idx="57">
                  <c:v>438.46</c:v>
                </c:pt>
                <c:pt idx="58">
                  <c:v>446.15</c:v>
                </c:pt>
                <c:pt idx="59">
                  <c:v>453.85</c:v>
                </c:pt>
                <c:pt idx="60">
                  <c:v>461.54</c:v>
                </c:pt>
                <c:pt idx="61">
                  <c:v>469.23</c:v>
                </c:pt>
                <c:pt idx="62">
                  <c:v>476.92</c:v>
                </c:pt>
              </c:numCache>
            </c:numRef>
          </c:xVal>
          <c:yVal>
            <c:numRef>
              <c:f>'First Set'!$I$2:$I$64</c:f>
              <c:numCache>
                <c:formatCode>General</c:formatCode>
                <c:ptCount val="63"/>
                <c:pt idx="0">
                  <c:v>0.0</c:v>
                </c:pt>
                <c:pt idx="1">
                  <c:v>0.0078542097178422</c:v>
                </c:pt>
                <c:pt idx="2">
                  <c:v>0.0309233299890341</c:v>
                </c:pt>
                <c:pt idx="3">
                  <c:v>0.0677578431446471</c:v>
                </c:pt>
                <c:pt idx="4">
                  <c:v>0.116043301255251</c:v>
                </c:pt>
                <c:pt idx="5">
                  <c:v>0.172745751406263</c:v>
                </c:pt>
                <c:pt idx="6">
                  <c:v>0.218593950681987</c:v>
                </c:pt>
                <c:pt idx="7">
                  <c:v>0.234998668668363</c:v>
                </c:pt>
                <c:pt idx="8">
                  <c:v>0.220929136601974</c:v>
                </c:pt>
                <c:pt idx="9">
                  <c:v>0.177269394926671</c:v>
                </c:pt>
                <c:pt idx="10">
                  <c:v>0.106762745781211</c:v>
                </c:pt>
                <c:pt idx="11">
                  <c:v>0.0138393812367195</c:v>
                </c:pt>
                <c:pt idx="12">
                  <c:v>-0.0956619819642431</c:v>
                </c:pt>
                <c:pt idx="13">
                  <c:v>-0.210918321111156</c:v>
                </c:pt>
                <c:pt idx="14">
                  <c:v>-0.320559453966597</c:v>
                </c:pt>
                <c:pt idx="15">
                  <c:v>-0.417142491537863</c:v>
                </c:pt>
                <c:pt idx="16">
                  <c:v>-0.483797342584759</c:v>
                </c:pt>
                <c:pt idx="17">
                  <c:v>-0.523063674296206</c:v>
                </c:pt>
                <c:pt idx="18">
                  <c:v>-0.542638985064275</c:v>
                </c:pt>
                <c:pt idx="19">
                  <c:v>-0.539409624756673</c:v>
                </c:pt>
                <c:pt idx="20">
                  <c:v>-0.499676143270709</c:v>
                </c:pt>
                <c:pt idx="21">
                  <c:v>-0.41555833940163</c:v>
                </c:pt>
                <c:pt idx="22">
                  <c:v>-0.299640299825363</c:v>
                </c:pt>
                <c:pt idx="23">
                  <c:v>-0.15645798459669</c:v>
                </c:pt>
                <c:pt idx="24">
                  <c:v>0.00785420971784195</c:v>
                </c:pt>
                <c:pt idx="25">
                  <c:v>0.18590375695213</c:v>
                </c:pt>
                <c:pt idx="26">
                  <c:v>0.36160405478236</c:v>
                </c:pt>
                <c:pt idx="27">
                  <c:v>0.518992810898179</c:v>
                </c:pt>
                <c:pt idx="28">
                  <c:v>0.651042985804468</c:v>
                </c:pt>
                <c:pt idx="29">
                  <c:v>0.752204978053814</c:v>
                </c:pt>
                <c:pt idx="30">
                  <c:v>0.818711994874345</c:v>
                </c:pt>
                <c:pt idx="31">
                  <c:v>0.864484313710706</c:v>
                </c:pt>
                <c:pt idx="32">
                  <c:v>0.904508497187474</c:v>
                </c:pt>
                <c:pt idx="33">
                  <c:v>0.938153340021931</c:v>
                </c:pt>
                <c:pt idx="34">
                  <c:v>0.964888242944126</c:v>
                </c:pt>
                <c:pt idx="35">
                  <c:v>0.984291580564315</c:v>
                </c:pt>
                <c:pt idx="36">
                  <c:v>0.996057350657239</c:v>
                </c:pt>
                <c:pt idx="37">
                  <c:v>1.0</c:v>
                </c:pt>
                <c:pt idx="38">
                  <c:v>0.996057350657239</c:v>
                </c:pt>
                <c:pt idx="39">
                  <c:v>0.984291580564315</c:v>
                </c:pt>
                <c:pt idx="40">
                  <c:v>0.964888242944126</c:v>
                </c:pt>
                <c:pt idx="41">
                  <c:v>0.938153340021932</c:v>
                </c:pt>
                <c:pt idx="42">
                  <c:v>0.904508497187474</c:v>
                </c:pt>
                <c:pt idx="43">
                  <c:v>0.864484313710706</c:v>
                </c:pt>
                <c:pt idx="44">
                  <c:v>0.818711994874345</c:v>
                </c:pt>
                <c:pt idx="45">
                  <c:v>0.767913397489498</c:v>
                </c:pt>
                <c:pt idx="46">
                  <c:v>0.712889645782536</c:v>
                </c:pt>
                <c:pt idx="47">
                  <c:v>0.654508497187474</c:v>
                </c:pt>
                <c:pt idx="48">
                  <c:v>0.593690657292862</c:v>
                </c:pt>
                <c:pt idx="49">
                  <c:v>0.531395259764657</c:v>
                </c:pt>
                <c:pt idx="50">
                  <c:v>0.468604740235344</c:v>
                </c:pt>
                <c:pt idx="51">
                  <c:v>0.406309342707137</c:v>
                </c:pt>
                <c:pt idx="52">
                  <c:v>0.345491502812526</c:v>
                </c:pt>
                <c:pt idx="53">
                  <c:v>0.287110354217464</c:v>
                </c:pt>
                <c:pt idx="54">
                  <c:v>0.232086602510502</c:v>
                </c:pt>
                <c:pt idx="55">
                  <c:v>0.181288005125655</c:v>
                </c:pt>
                <c:pt idx="56">
                  <c:v>0.135515686289294</c:v>
                </c:pt>
                <c:pt idx="57">
                  <c:v>0.0954915028125264</c:v>
                </c:pt>
                <c:pt idx="58">
                  <c:v>0.0618466599780684</c:v>
                </c:pt>
                <c:pt idx="59">
                  <c:v>0.0351117570558747</c:v>
                </c:pt>
                <c:pt idx="60">
                  <c:v>0.0157084194356845</c:v>
                </c:pt>
                <c:pt idx="61">
                  <c:v>0.00394264934276106</c:v>
                </c:pt>
                <c:pt idx="62">
                  <c:v>0.0</c:v>
                </c:pt>
              </c:numCache>
            </c:numRef>
          </c:yVal>
          <c:smooth val="0"/>
        </c:ser>
        <c:ser>
          <c:idx val="0"/>
          <c:order val="1"/>
          <c:spPr>
            <a:ln w="57150" cap="rnd" cmpd="sng" algn="ctr">
              <a:solidFill>
                <a:srgbClr val="FF0000"/>
              </a:solidFill>
              <a:prstDash val="solid"/>
              <a:round/>
              <a:headEnd type="none" w="med" len="med"/>
              <a:tailEnd type="none" w="med" len="med"/>
            </a:ln>
          </c:spPr>
          <c:marker>
            <c:symbol val="none"/>
          </c:marker>
          <c:xVal>
            <c:numRef>
              <c:f>'First Set'!$B$2:$B$64</c:f>
              <c:numCache>
                <c:formatCode>General</c:formatCode>
                <c:ptCount val="63"/>
                <c:pt idx="0">
                  <c:v>0.0</c:v>
                </c:pt>
                <c:pt idx="1">
                  <c:v>7.689999999999999</c:v>
                </c:pt>
                <c:pt idx="2">
                  <c:v>15.38</c:v>
                </c:pt>
                <c:pt idx="3">
                  <c:v>23.08</c:v>
                </c:pt>
                <c:pt idx="4">
                  <c:v>30.77</c:v>
                </c:pt>
                <c:pt idx="5">
                  <c:v>38.46</c:v>
                </c:pt>
                <c:pt idx="6">
                  <c:v>46.15</c:v>
                </c:pt>
                <c:pt idx="7">
                  <c:v>53.85</c:v>
                </c:pt>
                <c:pt idx="8">
                  <c:v>61.54</c:v>
                </c:pt>
                <c:pt idx="9">
                  <c:v>69.23</c:v>
                </c:pt>
                <c:pt idx="10">
                  <c:v>76.92</c:v>
                </c:pt>
                <c:pt idx="11">
                  <c:v>84.62</c:v>
                </c:pt>
                <c:pt idx="12">
                  <c:v>92.31</c:v>
                </c:pt>
                <c:pt idx="13">
                  <c:v>100.0</c:v>
                </c:pt>
                <c:pt idx="14">
                  <c:v>107.69</c:v>
                </c:pt>
                <c:pt idx="15">
                  <c:v>115.38</c:v>
                </c:pt>
                <c:pt idx="16">
                  <c:v>123.08</c:v>
                </c:pt>
                <c:pt idx="17">
                  <c:v>130.77</c:v>
                </c:pt>
                <c:pt idx="18">
                  <c:v>138.46</c:v>
                </c:pt>
                <c:pt idx="19">
                  <c:v>146.15</c:v>
                </c:pt>
                <c:pt idx="20">
                  <c:v>153.85</c:v>
                </c:pt>
                <c:pt idx="21">
                  <c:v>161.54</c:v>
                </c:pt>
                <c:pt idx="22">
                  <c:v>169.23</c:v>
                </c:pt>
                <c:pt idx="23">
                  <c:v>176.92</c:v>
                </c:pt>
                <c:pt idx="24">
                  <c:v>184.62</c:v>
                </c:pt>
                <c:pt idx="25">
                  <c:v>192.31</c:v>
                </c:pt>
                <c:pt idx="26">
                  <c:v>200.0</c:v>
                </c:pt>
                <c:pt idx="27">
                  <c:v>207.69</c:v>
                </c:pt>
                <c:pt idx="28">
                  <c:v>215.38</c:v>
                </c:pt>
                <c:pt idx="29">
                  <c:v>223.08</c:v>
                </c:pt>
                <c:pt idx="30">
                  <c:v>230.77</c:v>
                </c:pt>
                <c:pt idx="31">
                  <c:v>238.46</c:v>
                </c:pt>
                <c:pt idx="32">
                  <c:v>246.15</c:v>
                </c:pt>
                <c:pt idx="33">
                  <c:v>253.85</c:v>
                </c:pt>
                <c:pt idx="34">
                  <c:v>261.54</c:v>
                </c:pt>
                <c:pt idx="35">
                  <c:v>269.23</c:v>
                </c:pt>
                <c:pt idx="36">
                  <c:v>276.92</c:v>
                </c:pt>
                <c:pt idx="37">
                  <c:v>284.62</c:v>
                </c:pt>
                <c:pt idx="38">
                  <c:v>292.31</c:v>
                </c:pt>
                <c:pt idx="39">
                  <c:v>300.0</c:v>
                </c:pt>
                <c:pt idx="40">
                  <c:v>307.69</c:v>
                </c:pt>
                <c:pt idx="41">
                  <c:v>315.38</c:v>
                </c:pt>
                <c:pt idx="42">
                  <c:v>323.08</c:v>
                </c:pt>
                <c:pt idx="43">
                  <c:v>330.77</c:v>
                </c:pt>
                <c:pt idx="44">
                  <c:v>338.46</c:v>
                </c:pt>
                <c:pt idx="45">
                  <c:v>346.15</c:v>
                </c:pt>
                <c:pt idx="46">
                  <c:v>353.85</c:v>
                </c:pt>
                <c:pt idx="47">
                  <c:v>361.54</c:v>
                </c:pt>
                <c:pt idx="48">
                  <c:v>369.23</c:v>
                </c:pt>
                <c:pt idx="49">
                  <c:v>376.92</c:v>
                </c:pt>
                <c:pt idx="50">
                  <c:v>384.62</c:v>
                </c:pt>
                <c:pt idx="51">
                  <c:v>392.31</c:v>
                </c:pt>
                <c:pt idx="52">
                  <c:v>400.0</c:v>
                </c:pt>
                <c:pt idx="53">
                  <c:v>407.69</c:v>
                </c:pt>
                <c:pt idx="54">
                  <c:v>415.38</c:v>
                </c:pt>
                <c:pt idx="55">
                  <c:v>423.08</c:v>
                </c:pt>
                <c:pt idx="56">
                  <c:v>430.77</c:v>
                </c:pt>
                <c:pt idx="57">
                  <c:v>438.46</c:v>
                </c:pt>
                <c:pt idx="58">
                  <c:v>446.15</c:v>
                </c:pt>
                <c:pt idx="59">
                  <c:v>453.85</c:v>
                </c:pt>
                <c:pt idx="60">
                  <c:v>461.54</c:v>
                </c:pt>
                <c:pt idx="61">
                  <c:v>469.23</c:v>
                </c:pt>
                <c:pt idx="62">
                  <c:v>476.92</c:v>
                </c:pt>
              </c:numCache>
            </c:numRef>
          </c:xVal>
          <c:yVal>
            <c:numRef>
              <c:f>'First Set'!$N$2:$N$64</c:f>
              <c:numCache>
                <c:formatCode>General</c:formatCode>
                <c:ptCount val="63"/>
                <c:pt idx="0">
                  <c:v>0.0</c:v>
                </c:pt>
                <c:pt idx="1">
                  <c:v>0.0078542097178422</c:v>
                </c:pt>
                <c:pt idx="2">
                  <c:v>0.0309233299890341</c:v>
                </c:pt>
                <c:pt idx="3">
                  <c:v>0.0677578431446471</c:v>
                </c:pt>
                <c:pt idx="4">
                  <c:v>0.116043301255251</c:v>
                </c:pt>
                <c:pt idx="5">
                  <c:v>0.172745751406263</c:v>
                </c:pt>
                <c:pt idx="6">
                  <c:v>0.226448160399829</c:v>
                </c:pt>
                <c:pt idx="7">
                  <c:v>0.265921998657397</c:v>
                </c:pt>
                <c:pt idx="8">
                  <c:v>0.288686979746621</c:v>
                </c:pt>
                <c:pt idx="9">
                  <c:v>0.293312696181921</c:v>
                </c:pt>
                <c:pt idx="10">
                  <c:v>0.279508497187474</c:v>
                </c:pt>
                <c:pt idx="11">
                  <c:v>0.248141751354391</c:v>
                </c:pt>
                <c:pt idx="12">
                  <c:v>0.201183346682188</c:v>
                </c:pt>
                <c:pt idx="13">
                  <c:v>0.145526501780112</c:v>
                </c:pt>
                <c:pt idx="14">
                  <c:v>0.0887965434705751</c:v>
                </c:pt>
                <c:pt idx="15">
                  <c:v>0.0351117570558744</c:v>
                </c:pt>
                <c:pt idx="16">
                  <c:v>-0.00629734258475939</c:v>
                </c:pt>
                <c:pt idx="17">
                  <c:v>-0.0355636742962055</c:v>
                </c:pt>
                <c:pt idx="18">
                  <c:v>-0.0551389850642745</c:v>
                </c:pt>
                <c:pt idx="19">
                  <c:v>-0.0519096247566729</c:v>
                </c:pt>
                <c:pt idx="20">
                  <c:v>-0.012176143270709</c:v>
                </c:pt>
                <c:pt idx="21">
                  <c:v>0.0719416605983699</c:v>
                </c:pt>
                <c:pt idx="22">
                  <c:v>0.187859700174637</c:v>
                </c:pt>
                <c:pt idx="23">
                  <c:v>0.331042015403309</c:v>
                </c:pt>
                <c:pt idx="24">
                  <c:v>0.495354209717842</c:v>
                </c:pt>
                <c:pt idx="25">
                  <c:v>0.67340375695213</c:v>
                </c:pt>
                <c:pt idx="26">
                  <c:v>0.84910405478236</c:v>
                </c:pt>
                <c:pt idx="27">
                  <c:v>1.006492810898179</c:v>
                </c:pt>
                <c:pt idx="28">
                  <c:v>1.138542985804468</c:v>
                </c:pt>
                <c:pt idx="29">
                  <c:v>1.239704978053814</c:v>
                </c:pt>
                <c:pt idx="30">
                  <c:v>1.306211994874345</c:v>
                </c:pt>
                <c:pt idx="31">
                  <c:v>1.351984313710705</c:v>
                </c:pt>
                <c:pt idx="32">
                  <c:v>1.382008497187474</c:v>
                </c:pt>
                <c:pt idx="33">
                  <c:v>1.390407588615668</c:v>
                </c:pt>
                <c:pt idx="34">
                  <c:v>1.374244240381298</c:v>
                </c:pt>
                <c:pt idx="35">
                  <c:v>1.340736403455583</c:v>
                </c:pt>
                <c:pt idx="36">
                  <c:v>1.29290267930367</c:v>
                </c:pt>
                <c:pt idx="37">
                  <c:v>1.234302370117672</c:v>
                </c:pt>
                <c:pt idx="38">
                  <c:v>1.168803102063502</c:v>
                </c:pt>
                <c:pt idx="39">
                  <c:v>1.100334881819566</c:v>
                </c:pt>
                <c:pt idx="40">
                  <c:v>1.032646086088773</c:v>
                </c:pt>
                <c:pt idx="41">
                  <c:v>0.969076670010966</c:v>
                </c:pt>
                <c:pt idx="42">
                  <c:v>0.912362706905316</c:v>
                </c:pt>
                <c:pt idx="43">
                  <c:v>0.864484313710706</c:v>
                </c:pt>
                <c:pt idx="44">
                  <c:v>0.818711994874345</c:v>
                </c:pt>
                <c:pt idx="45">
                  <c:v>0.767913397489498</c:v>
                </c:pt>
                <c:pt idx="46">
                  <c:v>0.712889645782536</c:v>
                </c:pt>
                <c:pt idx="47">
                  <c:v>0.654508497187474</c:v>
                </c:pt>
                <c:pt idx="48">
                  <c:v>0.593690657292862</c:v>
                </c:pt>
                <c:pt idx="49">
                  <c:v>0.531395259764657</c:v>
                </c:pt>
                <c:pt idx="50">
                  <c:v>0.468604740235344</c:v>
                </c:pt>
                <c:pt idx="51">
                  <c:v>0.406309342707137</c:v>
                </c:pt>
                <c:pt idx="52">
                  <c:v>0.345491502812526</c:v>
                </c:pt>
                <c:pt idx="53">
                  <c:v>0.287110354217464</c:v>
                </c:pt>
                <c:pt idx="54">
                  <c:v>0.232086602510502</c:v>
                </c:pt>
                <c:pt idx="55">
                  <c:v>0.181288005125655</c:v>
                </c:pt>
                <c:pt idx="56">
                  <c:v>0.135515686289294</c:v>
                </c:pt>
                <c:pt idx="57">
                  <c:v>0.0954915028125264</c:v>
                </c:pt>
                <c:pt idx="58">
                  <c:v>0.0618466599780684</c:v>
                </c:pt>
                <c:pt idx="59">
                  <c:v>0.0351117570558747</c:v>
                </c:pt>
                <c:pt idx="60">
                  <c:v>0.0157084194356845</c:v>
                </c:pt>
                <c:pt idx="61">
                  <c:v>0.00394264934276106</c:v>
                </c:pt>
                <c:pt idx="62">
                  <c:v>0.0</c:v>
                </c:pt>
              </c:numCache>
            </c:numRef>
          </c:yVal>
          <c:smooth val="0"/>
        </c:ser>
        <c:dLbls>
          <c:showLegendKey val="0"/>
          <c:showVal val="0"/>
          <c:showCatName val="0"/>
          <c:showSerName val="0"/>
          <c:showPercent val="0"/>
          <c:showBubbleSize val="0"/>
        </c:dLbls>
        <c:axId val="1770500984"/>
        <c:axId val="1770168088"/>
      </c:scatterChart>
      <c:valAx>
        <c:axId val="1770500984"/>
        <c:scaling>
          <c:orientation val="minMax"/>
          <c:max val="480.0"/>
          <c:min val="0.0"/>
        </c:scaling>
        <c:delete val="0"/>
        <c:axPos val="b"/>
        <c:numFmt formatCode="General" sourceLinked="1"/>
        <c:majorTickMark val="out"/>
        <c:minorTickMark val="none"/>
        <c:tickLblPos val="nextTo"/>
        <c:spPr>
          <a:ln w="28575" cap="flat" cmpd="sng" algn="ctr">
            <a:solidFill>
              <a:srgbClr val="000000"/>
            </a:solidFill>
            <a:prstDash val="solid"/>
            <a:round/>
            <a:headEnd type="none" w="med" len="med"/>
            <a:tailEnd type="none" w="med" len="med"/>
          </a:ln>
        </c:spPr>
        <c:txPr>
          <a:bodyPr rot="0" vert="horz"/>
          <a:lstStyle/>
          <a:p>
            <a:pPr>
              <a:defRPr sz="1200" b="0" i="0" u="none" strike="noStrike" baseline="0">
                <a:solidFill>
                  <a:srgbClr val="000000"/>
                </a:solidFill>
                <a:latin typeface="Geneva"/>
                <a:ea typeface="Geneva"/>
                <a:cs typeface="Geneva"/>
              </a:defRPr>
            </a:pPr>
            <a:endParaRPr lang="en-US"/>
          </a:p>
        </c:txPr>
        <c:crossAx val="1770168088"/>
        <c:crosses val="autoZero"/>
        <c:crossBetween val="midCat"/>
        <c:majorUnit val="100.0"/>
        <c:minorUnit val="1.0"/>
      </c:valAx>
      <c:valAx>
        <c:axId val="1770168088"/>
        <c:scaling>
          <c:orientation val="minMax"/>
          <c:max val="2.1"/>
          <c:min val="-1.0"/>
        </c:scaling>
        <c:delete val="1"/>
        <c:axPos val="l"/>
        <c:numFmt formatCode="General" sourceLinked="1"/>
        <c:majorTickMark val="cross"/>
        <c:minorTickMark val="none"/>
        <c:tickLblPos val="nextTo"/>
        <c:crossAx val="1770500984"/>
        <c:crosses val="autoZero"/>
        <c:crossBetween val="midCat"/>
        <c:majorUnit val="0.5"/>
        <c:minorUnit val="0.1"/>
      </c:valAx>
      <c:spPr>
        <a:noFill/>
        <a:ln w="25400">
          <a:noFill/>
        </a:ln>
      </c:spPr>
    </c:plotArea>
    <c:plotVisOnly val="1"/>
    <c:dispBlanksAs val="gap"/>
    <c:showDLblsOverMax val="0"/>
  </c:chart>
  <c:spPr>
    <a:noFill/>
    <a:ln w="9525">
      <a:noFill/>
    </a:ln>
  </c:spPr>
  <c:txPr>
    <a:bodyPr/>
    <a:lstStyle/>
    <a:p>
      <a:pPr>
        <a:defRPr sz="900" b="0" i="0" u="none" strike="noStrike" baseline="0">
          <a:solidFill>
            <a:srgbClr val="000000"/>
          </a:solidFill>
          <a:latin typeface="Geneva"/>
          <a:ea typeface="Geneva"/>
          <a:cs typeface="Geneva"/>
        </a:defRPr>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841889961148013"/>
          <c:y val="0.0657896586077279"/>
          <c:w val="0.893224714876551"/>
          <c:h val="0.871712976552395"/>
        </c:manualLayout>
      </c:layout>
      <c:scatterChart>
        <c:scatterStyle val="lineMarker"/>
        <c:varyColors val="0"/>
        <c:ser>
          <c:idx val="4"/>
          <c:order val="0"/>
          <c:spPr>
            <a:ln w="57150" cap="rnd" cmpd="sng" algn="ctr">
              <a:solidFill>
                <a:sysClr val="windowText" lastClr="000000"/>
              </a:solidFill>
              <a:prstDash val="solid"/>
              <a:round/>
              <a:headEnd type="none" w="med" len="med"/>
              <a:tailEnd type="none" w="med" len="med"/>
            </a:ln>
          </c:spPr>
          <c:marker>
            <c:symbol val="none"/>
          </c:marker>
          <c:xVal>
            <c:numRef>
              <c:f>'First Set'!$B$2:$B$64</c:f>
              <c:numCache>
                <c:formatCode>General</c:formatCode>
                <c:ptCount val="63"/>
                <c:pt idx="0">
                  <c:v>0.0</c:v>
                </c:pt>
                <c:pt idx="1">
                  <c:v>7.689999999999999</c:v>
                </c:pt>
                <c:pt idx="2">
                  <c:v>15.38</c:v>
                </c:pt>
                <c:pt idx="3">
                  <c:v>23.08</c:v>
                </c:pt>
                <c:pt idx="4">
                  <c:v>30.77</c:v>
                </c:pt>
                <c:pt idx="5">
                  <c:v>38.46</c:v>
                </c:pt>
                <c:pt idx="6">
                  <c:v>46.15</c:v>
                </c:pt>
                <c:pt idx="7">
                  <c:v>53.85</c:v>
                </c:pt>
                <c:pt idx="8">
                  <c:v>61.54</c:v>
                </c:pt>
                <c:pt idx="9">
                  <c:v>69.23</c:v>
                </c:pt>
                <c:pt idx="10">
                  <c:v>76.92</c:v>
                </c:pt>
                <c:pt idx="11">
                  <c:v>84.62</c:v>
                </c:pt>
                <c:pt idx="12">
                  <c:v>92.31</c:v>
                </c:pt>
                <c:pt idx="13">
                  <c:v>100.0</c:v>
                </c:pt>
                <c:pt idx="14">
                  <c:v>107.69</c:v>
                </c:pt>
                <c:pt idx="15">
                  <c:v>115.38</c:v>
                </c:pt>
                <c:pt idx="16">
                  <c:v>123.08</c:v>
                </c:pt>
                <c:pt idx="17">
                  <c:v>130.77</c:v>
                </c:pt>
                <c:pt idx="18">
                  <c:v>138.46</c:v>
                </c:pt>
                <c:pt idx="19">
                  <c:v>146.15</c:v>
                </c:pt>
                <c:pt idx="20">
                  <c:v>153.85</c:v>
                </c:pt>
                <c:pt idx="21">
                  <c:v>161.54</c:v>
                </c:pt>
                <c:pt idx="22">
                  <c:v>169.23</c:v>
                </c:pt>
                <c:pt idx="23">
                  <c:v>176.92</c:v>
                </c:pt>
                <c:pt idx="24">
                  <c:v>184.62</c:v>
                </c:pt>
                <c:pt idx="25">
                  <c:v>192.31</c:v>
                </c:pt>
                <c:pt idx="26">
                  <c:v>200.0</c:v>
                </c:pt>
                <c:pt idx="27">
                  <c:v>207.69</c:v>
                </c:pt>
                <c:pt idx="28">
                  <c:v>215.38</c:v>
                </c:pt>
                <c:pt idx="29">
                  <c:v>223.08</c:v>
                </c:pt>
                <c:pt idx="30">
                  <c:v>230.77</c:v>
                </c:pt>
                <c:pt idx="31">
                  <c:v>238.46</c:v>
                </c:pt>
                <c:pt idx="32">
                  <c:v>246.15</c:v>
                </c:pt>
                <c:pt idx="33">
                  <c:v>253.85</c:v>
                </c:pt>
                <c:pt idx="34">
                  <c:v>261.54</c:v>
                </c:pt>
                <c:pt idx="35">
                  <c:v>269.23</c:v>
                </c:pt>
                <c:pt idx="36">
                  <c:v>276.92</c:v>
                </c:pt>
                <c:pt idx="37">
                  <c:v>284.62</c:v>
                </c:pt>
                <c:pt idx="38">
                  <c:v>292.31</c:v>
                </c:pt>
                <c:pt idx="39">
                  <c:v>300.0</c:v>
                </c:pt>
                <c:pt idx="40">
                  <c:v>307.69</c:v>
                </c:pt>
                <c:pt idx="41">
                  <c:v>315.38</c:v>
                </c:pt>
                <c:pt idx="42">
                  <c:v>323.08</c:v>
                </c:pt>
                <c:pt idx="43">
                  <c:v>330.77</c:v>
                </c:pt>
                <c:pt idx="44">
                  <c:v>338.46</c:v>
                </c:pt>
                <c:pt idx="45">
                  <c:v>346.15</c:v>
                </c:pt>
                <c:pt idx="46">
                  <c:v>353.85</c:v>
                </c:pt>
                <c:pt idx="47">
                  <c:v>361.54</c:v>
                </c:pt>
                <c:pt idx="48">
                  <c:v>369.23</c:v>
                </c:pt>
                <c:pt idx="49">
                  <c:v>376.92</c:v>
                </c:pt>
                <c:pt idx="50">
                  <c:v>384.62</c:v>
                </c:pt>
                <c:pt idx="51">
                  <c:v>392.31</c:v>
                </c:pt>
                <c:pt idx="52">
                  <c:v>400.0</c:v>
                </c:pt>
                <c:pt idx="53">
                  <c:v>407.69</c:v>
                </c:pt>
                <c:pt idx="54">
                  <c:v>415.38</c:v>
                </c:pt>
                <c:pt idx="55">
                  <c:v>423.08</c:v>
                </c:pt>
                <c:pt idx="56">
                  <c:v>430.77</c:v>
                </c:pt>
                <c:pt idx="57">
                  <c:v>438.46</c:v>
                </c:pt>
                <c:pt idx="58">
                  <c:v>446.15</c:v>
                </c:pt>
                <c:pt idx="59">
                  <c:v>453.85</c:v>
                </c:pt>
                <c:pt idx="60">
                  <c:v>461.54</c:v>
                </c:pt>
                <c:pt idx="61">
                  <c:v>469.23</c:v>
                </c:pt>
                <c:pt idx="62">
                  <c:v>476.92</c:v>
                </c:pt>
              </c:numCache>
            </c:numRef>
          </c:xVal>
          <c:yVal>
            <c:numRef>
              <c:f>'First Set'!$I$2:$I$64</c:f>
              <c:numCache>
                <c:formatCode>General</c:formatCode>
                <c:ptCount val="63"/>
                <c:pt idx="0">
                  <c:v>0.0</c:v>
                </c:pt>
                <c:pt idx="1">
                  <c:v>0.0078542097178422</c:v>
                </c:pt>
                <c:pt idx="2">
                  <c:v>0.0309233299890341</c:v>
                </c:pt>
                <c:pt idx="3">
                  <c:v>0.0677578431446471</c:v>
                </c:pt>
                <c:pt idx="4">
                  <c:v>0.116043301255251</c:v>
                </c:pt>
                <c:pt idx="5">
                  <c:v>0.172745751406263</c:v>
                </c:pt>
                <c:pt idx="6">
                  <c:v>0.218593950681987</c:v>
                </c:pt>
                <c:pt idx="7">
                  <c:v>0.234998668668363</c:v>
                </c:pt>
                <c:pt idx="8">
                  <c:v>0.220929136601974</c:v>
                </c:pt>
                <c:pt idx="9">
                  <c:v>0.177269394926671</c:v>
                </c:pt>
                <c:pt idx="10">
                  <c:v>0.106762745781211</c:v>
                </c:pt>
                <c:pt idx="11">
                  <c:v>0.0138393812367195</c:v>
                </c:pt>
                <c:pt idx="12">
                  <c:v>-0.0956619819642431</c:v>
                </c:pt>
                <c:pt idx="13">
                  <c:v>-0.210918321111156</c:v>
                </c:pt>
                <c:pt idx="14">
                  <c:v>-0.320559453966597</c:v>
                </c:pt>
                <c:pt idx="15">
                  <c:v>-0.417142491537863</c:v>
                </c:pt>
                <c:pt idx="16">
                  <c:v>-0.483797342584759</c:v>
                </c:pt>
                <c:pt idx="17">
                  <c:v>-0.523063674296206</c:v>
                </c:pt>
                <c:pt idx="18">
                  <c:v>-0.542638985064275</c:v>
                </c:pt>
                <c:pt idx="19">
                  <c:v>-0.539409624756673</c:v>
                </c:pt>
                <c:pt idx="20">
                  <c:v>-0.499676143270709</c:v>
                </c:pt>
                <c:pt idx="21">
                  <c:v>-0.41555833940163</c:v>
                </c:pt>
                <c:pt idx="22">
                  <c:v>-0.299640299825363</c:v>
                </c:pt>
                <c:pt idx="23">
                  <c:v>-0.15645798459669</c:v>
                </c:pt>
                <c:pt idx="24">
                  <c:v>0.00785420971784195</c:v>
                </c:pt>
                <c:pt idx="25">
                  <c:v>0.18590375695213</c:v>
                </c:pt>
                <c:pt idx="26">
                  <c:v>0.36160405478236</c:v>
                </c:pt>
                <c:pt idx="27">
                  <c:v>0.518992810898179</c:v>
                </c:pt>
                <c:pt idx="28">
                  <c:v>0.651042985804468</c:v>
                </c:pt>
                <c:pt idx="29">
                  <c:v>0.752204978053814</c:v>
                </c:pt>
                <c:pt idx="30">
                  <c:v>0.818711994874345</c:v>
                </c:pt>
                <c:pt idx="31">
                  <c:v>0.864484313710706</c:v>
                </c:pt>
                <c:pt idx="32">
                  <c:v>0.904508497187474</c:v>
                </c:pt>
                <c:pt idx="33">
                  <c:v>0.938153340021931</c:v>
                </c:pt>
                <c:pt idx="34">
                  <c:v>0.964888242944126</c:v>
                </c:pt>
                <c:pt idx="35">
                  <c:v>0.984291580564315</c:v>
                </c:pt>
                <c:pt idx="36">
                  <c:v>0.996057350657239</c:v>
                </c:pt>
                <c:pt idx="37">
                  <c:v>1.0</c:v>
                </c:pt>
                <c:pt idx="38">
                  <c:v>0.996057350657239</c:v>
                </c:pt>
                <c:pt idx="39">
                  <c:v>0.984291580564315</c:v>
                </c:pt>
                <c:pt idx="40">
                  <c:v>0.964888242944126</c:v>
                </c:pt>
                <c:pt idx="41">
                  <c:v>0.938153340021932</c:v>
                </c:pt>
                <c:pt idx="42">
                  <c:v>0.904508497187474</c:v>
                </c:pt>
                <c:pt idx="43">
                  <c:v>0.864484313710706</c:v>
                </c:pt>
                <c:pt idx="44">
                  <c:v>0.818711994874345</c:v>
                </c:pt>
                <c:pt idx="45">
                  <c:v>0.767913397489498</c:v>
                </c:pt>
                <c:pt idx="46">
                  <c:v>0.712889645782536</c:v>
                </c:pt>
                <c:pt idx="47">
                  <c:v>0.654508497187474</c:v>
                </c:pt>
                <c:pt idx="48">
                  <c:v>0.593690657292862</c:v>
                </c:pt>
                <c:pt idx="49">
                  <c:v>0.531395259764657</c:v>
                </c:pt>
                <c:pt idx="50">
                  <c:v>0.468604740235344</c:v>
                </c:pt>
                <c:pt idx="51">
                  <c:v>0.406309342707137</c:v>
                </c:pt>
                <c:pt idx="52">
                  <c:v>0.345491502812526</c:v>
                </c:pt>
                <c:pt idx="53">
                  <c:v>0.287110354217464</c:v>
                </c:pt>
                <c:pt idx="54">
                  <c:v>0.232086602510502</c:v>
                </c:pt>
                <c:pt idx="55">
                  <c:v>0.181288005125655</c:v>
                </c:pt>
                <c:pt idx="56">
                  <c:v>0.135515686289294</c:v>
                </c:pt>
                <c:pt idx="57">
                  <c:v>0.0954915028125264</c:v>
                </c:pt>
                <c:pt idx="58">
                  <c:v>0.0618466599780684</c:v>
                </c:pt>
                <c:pt idx="59">
                  <c:v>0.0351117570558747</c:v>
                </c:pt>
                <c:pt idx="60">
                  <c:v>0.0157084194356845</c:v>
                </c:pt>
                <c:pt idx="61">
                  <c:v>0.00394264934276106</c:v>
                </c:pt>
                <c:pt idx="62">
                  <c:v>0.0</c:v>
                </c:pt>
              </c:numCache>
            </c:numRef>
          </c:yVal>
          <c:smooth val="0"/>
        </c:ser>
        <c:ser>
          <c:idx val="0"/>
          <c:order val="1"/>
          <c:spPr>
            <a:ln w="57150" cap="rnd" cmpd="sng" algn="ctr">
              <a:solidFill>
                <a:srgbClr val="FF0000"/>
              </a:solidFill>
              <a:prstDash val="solid"/>
              <a:round/>
              <a:headEnd type="none" w="med" len="med"/>
              <a:tailEnd type="none" w="med" len="med"/>
            </a:ln>
          </c:spPr>
          <c:marker>
            <c:symbol val="none"/>
          </c:marker>
          <c:xVal>
            <c:numRef>
              <c:f>'First Set'!$B$2:$B$64</c:f>
              <c:numCache>
                <c:formatCode>General</c:formatCode>
                <c:ptCount val="63"/>
                <c:pt idx="0">
                  <c:v>0.0</c:v>
                </c:pt>
                <c:pt idx="1">
                  <c:v>7.689999999999999</c:v>
                </c:pt>
                <c:pt idx="2">
                  <c:v>15.38</c:v>
                </c:pt>
                <c:pt idx="3">
                  <c:v>23.08</c:v>
                </c:pt>
                <c:pt idx="4">
                  <c:v>30.77</c:v>
                </c:pt>
                <c:pt idx="5">
                  <c:v>38.46</c:v>
                </c:pt>
                <c:pt idx="6">
                  <c:v>46.15</c:v>
                </c:pt>
                <c:pt idx="7">
                  <c:v>53.85</c:v>
                </c:pt>
                <c:pt idx="8">
                  <c:v>61.54</c:v>
                </c:pt>
                <c:pt idx="9">
                  <c:v>69.23</c:v>
                </c:pt>
                <c:pt idx="10">
                  <c:v>76.92</c:v>
                </c:pt>
                <c:pt idx="11">
                  <c:v>84.62</c:v>
                </c:pt>
                <c:pt idx="12">
                  <c:v>92.31</c:v>
                </c:pt>
                <c:pt idx="13">
                  <c:v>100.0</c:v>
                </c:pt>
                <c:pt idx="14">
                  <c:v>107.69</c:v>
                </c:pt>
                <c:pt idx="15">
                  <c:v>115.38</c:v>
                </c:pt>
                <c:pt idx="16">
                  <c:v>123.08</c:v>
                </c:pt>
                <c:pt idx="17">
                  <c:v>130.77</c:v>
                </c:pt>
                <c:pt idx="18">
                  <c:v>138.46</c:v>
                </c:pt>
                <c:pt idx="19">
                  <c:v>146.15</c:v>
                </c:pt>
                <c:pt idx="20">
                  <c:v>153.85</c:v>
                </c:pt>
                <c:pt idx="21">
                  <c:v>161.54</c:v>
                </c:pt>
                <c:pt idx="22">
                  <c:v>169.23</c:v>
                </c:pt>
                <c:pt idx="23">
                  <c:v>176.92</c:v>
                </c:pt>
                <c:pt idx="24">
                  <c:v>184.62</c:v>
                </c:pt>
                <c:pt idx="25">
                  <c:v>192.31</c:v>
                </c:pt>
                <c:pt idx="26">
                  <c:v>200.0</c:v>
                </c:pt>
                <c:pt idx="27">
                  <c:v>207.69</c:v>
                </c:pt>
                <c:pt idx="28">
                  <c:v>215.38</c:v>
                </c:pt>
                <c:pt idx="29">
                  <c:v>223.08</c:v>
                </c:pt>
                <c:pt idx="30">
                  <c:v>230.77</c:v>
                </c:pt>
                <c:pt idx="31">
                  <c:v>238.46</c:v>
                </c:pt>
                <c:pt idx="32">
                  <c:v>246.15</c:v>
                </c:pt>
                <c:pt idx="33">
                  <c:v>253.85</c:v>
                </c:pt>
                <c:pt idx="34">
                  <c:v>261.54</c:v>
                </c:pt>
                <c:pt idx="35">
                  <c:v>269.23</c:v>
                </c:pt>
                <c:pt idx="36">
                  <c:v>276.92</c:v>
                </c:pt>
                <c:pt idx="37">
                  <c:v>284.62</c:v>
                </c:pt>
                <c:pt idx="38">
                  <c:v>292.31</c:v>
                </c:pt>
                <c:pt idx="39">
                  <c:v>300.0</c:v>
                </c:pt>
                <c:pt idx="40">
                  <c:v>307.69</c:v>
                </c:pt>
                <c:pt idx="41">
                  <c:v>315.38</c:v>
                </c:pt>
                <c:pt idx="42">
                  <c:v>323.08</c:v>
                </c:pt>
                <c:pt idx="43">
                  <c:v>330.77</c:v>
                </c:pt>
                <c:pt idx="44">
                  <c:v>338.46</c:v>
                </c:pt>
                <c:pt idx="45">
                  <c:v>346.15</c:v>
                </c:pt>
                <c:pt idx="46">
                  <c:v>353.85</c:v>
                </c:pt>
                <c:pt idx="47">
                  <c:v>361.54</c:v>
                </c:pt>
                <c:pt idx="48">
                  <c:v>369.23</c:v>
                </c:pt>
                <c:pt idx="49">
                  <c:v>376.92</c:v>
                </c:pt>
                <c:pt idx="50">
                  <c:v>384.62</c:v>
                </c:pt>
                <c:pt idx="51">
                  <c:v>392.31</c:v>
                </c:pt>
                <c:pt idx="52">
                  <c:v>400.0</c:v>
                </c:pt>
                <c:pt idx="53">
                  <c:v>407.69</c:v>
                </c:pt>
                <c:pt idx="54">
                  <c:v>415.38</c:v>
                </c:pt>
                <c:pt idx="55">
                  <c:v>423.08</c:v>
                </c:pt>
                <c:pt idx="56">
                  <c:v>430.77</c:v>
                </c:pt>
                <c:pt idx="57">
                  <c:v>438.46</c:v>
                </c:pt>
                <c:pt idx="58">
                  <c:v>446.15</c:v>
                </c:pt>
                <c:pt idx="59">
                  <c:v>453.85</c:v>
                </c:pt>
                <c:pt idx="60">
                  <c:v>461.54</c:v>
                </c:pt>
                <c:pt idx="61">
                  <c:v>469.23</c:v>
                </c:pt>
                <c:pt idx="62">
                  <c:v>476.92</c:v>
                </c:pt>
              </c:numCache>
            </c:numRef>
          </c:xVal>
          <c:yVal>
            <c:numRef>
              <c:f>'First Set'!$M$2:$M$64</c:f>
              <c:numCache>
                <c:formatCode>General</c:formatCode>
                <c:ptCount val="63"/>
                <c:pt idx="0">
                  <c:v>0.0</c:v>
                </c:pt>
                <c:pt idx="1">
                  <c:v>0.0157084194356844</c:v>
                </c:pt>
                <c:pt idx="2">
                  <c:v>0.0618466599780681</c:v>
                </c:pt>
                <c:pt idx="3">
                  <c:v>0.135515686289294</c:v>
                </c:pt>
                <c:pt idx="4">
                  <c:v>0.232086602510501</c:v>
                </c:pt>
                <c:pt idx="5">
                  <c:v>0.345491502812526</c:v>
                </c:pt>
                <c:pt idx="6">
                  <c:v>0.452896320799659</c:v>
                </c:pt>
                <c:pt idx="7">
                  <c:v>0.531843997314794</c:v>
                </c:pt>
                <c:pt idx="8">
                  <c:v>0.577373959493242</c:v>
                </c:pt>
                <c:pt idx="9">
                  <c:v>0.586625392363843</c:v>
                </c:pt>
                <c:pt idx="10">
                  <c:v>0.559016994374947</c:v>
                </c:pt>
                <c:pt idx="11">
                  <c:v>0.496283502708782</c:v>
                </c:pt>
                <c:pt idx="12">
                  <c:v>0.402366693364376</c:v>
                </c:pt>
                <c:pt idx="13">
                  <c:v>0.287110354217464</c:v>
                </c:pt>
                <c:pt idx="14">
                  <c:v>0.161884667505465</c:v>
                </c:pt>
                <c:pt idx="15">
                  <c:v>0.0351117570558743</c:v>
                </c:pt>
                <c:pt idx="16">
                  <c:v>-0.0744413451475869</c:v>
                </c:pt>
                <c:pt idx="17">
                  <c:v>-0.166618851404938</c:v>
                </c:pt>
                <c:pt idx="18">
                  <c:v>-0.245793656417843</c:v>
                </c:pt>
                <c:pt idx="19">
                  <c:v>-0.305107254639001</c:v>
                </c:pt>
                <c:pt idx="20">
                  <c:v>-0.326930391864446</c:v>
                </c:pt>
                <c:pt idx="21">
                  <c:v>-0.299515038146379</c:v>
                </c:pt>
                <c:pt idx="22">
                  <c:v>-0.231882456680716</c:v>
                </c:pt>
                <c:pt idx="23">
                  <c:v>-0.125534654607656</c:v>
                </c:pt>
                <c:pt idx="24">
                  <c:v>0.0157084194356842</c:v>
                </c:pt>
                <c:pt idx="25">
                  <c:v>0.18590375695213</c:v>
                </c:pt>
                <c:pt idx="26">
                  <c:v>0.36160405478236</c:v>
                </c:pt>
                <c:pt idx="27">
                  <c:v>0.518992810898179</c:v>
                </c:pt>
                <c:pt idx="28">
                  <c:v>0.651042985804468</c:v>
                </c:pt>
                <c:pt idx="29">
                  <c:v>0.752204978053814</c:v>
                </c:pt>
                <c:pt idx="30">
                  <c:v>0.818711994874345</c:v>
                </c:pt>
                <c:pt idx="31">
                  <c:v>0.864484313710706</c:v>
                </c:pt>
                <c:pt idx="32">
                  <c:v>0.904508497187474</c:v>
                </c:pt>
                <c:pt idx="33">
                  <c:v>0.938153340021931</c:v>
                </c:pt>
                <c:pt idx="34">
                  <c:v>0.964888242944126</c:v>
                </c:pt>
                <c:pt idx="35">
                  <c:v>0.984291580564315</c:v>
                </c:pt>
                <c:pt idx="36">
                  <c:v>0.996057350657239</c:v>
                </c:pt>
                <c:pt idx="37">
                  <c:v>1.0</c:v>
                </c:pt>
                <c:pt idx="38">
                  <c:v>0.996057350657239</c:v>
                </c:pt>
                <c:pt idx="39">
                  <c:v>0.984291580564315</c:v>
                </c:pt>
                <c:pt idx="40">
                  <c:v>0.964888242944126</c:v>
                </c:pt>
                <c:pt idx="41">
                  <c:v>0.938153340021932</c:v>
                </c:pt>
                <c:pt idx="42">
                  <c:v>0.904508497187474</c:v>
                </c:pt>
                <c:pt idx="43">
                  <c:v>0.864484313710706</c:v>
                </c:pt>
                <c:pt idx="44">
                  <c:v>0.818711994874345</c:v>
                </c:pt>
                <c:pt idx="45">
                  <c:v>0.767913397489498</c:v>
                </c:pt>
                <c:pt idx="46">
                  <c:v>0.712889645782536</c:v>
                </c:pt>
                <c:pt idx="47">
                  <c:v>0.654508497187474</c:v>
                </c:pt>
                <c:pt idx="48">
                  <c:v>0.593690657292862</c:v>
                </c:pt>
                <c:pt idx="49">
                  <c:v>0.531395259764657</c:v>
                </c:pt>
                <c:pt idx="50">
                  <c:v>0.468604740235344</c:v>
                </c:pt>
                <c:pt idx="51">
                  <c:v>0.406309342707137</c:v>
                </c:pt>
                <c:pt idx="52">
                  <c:v>0.345491502812526</c:v>
                </c:pt>
                <c:pt idx="53">
                  <c:v>0.287110354217464</c:v>
                </c:pt>
                <c:pt idx="54">
                  <c:v>0.232086602510502</c:v>
                </c:pt>
                <c:pt idx="55">
                  <c:v>0.181288005125655</c:v>
                </c:pt>
                <c:pt idx="56">
                  <c:v>0.135515686289294</c:v>
                </c:pt>
                <c:pt idx="57">
                  <c:v>0.0954915028125264</c:v>
                </c:pt>
                <c:pt idx="58">
                  <c:v>0.0618466599780684</c:v>
                </c:pt>
                <c:pt idx="59">
                  <c:v>0.0351117570558747</c:v>
                </c:pt>
                <c:pt idx="60">
                  <c:v>0.0157084194356845</c:v>
                </c:pt>
                <c:pt idx="61">
                  <c:v>0.00394264934276106</c:v>
                </c:pt>
                <c:pt idx="62">
                  <c:v>0.0</c:v>
                </c:pt>
              </c:numCache>
            </c:numRef>
          </c:yVal>
          <c:smooth val="0"/>
        </c:ser>
        <c:dLbls>
          <c:showLegendKey val="0"/>
          <c:showVal val="0"/>
          <c:showCatName val="0"/>
          <c:showSerName val="0"/>
          <c:showPercent val="0"/>
          <c:showBubbleSize val="0"/>
        </c:dLbls>
        <c:axId val="1770105912"/>
        <c:axId val="1770895960"/>
      </c:scatterChart>
      <c:valAx>
        <c:axId val="1770105912"/>
        <c:scaling>
          <c:orientation val="minMax"/>
          <c:max val="480.0"/>
          <c:min val="0.0"/>
        </c:scaling>
        <c:delete val="0"/>
        <c:axPos val="b"/>
        <c:numFmt formatCode="General" sourceLinked="1"/>
        <c:majorTickMark val="out"/>
        <c:minorTickMark val="none"/>
        <c:tickLblPos val="nextTo"/>
        <c:spPr>
          <a:ln w="28575" cap="flat" cmpd="sng" algn="ctr">
            <a:solidFill>
              <a:srgbClr val="000000"/>
            </a:solidFill>
            <a:prstDash val="solid"/>
            <a:round/>
            <a:headEnd type="none" w="med" len="med"/>
            <a:tailEnd type="none" w="med" len="med"/>
          </a:ln>
        </c:spPr>
        <c:txPr>
          <a:bodyPr rot="0" vert="horz"/>
          <a:lstStyle/>
          <a:p>
            <a:pPr>
              <a:defRPr sz="1200" b="0" i="0" u="none" strike="noStrike" baseline="0">
                <a:solidFill>
                  <a:srgbClr val="000000"/>
                </a:solidFill>
                <a:latin typeface="Geneva"/>
                <a:ea typeface="Geneva"/>
                <a:cs typeface="Geneva"/>
              </a:defRPr>
            </a:pPr>
            <a:endParaRPr lang="en-US"/>
          </a:p>
        </c:txPr>
        <c:crossAx val="1770895960"/>
        <c:crosses val="autoZero"/>
        <c:crossBetween val="midCat"/>
        <c:majorUnit val="100.0"/>
        <c:minorUnit val="1.0"/>
      </c:valAx>
      <c:valAx>
        <c:axId val="1770895960"/>
        <c:scaling>
          <c:orientation val="minMax"/>
          <c:max val="2.1"/>
          <c:min val="-1.0"/>
        </c:scaling>
        <c:delete val="1"/>
        <c:axPos val="l"/>
        <c:numFmt formatCode="General" sourceLinked="1"/>
        <c:majorTickMark val="cross"/>
        <c:minorTickMark val="none"/>
        <c:tickLblPos val="nextTo"/>
        <c:crossAx val="1770105912"/>
        <c:crosses val="autoZero"/>
        <c:crossBetween val="midCat"/>
        <c:majorUnit val="0.5"/>
        <c:minorUnit val="0.1"/>
      </c:valAx>
      <c:spPr>
        <a:noFill/>
        <a:ln w="25400">
          <a:noFill/>
        </a:ln>
      </c:spPr>
    </c:plotArea>
    <c:plotVisOnly val="1"/>
    <c:dispBlanksAs val="gap"/>
    <c:showDLblsOverMax val="0"/>
  </c:chart>
  <c:spPr>
    <a:noFill/>
    <a:ln w="9525">
      <a:noFill/>
    </a:ln>
  </c:spPr>
  <c:txPr>
    <a:bodyPr/>
    <a:lstStyle/>
    <a:p>
      <a:pPr>
        <a:defRPr sz="900" b="0" i="0" u="none" strike="noStrike" baseline="0">
          <a:solidFill>
            <a:srgbClr val="000000"/>
          </a:solidFill>
          <a:latin typeface="Geneva"/>
          <a:ea typeface="Geneva"/>
          <a:cs typeface="Geneva"/>
        </a:defRPr>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841889961148013"/>
          <c:y val="0.0657896586077279"/>
          <c:w val="0.893224714876551"/>
          <c:h val="0.871712976552395"/>
        </c:manualLayout>
      </c:layout>
      <c:scatterChart>
        <c:scatterStyle val="lineMarker"/>
        <c:varyColors val="0"/>
        <c:ser>
          <c:idx val="4"/>
          <c:order val="0"/>
          <c:spPr>
            <a:ln w="57150" cap="rnd" cmpd="sng" algn="ctr">
              <a:solidFill>
                <a:sysClr val="windowText" lastClr="000000"/>
              </a:solidFill>
              <a:prstDash val="solid"/>
              <a:round/>
              <a:headEnd type="none" w="med" len="med"/>
              <a:tailEnd type="none" w="med" len="med"/>
            </a:ln>
          </c:spPr>
          <c:marker>
            <c:symbol val="none"/>
          </c:marker>
          <c:xVal>
            <c:numRef>
              <c:f>'First Set'!$B$2:$B$64</c:f>
              <c:numCache>
                <c:formatCode>General</c:formatCode>
                <c:ptCount val="63"/>
                <c:pt idx="0">
                  <c:v>0.0</c:v>
                </c:pt>
                <c:pt idx="1">
                  <c:v>7.689999999999999</c:v>
                </c:pt>
                <c:pt idx="2">
                  <c:v>15.38</c:v>
                </c:pt>
                <c:pt idx="3">
                  <c:v>23.08</c:v>
                </c:pt>
                <c:pt idx="4">
                  <c:v>30.77</c:v>
                </c:pt>
                <c:pt idx="5">
                  <c:v>38.46</c:v>
                </c:pt>
                <c:pt idx="6">
                  <c:v>46.15</c:v>
                </c:pt>
                <c:pt idx="7">
                  <c:v>53.85</c:v>
                </c:pt>
                <c:pt idx="8">
                  <c:v>61.54</c:v>
                </c:pt>
                <c:pt idx="9">
                  <c:v>69.23</c:v>
                </c:pt>
                <c:pt idx="10">
                  <c:v>76.92</c:v>
                </c:pt>
                <c:pt idx="11">
                  <c:v>84.62</c:v>
                </c:pt>
                <c:pt idx="12">
                  <c:v>92.31</c:v>
                </c:pt>
                <c:pt idx="13">
                  <c:v>100.0</c:v>
                </c:pt>
                <c:pt idx="14">
                  <c:v>107.69</c:v>
                </c:pt>
                <c:pt idx="15">
                  <c:v>115.38</c:v>
                </c:pt>
                <c:pt idx="16">
                  <c:v>123.08</c:v>
                </c:pt>
                <c:pt idx="17">
                  <c:v>130.77</c:v>
                </c:pt>
                <c:pt idx="18">
                  <c:v>138.46</c:v>
                </c:pt>
                <c:pt idx="19">
                  <c:v>146.15</c:v>
                </c:pt>
                <c:pt idx="20">
                  <c:v>153.85</c:v>
                </c:pt>
                <c:pt idx="21">
                  <c:v>161.54</c:v>
                </c:pt>
                <c:pt idx="22">
                  <c:v>169.23</c:v>
                </c:pt>
                <c:pt idx="23">
                  <c:v>176.92</c:v>
                </c:pt>
                <c:pt idx="24">
                  <c:v>184.62</c:v>
                </c:pt>
                <c:pt idx="25">
                  <c:v>192.31</c:v>
                </c:pt>
                <c:pt idx="26">
                  <c:v>200.0</c:v>
                </c:pt>
                <c:pt idx="27">
                  <c:v>207.69</c:v>
                </c:pt>
                <c:pt idx="28">
                  <c:v>215.38</c:v>
                </c:pt>
                <c:pt idx="29">
                  <c:v>223.08</c:v>
                </c:pt>
                <c:pt idx="30">
                  <c:v>230.77</c:v>
                </c:pt>
                <c:pt idx="31">
                  <c:v>238.46</c:v>
                </c:pt>
                <c:pt idx="32">
                  <c:v>246.15</c:v>
                </c:pt>
                <c:pt idx="33">
                  <c:v>253.85</c:v>
                </c:pt>
                <c:pt idx="34">
                  <c:v>261.54</c:v>
                </c:pt>
                <c:pt idx="35">
                  <c:v>269.23</c:v>
                </c:pt>
                <c:pt idx="36">
                  <c:v>276.92</c:v>
                </c:pt>
                <c:pt idx="37">
                  <c:v>284.62</c:v>
                </c:pt>
                <c:pt idx="38">
                  <c:v>292.31</c:v>
                </c:pt>
                <c:pt idx="39">
                  <c:v>300.0</c:v>
                </c:pt>
                <c:pt idx="40">
                  <c:v>307.69</c:v>
                </c:pt>
                <c:pt idx="41">
                  <c:v>315.38</c:v>
                </c:pt>
                <c:pt idx="42">
                  <c:v>323.08</c:v>
                </c:pt>
                <c:pt idx="43">
                  <c:v>330.77</c:v>
                </c:pt>
                <c:pt idx="44">
                  <c:v>338.46</c:v>
                </c:pt>
                <c:pt idx="45">
                  <c:v>346.15</c:v>
                </c:pt>
                <c:pt idx="46">
                  <c:v>353.85</c:v>
                </c:pt>
                <c:pt idx="47">
                  <c:v>361.54</c:v>
                </c:pt>
                <c:pt idx="48">
                  <c:v>369.23</c:v>
                </c:pt>
                <c:pt idx="49">
                  <c:v>376.92</c:v>
                </c:pt>
                <c:pt idx="50">
                  <c:v>384.62</c:v>
                </c:pt>
                <c:pt idx="51">
                  <c:v>392.31</c:v>
                </c:pt>
                <c:pt idx="52">
                  <c:v>400.0</c:v>
                </c:pt>
                <c:pt idx="53">
                  <c:v>407.69</c:v>
                </c:pt>
                <c:pt idx="54">
                  <c:v>415.38</c:v>
                </c:pt>
                <c:pt idx="55">
                  <c:v>423.08</c:v>
                </c:pt>
                <c:pt idx="56">
                  <c:v>430.77</c:v>
                </c:pt>
                <c:pt idx="57">
                  <c:v>438.46</c:v>
                </c:pt>
                <c:pt idx="58">
                  <c:v>446.15</c:v>
                </c:pt>
                <c:pt idx="59">
                  <c:v>453.85</c:v>
                </c:pt>
                <c:pt idx="60">
                  <c:v>461.54</c:v>
                </c:pt>
                <c:pt idx="61">
                  <c:v>469.23</c:v>
                </c:pt>
                <c:pt idx="62">
                  <c:v>476.92</c:v>
                </c:pt>
              </c:numCache>
            </c:numRef>
          </c:xVal>
          <c:yVal>
            <c:numRef>
              <c:f>'First Set'!$I$2:$I$64</c:f>
              <c:numCache>
                <c:formatCode>General</c:formatCode>
                <c:ptCount val="63"/>
                <c:pt idx="0">
                  <c:v>0.0</c:v>
                </c:pt>
                <c:pt idx="1">
                  <c:v>0.0078542097178422</c:v>
                </c:pt>
                <c:pt idx="2">
                  <c:v>0.0309233299890341</c:v>
                </c:pt>
                <c:pt idx="3">
                  <c:v>0.0677578431446471</c:v>
                </c:pt>
                <c:pt idx="4">
                  <c:v>0.116043301255251</c:v>
                </c:pt>
                <c:pt idx="5">
                  <c:v>0.172745751406263</c:v>
                </c:pt>
                <c:pt idx="6">
                  <c:v>0.218593950681987</c:v>
                </c:pt>
                <c:pt idx="7">
                  <c:v>0.234998668668363</c:v>
                </c:pt>
                <c:pt idx="8">
                  <c:v>0.220929136601974</c:v>
                </c:pt>
                <c:pt idx="9">
                  <c:v>0.177269394926671</c:v>
                </c:pt>
                <c:pt idx="10">
                  <c:v>0.106762745781211</c:v>
                </c:pt>
                <c:pt idx="11">
                  <c:v>0.0138393812367195</c:v>
                </c:pt>
                <c:pt idx="12">
                  <c:v>-0.0956619819642431</c:v>
                </c:pt>
                <c:pt idx="13">
                  <c:v>-0.210918321111156</c:v>
                </c:pt>
                <c:pt idx="14">
                  <c:v>-0.320559453966597</c:v>
                </c:pt>
                <c:pt idx="15">
                  <c:v>-0.417142491537863</c:v>
                </c:pt>
                <c:pt idx="16">
                  <c:v>-0.483797342584759</c:v>
                </c:pt>
                <c:pt idx="17">
                  <c:v>-0.523063674296206</c:v>
                </c:pt>
                <c:pt idx="18">
                  <c:v>-0.542638985064275</c:v>
                </c:pt>
                <c:pt idx="19">
                  <c:v>-0.539409624756673</c:v>
                </c:pt>
                <c:pt idx="20">
                  <c:v>-0.499676143270709</c:v>
                </c:pt>
                <c:pt idx="21">
                  <c:v>-0.41555833940163</c:v>
                </c:pt>
                <c:pt idx="22">
                  <c:v>-0.299640299825363</c:v>
                </c:pt>
                <c:pt idx="23">
                  <c:v>-0.15645798459669</c:v>
                </c:pt>
                <c:pt idx="24">
                  <c:v>0.00785420971784195</c:v>
                </c:pt>
                <c:pt idx="25">
                  <c:v>0.18590375695213</c:v>
                </c:pt>
                <c:pt idx="26">
                  <c:v>0.36160405478236</c:v>
                </c:pt>
                <c:pt idx="27">
                  <c:v>0.518992810898179</c:v>
                </c:pt>
                <c:pt idx="28">
                  <c:v>0.651042985804468</c:v>
                </c:pt>
                <c:pt idx="29">
                  <c:v>0.752204978053814</c:v>
                </c:pt>
                <c:pt idx="30">
                  <c:v>0.818711994874345</c:v>
                </c:pt>
                <c:pt idx="31">
                  <c:v>0.864484313710706</c:v>
                </c:pt>
                <c:pt idx="32">
                  <c:v>0.904508497187474</c:v>
                </c:pt>
                <c:pt idx="33">
                  <c:v>0.938153340021931</c:v>
                </c:pt>
                <c:pt idx="34">
                  <c:v>0.964888242944126</c:v>
                </c:pt>
                <c:pt idx="35">
                  <c:v>0.984291580564315</c:v>
                </c:pt>
                <c:pt idx="36">
                  <c:v>0.996057350657239</c:v>
                </c:pt>
                <c:pt idx="37">
                  <c:v>1.0</c:v>
                </c:pt>
                <c:pt idx="38">
                  <c:v>0.996057350657239</c:v>
                </c:pt>
                <c:pt idx="39">
                  <c:v>0.984291580564315</c:v>
                </c:pt>
                <c:pt idx="40">
                  <c:v>0.964888242944126</c:v>
                </c:pt>
                <c:pt idx="41">
                  <c:v>0.938153340021932</c:v>
                </c:pt>
                <c:pt idx="42">
                  <c:v>0.904508497187474</c:v>
                </c:pt>
                <c:pt idx="43">
                  <c:v>0.864484313710706</c:v>
                </c:pt>
                <c:pt idx="44">
                  <c:v>0.818711994874345</c:v>
                </c:pt>
                <c:pt idx="45">
                  <c:v>0.767913397489498</c:v>
                </c:pt>
                <c:pt idx="46">
                  <c:v>0.712889645782536</c:v>
                </c:pt>
                <c:pt idx="47">
                  <c:v>0.654508497187474</c:v>
                </c:pt>
                <c:pt idx="48">
                  <c:v>0.593690657292862</c:v>
                </c:pt>
                <c:pt idx="49">
                  <c:v>0.531395259764657</c:v>
                </c:pt>
                <c:pt idx="50">
                  <c:v>0.468604740235344</c:v>
                </c:pt>
                <c:pt idx="51">
                  <c:v>0.406309342707137</c:v>
                </c:pt>
                <c:pt idx="52">
                  <c:v>0.345491502812526</c:v>
                </c:pt>
                <c:pt idx="53">
                  <c:v>0.287110354217464</c:v>
                </c:pt>
                <c:pt idx="54">
                  <c:v>0.232086602510502</c:v>
                </c:pt>
                <c:pt idx="55">
                  <c:v>0.181288005125655</c:v>
                </c:pt>
                <c:pt idx="56">
                  <c:v>0.135515686289294</c:v>
                </c:pt>
                <c:pt idx="57">
                  <c:v>0.0954915028125264</c:v>
                </c:pt>
                <c:pt idx="58">
                  <c:v>0.0618466599780684</c:v>
                </c:pt>
                <c:pt idx="59">
                  <c:v>0.0351117570558747</c:v>
                </c:pt>
                <c:pt idx="60">
                  <c:v>0.0157084194356845</c:v>
                </c:pt>
                <c:pt idx="61">
                  <c:v>0.00394264934276106</c:v>
                </c:pt>
                <c:pt idx="62">
                  <c:v>0.0</c:v>
                </c:pt>
              </c:numCache>
            </c:numRef>
          </c:yVal>
          <c:smooth val="0"/>
        </c:ser>
        <c:ser>
          <c:idx val="0"/>
          <c:order val="1"/>
          <c:spPr>
            <a:ln w="57150" cap="rnd" cmpd="sng" algn="ctr">
              <a:solidFill>
                <a:srgbClr val="FF0000"/>
              </a:solidFill>
              <a:prstDash val="solid"/>
              <a:round/>
              <a:headEnd type="none" w="med" len="med"/>
              <a:tailEnd type="none" w="med" len="med"/>
            </a:ln>
          </c:spPr>
          <c:marker>
            <c:symbol val="none"/>
          </c:marker>
          <c:xVal>
            <c:numRef>
              <c:f>'First Set'!$B$2:$B$64</c:f>
              <c:numCache>
                <c:formatCode>General</c:formatCode>
                <c:ptCount val="63"/>
                <c:pt idx="0">
                  <c:v>0.0</c:v>
                </c:pt>
                <c:pt idx="1">
                  <c:v>7.689999999999999</c:v>
                </c:pt>
                <c:pt idx="2">
                  <c:v>15.38</c:v>
                </c:pt>
                <c:pt idx="3">
                  <c:v>23.08</c:v>
                </c:pt>
                <c:pt idx="4">
                  <c:v>30.77</c:v>
                </c:pt>
                <c:pt idx="5">
                  <c:v>38.46</c:v>
                </c:pt>
                <c:pt idx="6">
                  <c:v>46.15</c:v>
                </c:pt>
                <c:pt idx="7">
                  <c:v>53.85</c:v>
                </c:pt>
                <c:pt idx="8">
                  <c:v>61.54</c:v>
                </c:pt>
                <c:pt idx="9">
                  <c:v>69.23</c:v>
                </c:pt>
                <c:pt idx="10">
                  <c:v>76.92</c:v>
                </c:pt>
                <c:pt idx="11">
                  <c:v>84.62</c:v>
                </c:pt>
                <c:pt idx="12">
                  <c:v>92.31</c:v>
                </c:pt>
                <c:pt idx="13">
                  <c:v>100.0</c:v>
                </c:pt>
                <c:pt idx="14">
                  <c:v>107.69</c:v>
                </c:pt>
                <c:pt idx="15">
                  <c:v>115.38</c:v>
                </c:pt>
                <c:pt idx="16">
                  <c:v>123.08</c:v>
                </c:pt>
                <c:pt idx="17">
                  <c:v>130.77</c:v>
                </c:pt>
                <c:pt idx="18">
                  <c:v>138.46</c:v>
                </c:pt>
                <c:pt idx="19">
                  <c:v>146.15</c:v>
                </c:pt>
                <c:pt idx="20">
                  <c:v>153.85</c:v>
                </c:pt>
                <c:pt idx="21">
                  <c:v>161.54</c:v>
                </c:pt>
                <c:pt idx="22">
                  <c:v>169.23</c:v>
                </c:pt>
                <c:pt idx="23">
                  <c:v>176.92</c:v>
                </c:pt>
                <c:pt idx="24">
                  <c:v>184.62</c:v>
                </c:pt>
                <c:pt idx="25">
                  <c:v>192.31</c:v>
                </c:pt>
                <c:pt idx="26">
                  <c:v>200.0</c:v>
                </c:pt>
                <c:pt idx="27">
                  <c:v>207.69</c:v>
                </c:pt>
                <c:pt idx="28">
                  <c:v>215.38</c:v>
                </c:pt>
                <c:pt idx="29">
                  <c:v>223.08</c:v>
                </c:pt>
                <c:pt idx="30">
                  <c:v>230.77</c:v>
                </c:pt>
                <c:pt idx="31">
                  <c:v>238.46</c:v>
                </c:pt>
                <c:pt idx="32">
                  <c:v>246.15</c:v>
                </c:pt>
                <c:pt idx="33">
                  <c:v>253.85</c:v>
                </c:pt>
                <c:pt idx="34">
                  <c:v>261.54</c:v>
                </c:pt>
                <c:pt idx="35">
                  <c:v>269.23</c:v>
                </c:pt>
                <c:pt idx="36">
                  <c:v>276.92</c:v>
                </c:pt>
                <c:pt idx="37">
                  <c:v>284.62</c:v>
                </c:pt>
                <c:pt idx="38">
                  <c:v>292.31</c:v>
                </c:pt>
                <c:pt idx="39">
                  <c:v>300.0</c:v>
                </c:pt>
                <c:pt idx="40">
                  <c:v>307.69</c:v>
                </c:pt>
                <c:pt idx="41">
                  <c:v>315.38</c:v>
                </c:pt>
                <c:pt idx="42">
                  <c:v>323.08</c:v>
                </c:pt>
                <c:pt idx="43">
                  <c:v>330.77</c:v>
                </c:pt>
                <c:pt idx="44">
                  <c:v>338.46</c:v>
                </c:pt>
                <c:pt idx="45">
                  <c:v>346.15</c:v>
                </c:pt>
                <c:pt idx="46">
                  <c:v>353.85</c:v>
                </c:pt>
                <c:pt idx="47">
                  <c:v>361.54</c:v>
                </c:pt>
                <c:pt idx="48">
                  <c:v>369.23</c:v>
                </c:pt>
                <c:pt idx="49">
                  <c:v>376.92</c:v>
                </c:pt>
                <c:pt idx="50">
                  <c:v>384.62</c:v>
                </c:pt>
                <c:pt idx="51">
                  <c:v>392.31</c:v>
                </c:pt>
                <c:pt idx="52">
                  <c:v>400.0</c:v>
                </c:pt>
                <c:pt idx="53">
                  <c:v>407.69</c:v>
                </c:pt>
                <c:pt idx="54">
                  <c:v>415.38</c:v>
                </c:pt>
                <c:pt idx="55">
                  <c:v>423.08</c:v>
                </c:pt>
                <c:pt idx="56">
                  <c:v>430.77</c:v>
                </c:pt>
                <c:pt idx="57">
                  <c:v>438.46</c:v>
                </c:pt>
                <c:pt idx="58">
                  <c:v>446.15</c:v>
                </c:pt>
                <c:pt idx="59">
                  <c:v>453.85</c:v>
                </c:pt>
                <c:pt idx="60">
                  <c:v>461.54</c:v>
                </c:pt>
                <c:pt idx="61">
                  <c:v>469.23</c:v>
                </c:pt>
                <c:pt idx="62">
                  <c:v>476.92</c:v>
                </c:pt>
              </c:numCache>
            </c:numRef>
          </c:xVal>
          <c:yVal>
            <c:numRef>
              <c:f>'First Set'!$L$2:$L$64</c:f>
              <c:numCache>
                <c:formatCode>General</c:formatCode>
                <c:ptCount val="63"/>
                <c:pt idx="0">
                  <c:v>0.0</c:v>
                </c:pt>
                <c:pt idx="1">
                  <c:v>0.0078542097178422</c:v>
                </c:pt>
                <c:pt idx="2">
                  <c:v>0.0309233299890341</c:v>
                </c:pt>
                <c:pt idx="3">
                  <c:v>0.0677578431446471</c:v>
                </c:pt>
                <c:pt idx="4">
                  <c:v>0.116043301255251</c:v>
                </c:pt>
                <c:pt idx="5">
                  <c:v>0.172745751406263</c:v>
                </c:pt>
                <c:pt idx="6">
                  <c:v>0.218593950681987</c:v>
                </c:pt>
                <c:pt idx="7">
                  <c:v>0.234998668668363</c:v>
                </c:pt>
                <c:pt idx="8">
                  <c:v>0.220929136601974</c:v>
                </c:pt>
                <c:pt idx="9">
                  <c:v>0.177269394926671</c:v>
                </c:pt>
                <c:pt idx="10">
                  <c:v>0.106762745781211</c:v>
                </c:pt>
                <c:pt idx="11">
                  <c:v>0.0138393812367195</c:v>
                </c:pt>
                <c:pt idx="12">
                  <c:v>-0.0956619819642431</c:v>
                </c:pt>
                <c:pt idx="13">
                  <c:v>-0.206975671768395</c:v>
                </c:pt>
                <c:pt idx="14">
                  <c:v>-0.304851034530913</c:v>
                </c:pt>
                <c:pt idx="15">
                  <c:v>-0.382030734481988</c:v>
                </c:pt>
                <c:pt idx="16">
                  <c:v>-0.421950682606691</c:v>
                </c:pt>
                <c:pt idx="17">
                  <c:v>-0.427572171483679</c:v>
                </c:pt>
                <c:pt idx="18">
                  <c:v>-0.40712329877498</c:v>
                </c:pt>
                <c:pt idx="19">
                  <c:v>-0.358121619631018</c:v>
                </c:pt>
                <c:pt idx="20">
                  <c:v>-0.267589540760208</c:v>
                </c:pt>
                <c:pt idx="21">
                  <c:v>-0.128447985184167</c:v>
                </c:pt>
                <c:pt idx="22">
                  <c:v>0.0458512029871634</c:v>
                </c:pt>
                <c:pt idx="23">
                  <c:v>0.249851358110447</c:v>
                </c:pt>
                <c:pt idx="24">
                  <c:v>0.476458949953185</c:v>
                </c:pt>
                <c:pt idx="25">
                  <c:v>0.717299016716786</c:v>
                </c:pt>
                <c:pt idx="26">
                  <c:v>0.955294712075223</c:v>
                </c:pt>
                <c:pt idx="27">
                  <c:v>1.173501308085653</c:v>
                </c:pt>
                <c:pt idx="28">
                  <c:v>1.363932631587004</c:v>
                </c:pt>
                <c:pt idx="29">
                  <c:v>1.520118375543312</c:v>
                </c:pt>
                <c:pt idx="30">
                  <c:v>1.637423989748689</c:v>
                </c:pt>
                <c:pt idx="31">
                  <c:v>1.728968627421411</c:v>
                </c:pt>
                <c:pt idx="32">
                  <c:v>1.809016994374947</c:v>
                </c:pt>
                <c:pt idx="33">
                  <c:v>1.876306680043863</c:v>
                </c:pt>
                <c:pt idx="34">
                  <c:v>1.929776485888251</c:v>
                </c:pt>
                <c:pt idx="35">
                  <c:v>1.968583161128631</c:v>
                </c:pt>
                <c:pt idx="36">
                  <c:v>1.992114701314478</c:v>
                </c:pt>
                <c:pt idx="37">
                  <c:v>2.0</c:v>
                </c:pt>
                <c:pt idx="38">
                  <c:v>1.992114701314478</c:v>
                </c:pt>
                <c:pt idx="39">
                  <c:v>1.968583161128631</c:v>
                </c:pt>
                <c:pt idx="40">
                  <c:v>1.929776485888251</c:v>
                </c:pt>
                <c:pt idx="41">
                  <c:v>1.876306680043864</c:v>
                </c:pt>
                <c:pt idx="42">
                  <c:v>1.809016994374947</c:v>
                </c:pt>
                <c:pt idx="43">
                  <c:v>1.728968627421412</c:v>
                </c:pt>
                <c:pt idx="44">
                  <c:v>1.63742398974869</c:v>
                </c:pt>
                <c:pt idx="45">
                  <c:v>1.535826794978997</c:v>
                </c:pt>
                <c:pt idx="46">
                  <c:v>1.425779291565072</c:v>
                </c:pt>
                <c:pt idx="47">
                  <c:v>1.309016994374948</c:v>
                </c:pt>
                <c:pt idx="48">
                  <c:v>1.187381314585725</c:v>
                </c:pt>
                <c:pt idx="49">
                  <c:v>1.062790519529313</c:v>
                </c:pt>
                <c:pt idx="50">
                  <c:v>0.937209480470687</c:v>
                </c:pt>
                <c:pt idx="51">
                  <c:v>0.812618685414275</c:v>
                </c:pt>
                <c:pt idx="52">
                  <c:v>0.690983005625053</c:v>
                </c:pt>
                <c:pt idx="53">
                  <c:v>0.574220708434928</c:v>
                </c:pt>
                <c:pt idx="54">
                  <c:v>0.464173205021005</c:v>
                </c:pt>
                <c:pt idx="55">
                  <c:v>0.362576010251311</c:v>
                </c:pt>
                <c:pt idx="56">
                  <c:v>0.271031372578588</c:v>
                </c:pt>
                <c:pt idx="57">
                  <c:v>0.190983005625053</c:v>
                </c:pt>
                <c:pt idx="58">
                  <c:v>0.123693319956137</c:v>
                </c:pt>
                <c:pt idx="59">
                  <c:v>0.0702235141117493</c:v>
                </c:pt>
                <c:pt idx="60">
                  <c:v>0.031416838871369</c:v>
                </c:pt>
                <c:pt idx="61">
                  <c:v>0.00788529868552212</c:v>
                </c:pt>
                <c:pt idx="62">
                  <c:v>0.0</c:v>
                </c:pt>
              </c:numCache>
            </c:numRef>
          </c:yVal>
          <c:smooth val="0"/>
        </c:ser>
        <c:dLbls>
          <c:showLegendKey val="0"/>
          <c:showVal val="0"/>
          <c:showCatName val="0"/>
          <c:showSerName val="0"/>
          <c:showPercent val="0"/>
          <c:showBubbleSize val="0"/>
        </c:dLbls>
        <c:axId val="2135420840"/>
        <c:axId val="1770621688"/>
      </c:scatterChart>
      <c:valAx>
        <c:axId val="2135420840"/>
        <c:scaling>
          <c:orientation val="minMax"/>
          <c:max val="480.0"/>
          <c:min val="0.0"/>
        </c:scaling>
        <c:delete val="0"/>
        <c:axPos val="b"/>
        <c:numFmt formatCode="General" sourceLinked="1"/>
        <c:majorTickMark val="out"/>
        <c:minorTickMark val="none"/>
        <c:tickLblPos val="nextTo"/>
        <c:spPr>
          <a:ln w="28575" cap="flat" cmpd="sng" algn="ctr">
            <a:solidFill>
              <a:srgbClr val="000000"/>
            </a:solidFill>
            <a:prstDash val="solid"/>
            <a:round/>
            <a:headEnd type="none" w="med" len="med"/>
            <a:tailEnd type="none" w="med" len="med"/>
          </a:ln>
        </c:spPr>
        <c:txPr>
          <a:bodyPr rot="0" vert="horz"/>
          <a:lstStyle/>
          <a:p>
            <a:pPr>
              <a:defRPr sz="1200" b="0" i="0" u="none" strike="noStrike" baseline="0">
                <a:solidFill>
                  <a:srgbClr val="000000"/>
                </a:solidFill>
                <a:latin typeface="Geneva"/>
                <a:ea typeface="Geneva"/>
                <a:cs typeface="Geneva"/>
              </a:defRPr>
            </a:pPr>
            <a:endParaRPr lang="en-US"/>
          </a:p>
        </c:txPr>
        <c:crossAx val="1770621688"/>
        <c:crosses val="autoZero"/>
        <c:crossBetween val="midCat"/>
        <c:majorUnit val="100.0"/>
        <c:minorUnit val="1.0"/>
      </c:valAx>
      <c:valAx>
        <c:axId val="1770621688"/>
        <c:scaling>
          <c:orientation val="minMax"/>
          <c:max val="2.1"/>
          <c:min val="-1.0"/>
        </c:scaling>
        <c:delete val="1"/>
        <c:axPos val="l"/>
        <c:numFmt formatCode="General" sourceLinked="1"/>
        <c:majorTickMark val="cross"/>
        <c:minorTickMark val="none"/>
        <c:tickLblPos val="nextTo"/>
        <c:crossAx val="2135420840"/>
        <c:crosses val="autoZero"/>
        <c:crossBetween val="midCat"/>
        <c:majorUnit val="0.5"/>
        <c:minorUnit val="0.1"/>
      </c:valAx>
      <c:spPr>
        <a:noFill/>
        <a:ln w="25400">
          <a:noFill/>
        </a:ln>
      </c:spPr>
    </c:plotArea>
    <c:plotVisOnly val="1"/>
    <c:dispBlanksAs val="gap"/>
    <c:showDLblsOverMax val="0"/>
  </c:chart>
  <c:spPr>
    <a:noFill/>
    <a:ln w="9525">
      <a:noFill/>
    </a:ln>
  </c:spPr>
  <c:txPr>
    <a:bodyPr/>
    <a:lstStyle/>
    <a:p>
      <a:pPr>
        <a:defRPr sz="900" b="0" i="0" u="none" strike="noStrike" baseline="0">
          <a:solidFill>
            <a:srgbClr val="000000"/>
          </a:solidFill>
          <a:latin typeface="Geneva"/>
          <a:ea typeface="Geneva"/>
          <a:cs typeface="Geneva"/>
        </a:defRPr>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0841889961148013"/>
          <c:y val="0.0657896586077279"/>
          <c:w val="0.893224714876551"/>
          <c:h val="0.871712976552395"/>
        </c:manualLayout>
      </c:layout>
      <c:scatterChart>
        <c:scatterStyle val="lineMarker"/>
        <c:varyColors val="0"/>
        <c:ser>
          <c:idx val="4"/>
          <c:order val="0"/>
          <c:spPr>
            <a:ln w="57150" cap="rnd" cmpd="sng" algn="ctr">
              <a:solidFill>
                <a:sysClr val="windowText" lastClr="000000"/>
              </a:solidFill>
              <a:prstDash val="solid"/>
              <a:round/>
              <a:headEnd type="none" w="med" len="med"/>
              <a:tailEnd type="none" w="med" len="med"/>
            </a:ln>
          </c:spPr>
          <c:marker>
            <c:symbol val="none"/>
          </c:marker>
          <c:xVal>
            <c:numRef>
              <c:f>'First Set'!$B$2:$B$64</c:f>
              <c:numCache>
                <c:formatCode>General</c:formatCode>
                <c:ptCount val="63"/>
                <c:pt idx="0">
                  <c:v>0.0</c:v>
                </c:pt>
                <c:pt idx="1">
                  <c:v>7.689999999999999</c:v>
                </c:pt>
                <c:pt idx="2">
                  <c:v>15.38</c:v>
                </c:pt>
                <c:pt idx="3">
                  <c:v>23.08</c:v>
                </c:pt>
                <c:pt idx="4">
                  <c:v>30.77</c:v>
                </c:pt>
                <c:pt idx="5">
                  <c:v>38.46</c:v>
                </c:pt>
                <c:pt idx="6">
                  <c:v>46.15</c:v>
                </c:pt>
                <c:pt idx="7">
                  <c:v>53.85</c:v>
                </c:pt>
                <c:pt idx="8">
                  <c:v>61.54</c:v>
                </c:pt>
                <c:pt idx="9">
                  <c:v>69.23</c:v>
                </c:pt>
                <c:pt idx="10">
                  <c:v>76.92</c:v>
                </c:pt>
                <c:pt idx="11">
                  <c:v>84.62</c:v>
                </c:pt>
                <c:pt idx="12">
                  <c:v>92.31</c:v>
                </c:pt>
                <c:pt idx="13">
                  <c:v>100.0</c:v>
                </c:pt>
                <c:pt idx="14">
                  <c:v>107.69</c:v>
                </c:pt>
                <c:pt idx="15">
                  <c:v>115.38</c:v>
                </c:pt>
                <c:pt idx="16">
                  <c:v>123.08</c:v>
                </c:pt>
                <c:pt idx="17">
                  <c:v>130.77</c:v>
                </c:pt>
                <c:pt idx="18">
                  <c:v>138.46</c:v>
                </c:pt>
                <c:pt idx="19">
                  <c:v>146.15</c:v>
                </c:pt>
                <c:pt idx="20">
                  <c:v>153.85</c:v>
                </c:pt>
                <c:pt idx="21">
                  <c:v>161.54</c:v>
                </c:pt>
                <c:pt idx="22">
                  <c:v>169.23</c:v>
                </c:pt>
                <c:pt idx="23">
                  <c:v>176.92</c:v>
                </c:pt>
                <c:pt idx="24">
                  <c:v>184.62</c:v>
                </c:pt>
                <c:pt idx="25">
                  <c:v>192.31</c:v>
                </c:pt>
                <c:pt idx="26">
                  <c:v>200.0</c:v>
                </c:pt>
                <c:pt idx="27">
                  <c:v>207.69</c:v>
                </c:pt>
                <c:pt idx="28">
                  <c:v>215.38</c:v>
                </c:pt>
                <c:pt idx="29">
                  <c:v>223.08</c:v>
                </c:pt>
                <c:pt idx="30">
                  <c:v>230.77</c:v>
                </c:pt>
                <c:pt idx="31">
                  <c:v>238.46</c:v>
                </c:pt>
                <c:pt idx="32">
                  <c:v>246.15</c:v>
                </c:pt>
                <c:pt idx="33">
                  <c:v>253.85</c:v>
                </c:pt>
                <c:pt idx="34">
                  <c:v>261.54</c:v>
                </c:pt>
                <c:pt idx="35">
                  <c:v>269.23</c:v>
                </c:pt>
                <c:pt idx="36">
                  <c:v>276.92</c:v>
                </c:pt>
                <c:pt idx="37">
                  <c:v>284.62</c:v>
                </c:pt>
                <c:pt idx="38">
                  <c:v>292.31</c:v>
                </c:pt>
                <c:pt idx="39">
                  <c:v>300.0</c:v>
                </c:pt>
                <c:pt idx="40">
                  <c:v>307.69</c:v>
                </c:pt>
                <c:pt idx="41">
                  <c:v>315.38</c:v>
                </c:pt>
                <c:pt idx="42">
                  <c:v>323.08</c:v>
                </c:pt>
                <c:pt idx="43">
                  <c:v>330.77</c:v>
                </c:pt>
                <c:pt idx="44">
                  <c:v>338.46</c:v>
                </c:pt>
                <c:pt idx="45">
                  <c:v>346.15</c:v>
                </c:pt>
                <c:pt idx="46">
                  <c:v>353.85</c:v>
                </c:pt>
                <c:pt idx="47">
                  <c:v>361.54</c:v>
                </c:pt>
                <c:pt idx="48">
                  <c:v>369.23</c:v>
                </c:pt>
                <c:pt idx="49">
                  <c:v>376.92</c:v>
                </c:pt>
                <c:pt idx="50">
                  <c:v>384.62</c:v>
                </c:pt>
                <c:pt idx="51">
                  <c:v>392.31</c:v>
                </c:pt>
                <c:pt idx="52">
                  <c:v>400.0</c:v>
                </c:pt>
                <c:pt idx="53">
                  <c:v>407.69</c:v>
                </c:pt>
                <c:pt idx="54">
                  <c:v>415.38</c:v>
                </c:pt>
                <c:pt idx="55">
                  <c:v>423.08</c:v>
                </c:pt>
                <c:pt idx="56">
                  <c:v>430.77</c:v>
                </c:pt>
                <c:pt idx="57">
                  <c:v>438.46</c:v>
                </c:pt>
                <c:pt idx="58">
                  <c:v>446.15</c:v>
                </c:pt>
                <c:pt idx="59">
                  <c:v>453.85</c:v>
                </c:pt>
                <c:pt idx="60">
                  <c:v>461.54</c:v>
                </c:pt>
                <c:pt idx="61">
                  <c:v>469.23</c:v>
                </c:pt>
                <c:pt idx="62">
                  <c:v>476.92</c:v>
                </c:pt>
              </c:numCache>
            </c:numRef>
          </c:xVal>
          <c:yVal>
            <c:numRef>
              <c:f>'First Set'!$I$2:$I$64</c:f>
              <c:numCache>
                <c:formatCode>General</c:formatCode>
                <c:ptCount val="63"/>
                <c:pt idx="0">
                  <c:v>0.0</c:v>
                </c:pt>
                <c:pt idx="1">
                  <c:v>0.0078542097178422</c:v>
                </c:pt>
                <c:pt idx="2">
                  <c:v>0.0309233299890341</c:v>
                </c:pt>
                <c:pt idx="3">
                  <c:v>0.0677578431446471</c:v>
                </c:pt>
                <c:pt idx="4">
                  <c:v>0.116043301255251</c:v>
                </c:pt>
                <c:pt idx="5">
                  <c:v>0.172745751406263</c:v>
                </c:pt>
                <c:pt idx="6">
                  <c:v>0.218593950681987</c:v>
                </c:pt>
                <c:pt idx="7">
                  <c:v>0.234998668668363</c:v>
                </c:pt>
                <c:pt idx="8">
                  <c:v>0.220929136601974</c:v>
                </c:pt>
                <c:pt idx="9">
                  <c:v>0.177269394926671</c:v>
                </c:pt>
                <c:pt idx="10">
                  <c:v>0.106762745781211</c:v>
                </c:pt>
                <c:pt idx="11">
                  <c:v>0.0138393812367195</c:v>
                </c:pt>
                <c:pt idx="12">
                  <c:v>-0.0956619819642431</c:v>
                </c:pt>
                <c:pt idx="13">
                  <c:v>-0.210918321111156</c:v>
                </c:pt>
                <c:pt idx="14">
                  <c:v>-0.320559453966597</c:v>
                </c:pt>
                <c:pt idx="15">
                  <c:v>-0.417142491537863</c:v>
                </c:pt>
                <c:pt idx="16">
                  <c:v>-0.483797342584759</c:v>
                </c:pt>
                <c:pt idx="17">
                  <c:v>-0.523063674296206</c:v>
                </c:pt>
                <c:pt idx="18">
                  <c:v>-0.542638985064275</c:v>
                </c:pt>
                <c:pt idx="19">
                  <c:v>-0.539409624756673</c:v>
                </c:pt>
                <c:pt idx="20">
                  <c:v>-0.499676143270709</c:v>
                </c:pt>
                <c:pt idx="21">
                  <c:v>-0.41555833940163</c:v>
                </c:pt>
                <c:pt idx="22">
                  <c:v>-0.299640299825363</c:v>
                </c:pt>
                <c:pt idx="23">
                  <c:v>-0.15645798459669</c:v>
                </c:pt>
                <c:pt idx="24">
                  <c:v>0.00785420971784195</c:v>
                </c:pt>
                <c:pt idx="25">
                  <c:v>0.18590375695213</c:v>
                </c:pt>
                <c:pt idx="26">
                  <c:v>0.36160405478236</c:v>
                </c:pt>
                <c:pt idx="27">
                  <c:v>0.518992810898179</c:v>
                </c:pt>
                <c:pt idx="28">
                  <c:v>0.651042985804468</c:v>
                </c:pt>
                <c:pt idx="29">
                  <c:v>0.752204978053814</c:v>
                </c:pt>
                <c:pt idx="30">
                  <c:v>0.818711994874345</c:v>
                </c:pt>
                <c:pt idx="31">
                  <c:v>0.864484313710706</c:v>
                </c:pt>
                <c:pt idx="32">
                  <c:v>0.904508497187474</c:v>
                </c:pt>
                <c:pt idx="33">
                  <c:v>0.938153340021931</c:v>
                </c:pt>
                <c:pt idx="34">
                  <c:v>0.964888242944126</c:v>
                </c:pt>
                <c:pt idx="35">
                  <c:v>0.984291580564315</c:v>
                </c:pt>
                <c:pt idx="36">
                  <c:v>0.996057350657239</c:v>
                </c:pt>
                <c:pt idx="37">
                  <c:v>1.0</c:v>
                </c:pt>
                <c:pt idx="38">
                  <c:v>0.996057350657239</c:v>
                </c:pt>
                <c:pt idx="39">
                  <c:v>0.984291580564315</c:v>
                </c:pt>
                <c:pt idx="40">
                  <c:v>0.964888242944126</c:v>
                </c:pt>
                <c:pt idx="41">
                  <c:v>0.938153340021932</c:v>
                </c:pt>
                <c:pt idx="42">
                  <c:v>0.904508497187474</c:v>
                </c:pt>
                <c:pt idx="43">
                  <c:v>0.864484313710706</c:v>
                </c:pt>
                <c:pt idx="44">
                  <c:v>0.818711994874345</c:v>
                </c:pt>
                <c:pt idx="45">
                  <c:v>0.767913397489498</c:v>
                </c:pt>
                <c:pt idx="46">
                  <c:v>0.712889645782536</c:v>
                </c:pt>
                <c:pt idx="47">
                  <c:v>0.654508497187474</c:v>
                </c:pt>
                <c:pt idx="48">
                  <c:v>0.593690657292862</c:v>
                </c:pt>
                <c:pt idx="49">
                  <c:v>0.531395259764657</c:v>
                </c:pt>
                <c:pt idx="50">
                  <c:v>0.468604740235344</c:v>
                </c:pt>
                <c:pt idx="51">
                  <c:v>0.406309342707137</c:v>
                </c:pt>
                <c:pt idx="52">
                  <c:v>0.345491502812526</c:v>
                </c:pt>
                <c:pt idx="53">
                  <c:v>0.287110354217464</c:v>
                </c:pt>
                <c:pt idx="54">
                  <c:v>0.232086602510502</c:v>
                </c:pt>
                <c:pt idx="55">
                  <c:v>0.181288005125655</c:v>
                </c:pt>
                <c:pt idx="56">
                  <c:v>0.135515686289294</c:v>
                </c:pt>
                <c:pt idx="57">
                  <c:v>0.0954915028125264</c:v>
                </c:pt>
                <c:pt idx="58">
                  <c:v>0.0618466599780684</c:v>
                </c:pt>
                <c:pt idx="59">
                  <c:v>0.0351117570558747</c:v>
                </c:pt>
                <c:pt idx="60">
                  <c:v>0.0157084194356845</c:v>
                </c:pt>
                <c:pt idx="61">
                  <c:v>0.00394264934276106</c:v>
                </c:pt>
                <c:pt idx="62">
                  <c:v>0.0</c:v>
                </c:pt>
              </c:numCache>
            </c:numRef>
          </c:yVal>
          <c:smooth val="0"/>
        </c:ser>
        <c:ser>
          <c:idx val="0"/>
          <c:order val="1"/>
          <c:spPr>
            <a:ln w="57150" cap="rnd" cmpd="sng" algn="ctr">
              <a:solidFill>
                <a:srgbClr val="FF0000"/>
              </a:solidFill>
              <a:prstDash val="solid"/>
              <a:round/>
              <a:headEnd type="none" w="med" len="med"/>
              <a:tailEnd type="none" w="med" len="med"/>
            </a:ln>
          </c:spPr>
          <c:marker>
            <c:symbol val="none"/>
          </c:marker>
          <c:xVal>
            <c:numRef>
              <c:f>'First Set'!$B$2:$B$64</c:f>
              <c:numCache>
                <c:formatCode>General</c:formatCode>
                <c:ptCount val="63"/>
                <c:pt idx="0">
                  <c:v>0.0</c:v>
                </c:pt>
                <c:pt idx="1">
                  <c:v>7.689999999999999</c:v>
                </c:pt>
                <c:pt idx="2">
                  <c:v>15.38</c:v>
                </c:pt>
                <c:pt idx="3">
                  <c:v>23.08</c:v>
                </c:pt>
                <c:pt idx="4">
                  <c:v>30.77</c:v>
                </c:pt>
                <c:pt idx="5">
                  <c:v>38.46</c:v>
                </c:pt>
                <c:pt idx="6">
                  <c:v>46.15</c:v>
                </c:pt>
                <c:pt idx="7">
                  <c:v>53.85</c:v>
                </c:pt>
                <c:pt idx="8">
                  <c:v>61.54</c:v>
                </c:pt>
                <c:pt idx="9">
                  <c:v>69.23</c:v>
                </c:pt>
                <c:pt idx="10">
                  <c:v>76.92</c:v>
                </c:pt>
                <c:pt idx="11">
                  <c:v>84.62</c:v>
                </c:pt>
                <c:pt idx="12">
                  <c:v>92.31</c:v>
                </c:pt>
                <c:pt idx="13">
                  <c:v>100.0</c:v>
                </c:pt>
                <c:pt idx="14">
                  <c:v>107.69</c:v>
                </c:pt>
                <c:pt idx="15">
                  <c:v>115.38</c:v>
                </c:pt>
                <c:pt idx="16">
                  <c:v>123.08</c:v>
                </c:pt>
                <c:pt idx="17">
                  <c:v>130.77</c:v>
                </c:pt>
                <c:pt idx="18">
                  <c:v>138.46</c:v>
                </c:pt>
                <c:pt idx="19">
                  <c:v>146.15</c:v>
                </c:pt>
                <c:pt idx="20">
                  <c:v>153.85</c:v>
                </c:pt>
                <c:pt idx="21">
                  <c:v>161.54</c:v>
                </c:pt>
                <c:pt idx="22">
                  <c:v>169.23</c:v>
                </c:pt>
                <c:pt idx="23">
                  <c:v>176.92</c:v>
                </c:pt>
                <c:pt idx="24">
                  <c:v>184.62</c:v>
                </c:pt>
                <c:pt idx="25">
                  <c:v>192.31</c:v>
                </c:pt>
                <c:pt idx="26">
                  <c:v>200.0</c:v>
                </c:pt>
                <c:pt idx="27">
                  <c:v>207.69</c:v>
                </c:pt>
                <c:pt idx="28">
                  <c:v>215.38</c:v>
                </c:pt>
                <c:pt idx="29">
                  <c:v>223.08</c:v>
                </c:pt>
                <c:pt idx="30">
                  <c:v>230.77</c:v>
                </c:pt>
                <c:pt idx="31">
                  <c:v>238.46</c:v>
                </c:pt>
                <c:pt idx="32">
                  <c:v>246.15</c:v>
                </c:pt>
                <c:pt idx="33">
                  <c:v>253.85</c:v>
                </c:pt>
                <c:pt idx="34">
                  <c:v>261.54</c:v>
                </c:pt>
                <c:pt idx="35">
                  <c:v>269.23</c:v>
                </c:pt>
                <c:pt idx="36">
                  <c:v>276.92</c:v>
                </c:pt>
                <c:pt idx="37">
                  <c:v>284.62</c:v>
                </c:pt>
                <c:pt idx="38">
                  <c:v>292.31</c:v>
                </c:pt>
                <c:pt idx="39">
                  <c:v>300.0</c:v>
                </c:pt>
                <c:pt idx="40">
                  <c:v>307.69</c:v>
                </c:pt>
                <c:pt idx="41">
                  <c:v>315.38</c:v>
                </c:pt>
                <c:pt idx="42">
                  <c:v>323.08</c:v>
                </c:pt>
                <c:pt idx="43">
                  <c:v>330.77</c:v>
                </c:pt>
                <c:pt idx="44">
                  <c:v>338.46</c:v>
                </c:pt>
                <c:pt idx="45">
                  <c:v>346.15</c:v>
                </c:pt>
                <c:pt idx="46">
                  <c:v>353.85</c:v>
                </c:pt>
                <c:pt idx="47">
                  <c:v>361.54</c:v>
                </c:pt>
                <c:pt idx="48">
                  <c:v>369.23</c:v>
                </c:pt>
                <c:pt idx="49">
                  <c:v>376.92</c:v>
                </c:pt>
                <c:pt idx="50">
                  <c:v>384.62</c:v>
                </c:pt>
                <c:pt idx="51">
                  <c:v>392.31</c:v>
                </c:pt>
                <c:pt idx="52">
                  <c:v>400.0</c:v>
                </c:pt>
                <c:pt idx="53">
                  <c:v>407.69</c:v>
                </c:pt>
                <c:pt idx="54">
                  <c:v>415.38</c:v>
                </c:pt>
                <c:pt idx="55">
                  <c:v>423.08</c:v>
                </c:pt>
                <c:pt idx="56">
                  <c:v>430.77</c:v>
                </c:pt>
                <c:pt idx="57">
                  <c:v>438.46</c:v>
                </c:pt>
                <c:pt idx="58">
                  <c:v>446.15</c:v>
                </c:pt>
                <c:pt idx="59">
                  <c:v>453.85</c:v>
                </c:pt>
                <c:pt idx="60">
                  <c:v>461.54</c:v>
                </c:pt>
                <c:pt idx="61">
                  <c:v>469.23</c:v>
                </c:pt>
                <c:pt idx="62">
                  <c:v>476.92</c:v>
                </c:pt>
              </c:numCache>
            </c:numRef>
          </c:xVal>
          <c:yVal>
            <c:numRef>
              <c:f>'First Set'!$N$2:$N$64</c:f>
              <c:numCache>
                <c:formatCode>General</c:formatCode>
                <c:ptCount val="63"/>
                <c:pt idx="0">
                  <c:v>0.0</c:v>
                </c:pt>
                <c:pt idx="1">
                  <c:v>0.0078542097178422</c:v>
                </c:pt>
                <c:pt idx="2">
                  <c:v>0.0309233299890341</c:v>
                </c:pt>
                <c:pt idx="3">
                  <c:v>0.0677578431446471</c:v>
                </c:pt>
                <c:pt idx="4">
                  <c:v>0.116043301255251</c:v>
                </c:pt>
                <c:pt idx="5">
                  <c:v>0.172745751406263</c:v>
                </c:pt>
                <c:pt idx="6">
                  <c:v>0.226448160399829</c:v>
                </c:pt>
                <c:pt idx="7">
                  <c:v>0.265921998657397</c:v>
                </c:pt>
                <c:pt idx="8">
                  <c:v>0.288686979746621</c:v>
                </c:pt>
                <c:pt idx="9">
                  <c:v>0.293312696181921</c:v>
                </c:pt>
                <c:pt idx="10">
                  <c:v>0.279508497187474</c:v>
                </c:pt>
                <c:pt idx="11">
                  <c:v>0.248141751354391</c:v>
                </c:pt>
                <c:pt idx="12">
                  <c:v>0.201183346682188</c:v>
                </c:pt>
                <c:pt idx="13">
                  <c:v>0.145526501780112</c:v>
                </c:pt>
                <c:pt idx="14">
                  <c:v>0.0887965434705751</c:v>
                </c:pt>
                <c:pt idx="15">
                  <c:v>0.0351117570558744</c:v>
                </c:pt>
                <c:pt idx="16">
                  <c:v>-0.00629734258475939</c:v>
                </c:pt>
                <c:pt idx="17">
                  <c:v>-0.0355636742962055</c:v>
                </c:pt>
                <c:pt idx="18">
                  <c:v>-0.0551389850642745</c:v>
                </c:pt>
                <c:pt idx="19">
                  <c:v>-0.0519096247566729</c:v>
                </c:pt>
                <c:pt idx="20">
                  <c:v>-0.012176143270709</c:v>
                </c:pt>
                <c:pt idx="21">
                  <c:v>0.0719416605983699</c:v>
                </c:pt>
                <c:pt idx="22">
                  <c:v>0.187859700174637</c:v>
                </c:pt>
                <c:pt idx="23">
                  <c:v>0.331042015403309</c:v>
                </c:pt>
                <c:pt idx="24">
                  <c:v>0.495354209717842</c:v>
                </c:pt>
                <c:pt idx="25">
                  <c:v>0.67340375695213</c:v>
                </c:pt>
                <c:pt idx="26">
                  <c:v>0.84910405478236</c:v>
                </c:pt>
                <c:pt idx="27">
                  <c:v>1.006492810898179</c:v>
                </c:pt>
                <c:pt idx="28">
                  <c:v>1.138542985804468</c:v>
                </c:pt>
                <c:pt idx="29">
                  <c:v>1.239704978053814</c:v>
                </c:pt>
                <c:pt idx="30">
                  <c:v>1.306211994874345</c:v>
                </c:pt>
                <c:pt idx="31">
                  <c:v>1.351984313710705</c:v>
                </c:pt>
                <c:pt idx="32">
                  <c:v>1.382008497187474</c:v>
                </c:pt>
                <c:pt idx="33">
                  <c:v>1.390407588615668</c:v>
                </c:pt>
                <c:pt idx="34">
                  <c:v>1.374244240381298</c:v>
                </c:pt>
                <c:pt idx="35">
                  <c:v>1.340736403455583</c:v>
                </c:pt>
                <c:pt idx="36">
                  <c:v>1.29290267930367</c:v>
                </c:pt>
                <c:pt idx="37">
                  <c:v>1.234302370117672</c:v>
                </c:pt>
                <c:pt idx="38">
                  <c:v>1.168803102063502</c:v>
                </c:pt>
                <c:pt idx="39">
                  <c:v>1.100334881819566</c:v>
                </c:pt>
                <c:pt idx="40">
                  <c:v>1.032646086088773</c:v>
                </c:pt>
                <c:pt idx="41">
                  <c:v>0.969076670010966</c:v>
                </c:pt>
                <c:pt idx="42">
                  <c:v>0.912362706905316</c:v>
                </c:pt>
                <c:pt idx="43">
                  <c:v>0.864484313710706</c:v>
                </c:pt>
                <c:pt idx="44">
                  <c:v>0.818711994874345</c:v>
                </c:pt>
                <c:pt idx="45">
                  <c:v>0.767913397489498</c:v>
                </c:pt>
                <c:pt idx="46">
                  <c:v>0.712889645782536</c:v>
                </c:pt>
                <c:pt idx="47">
                  <c:v>0.654508497187474</c:v>
                </c:pt>
                <c:pt idx="48">
                  <c:v>0.593690657292862</c:v>
                </c:pt>
                <c:pt idx="49">
                  <c:v>0.531395259764657</c:v>
                </c:pt>
                <c:pt idx="50">
                  <c:v>0.468604740235344</c:v>
                </c:pt>
                <c:pt idx="51">
                  <c:v>0.406309342707137</c:v>
                </c:pt>
                <c:pt idx="52">
                  <c:v>0.345491502812526</c:v>
                </c:pt>
                <c:pt idx="53">
                  <c:v>0.287110354217464</c:v>
                </c:pt>
                <c:pt idx="54">
                  <c:v>0.232086602510502</c:v>
                </c:pt>
                <c:pt idx="55">
                  <c:v>0.181288005125655</c:v>
                </c:pt>
                <c:pt idx="56">
                  <c:v>0.135515686289294</c:v>
                </c:pt>
                <c:pt idx="57">
                  <c:v>0.0954915028125264</c:v>
                </c:pt>
                <c:pt idx="58">
                  <c:v>0.0618466599780684</c:v>
                </c:pt>
                <c:pt idx="59">
                  <c:v>0.0351117570558747</c:v>
                </c:pt>
                <c:pt idx="60">
                  <c:v>0.0157084194356845</c:v>
                </c:pt>
                <c:pt idx="61">
                  <c:v>0.00394264934276106</c:v>
                </c:pt>
                <c:pt idx="62">
                  <c:v>0.0</c:v>
                </c:pt>
              </c:numCache>
            </c:numRef>
          </c:yVal>
          <c:smooth val="0"/>
        </c:ser>
        <c:dLbls>
          <c:showLegendKey val="0"/>
          <c:showVal val="0"/>
          <c:showCatName val="0"/>
          <c:showSerName val="0"/>
          <c:showPercent val="0"/>
          <c:showBubbleSize val="0"/>
        </c:dLbls>
        <c:axId val="1770432648"/>
        <c:axId val="1770948936"/>
      </c:scatterChart>
      <c:valAx>
        <c:axId val="1770432648"/>
        <c:scaling>
          <c:orientation val="minMax"/>
          <c:max val="480.0"/>
          <c:min val="0.0"/>
        </c:scaling>
        <c:delete val="0"/>
        <c:axPos val="b"/>
        <c:numFmt formatCode="General" sourceLinked="1"/>
        <c:majorTickMark val="out"/>
        <c:minorTickMark val="none"/>
        <c:tickLblPos val="nextTo"/>
        <c:spPr>
          <a:ln w="28575" cap="flat" cmpd="sng" algn="ctr">
            <a:solidFill>
              <a:srgbClr val="000000"/>
            </a:solidFill>
            <a:prstDash val="solid"/>
            <a:round/>
            <a:headEnd type="none" w="med" len="med"/>
            <a:tailEnd type="none" w="med" len="med"/>
          </a:ln>
        </c:spPr>
        <c:txPr>
          <a:bodyPr rot="0" vert="horz"/>
          <a:lstStyle/>
          <a:p>
            <a:pPr>
              <a:defRPr sz="1200" b="0" i="0" u="none" strike="noStrike" baseline="0">
                <a:solidFill>
                  <a:srgbClr val="000000"/>
                </a:solidFill>
                <a:latin typeface="Geneva"/>
                <a:ea typeface="Geneva"/>
                <a:cs typeface="Geneva"/>
              </a:defRPr>
            </a:pPr>
            <a:endParaRPr lang="en-US"/>
          </a:p>
        </c:txPr>
        <c:crossAx val="1770948936"/>
        <c:crosses val="autoZero"/>
        <c:crossBetween val="midCat"/>
        <c:majorUnit val="100.0"/>
        <c:minorUnit val="1.0"/>
      </c:valAx>
      <c:valAx>
        <c:axId val="1770948936"/>
        <c:scaling>
          <c:orientation val="minMax"/>
          <c:max val="2.1"/>
          <c:min val="-1.0"/>
        </c:scaling>
        <c:delete val="1"/>
        <c:axPos val="l"/>
        <c:numFmt formatCode="General" sourceLinked="1"/>
        <c:majorTickMark val="cross"/>
        <c:minorTickMark val="none"/>
        <c:tickLblPos val="nextTo"/>
        <c:crossAx val="1770432648"/>
        <c:crosses val="autoZero"/>
        <c:crossBetween val="midCat"/>
        <c:majorUnit val="0.5"/>
        <c:minorUnit val="0.1"/>
      </c:valAx>
      <c:spPr>
        <a:noFill/>
        <a:ln w="25400">
          <a:noFill/>
        </a:ln>
      </c:spPr>
    </c:plotArea>
    <c:plotVisOnly val="1"/>
    <c:dispBlanksAs val="gap"/>
    <c:showDLblsOverMax val="0"/>
  </c:chart>
  <c:spPr>
    <a:noFill/>
    <a:ln w="9525">
      <a:noFill/>
    </a:ln>
  </c:spPr>
  <c:txPr>
    <a:bodyPr/>
    <a:lstStyle/>
    <a:p>
      <a:pPr>
        <a:defRPr sz="900" b="0" i="0" u="none" strike="noStrike" baseline="0">
          <a:solidFill>
            <a:srgbClr val="000000"/>
          </a:solidFill>
          <a:latin typeface="Geneva"/>
          <a:ea typeface="Geneva"/>
          <a:cs typeface="Geneva"/>
        </a:defRPr>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0841889961148013"/>
          <c:y val="0.0657896586077279"/>
          <c:w val="0.893224714876551"/>
          <c:h val="0.871712976552395"/>
        </c:manualLayout>
      </c:layout>
      <c:scatterChart>
        <c:scatterStyle val="lineMarker"/>
        <c:varyColors val="0"/>
        <c:ser>
          <c:idx val="4"/>
          <c:order val="0"/>
          <c:spPr>
            <a:ln w="57150" cap="rnd" cmpd="sng" algn="ctr">
              <a:solidFill>
                <a:sysClr val="windowText" lastClr="000000"/>
              </a:solidFill>
              <a:prstDash val="solid"/>
              <a:round/>
              <a:headEnd type="none" w="med" len="med"/>
              <a:tailEnd type="none" w="med" len="med"/>
            </a:ln>
          </c:spPr>
          <c:marker>
            <c:symbol val="none"/>
          </c:marker>
          <c:xVal>
            <c:numRef>
              <c:f>'First Set'!$B$2:$B$64</c:f>
              <c:numCache>
                <c:formatCode>General</c:formatCode>
                <c:ptCount val="63"/>
                <c:pt idx="0">
                  <c:v>0.0</c:v>
                </c:pt>
                <c:pt idx="1">
                  <c:v>7.689999999999999</c:v>
                </c:pt>
                <c:pt idx="2">
                  <c:v>15.38</c:v>
                </c:pt>
                <c:pt idx="3">
                  <c:v>23.08</c:v>
                </c:pt>
                <c:pt idx="4">
                  <c:v>30.77</c:v>
                </c:pt>
                <c:pt idx="5">
                  <c:v>38.46</c:v>
                </c:pt>
                <c:pt idx="6">
                  <c:v>46.15</c:v>
                </c:pt>
                <c:pt idx="7">
                  <c:v>53.85</c:v>
                </c:pt>
                <c:pt idx="8">
                  <c:v>61.54</c:v>
                </c:pt>
                <c:pt idx="9">
                  <c:v>69.23</c:v>
                </c:pt>
                <c:pt idx="10">
                  <c:v>76.92</c:v>
                </c:pt>
                <c:pt idx="11">
                  <c:v>84.62</c:v>
                </c:pt>
                <c:pt idx="12">
                  <c:v>92.31</c:v>
                </c:pt>
                <c:pt idx="13">
                  <c:v>100.0</c:v>
                </c:pt>
                <c:pt idx="14">
                  <c:v>107.69</c:v>
                </c:pt>
                <c:pt idx="15">
                  <c:v>115.38</c:v>
                </c:pt>
                <c:pt idx="16">
                  <c:v>123.08</c:v>
                </c:pt>
                <c:pt idx="17">
                  <c:v>130.77</c:v>
                </c:pt>
                <c:pt idx="18">
                  <c:v>138.46</c:v>
                </c:pt>
                <c:pt idx="19">
                  <c:v>146.15</c:v>
                </c:pt>
                <c:pt idx="20">
                  <c:v>153.85</c:v>
                </c:pt>
                <c:pt idx="21">
                  <c:v>161.54</c:v>
                </c:pt>
                <c:pt idx="22">
                  <c:v>169.23</c:v>
                </c:pt>
                <c:pt idx="23">
                  <c:v>176.92</c:v>
                </c:pt>
                <c:pt idx="24">
                  <c:v>184.62</c:v>
                </c:pt>
                <c:pt idx="25">
                  <c:v>192.31</c:v>
                </c:pt>
                <c:pt idx="26">
                  <c:v>200.0</c:v>
                </c:pt>
                <c:pt idx="27">
                  <c:v>207.69</c:v>
                </c:pt>
                <c:pt idx="28">
                  <c:v>215.38</c:v>
                </c:pt>
                <c:pt idx="29">
                  <c:v>223.08</c:v>
                </c:pt>
                <c:pt idx="30">
                  <c:v>230.77</c:v>
                </c:pt>
                <c:pt idx="31">
                  <c:v>238.46</c:v>
                </c:pt>
                <c:pt idx="32">
                  <c:v>246.15</c:v>
                </c:pt>
                <c:pt idx="33">
                  <c:v>253.85</c:v>
                </c:pt>
                <c:pt idx="34">
                  <c:v>261.54</c:v>
                </c:pt>
                <c:pt idx="35">
                  <c:v>269.23</c:v>
                </c:pt>
                <c:pt idx="36">
                  <c:v>276.92</c:v>
                </c:pt>
                <c:pt idx="37">
                  <c:v>284.62</c:v>
                </c:pt>
                <c:pt idx="38">
                  <c:v>292.31</c:v>
                </c:pt>
                <c:pt idx="39">
                  <c:v>300.0</c:v>
                </c:pt>
                <c:pt idx="40">
                  <c:v>307.69</c:v>
                </c:pt>
                <c:pt idx="41">
                  <c:v>315.38</c:v>
                </c:pt>
                <c:pt idx="42">
                  <c:v>323.08</c:v>
                </c:pt>
                <c:pt idx="43">
                  <c:v>330.77</c:v>
                </c:pt>
                <c:pt idx="44">
                  <c:v>338.46</c:v>
                </c:pt>
                <c:pt idx="45">
                  <c:v>346.15</c:v>
                </c:pt>
                <c:pt idx="46">
                  <c:v>353.85</c:v>
                </c:pt>
                <c:pt idx="47">
                  <c:v>361.54</c:v>
                </c:pt>
                <c:pt idx="48">
                  <c:v>369.23</c:v>
                </c:pt>
                <c:pt idx="49">
                  <c:v>376.92</c:v>
                </c:pt>
                <c:pt idx="50">
                  <c:v>384.62</c:v>
                </c:pt>
                <c:pt idx="51">
                  <c:v>392.31</c:v>
                </c:pt>
                <c:pt idx="52">
                  <c:v>400.0</c:v>
                </c:pt>
                <c:pt idx="53">
                  <c:v>407.69</c:v>
                </c:pt>
                <c:pt idx="54">
                  <c:v>415.38</c:v>
                </c:pt>
                <c:pt idx="55">
                  <c:v>423.08</c:v>
                </c:pt>
                <c:pt idx="56">
                  <c:v>430.77</c:v>
                </c:pt>
                <c:pt idx="57">
                  <c:v>438.46</c:v>
                </c:pt>
                <c:pt idx="58">
                  <c:v>446.15</c:v>
                </c:pt>
                <c:pt idx="59">
                  <c:v>453.85</c:v>
                </c:pt>
                <c:pt idx="60">
                  <c:v>461.54</c:v>
                </c:pt>
                <c:pt idx="61">
                  <c:v>469.23</c:v>
                </c:pt>
                <c:pt idx="62">
                  <c:v>476.92</c:v>
                </c:pt>
              </c:numCache>
            </c:numRef>
          </c:xVal>
          <c:yVal>
            <c:numRef>
              <c:f>'First Set'!$I$2:$I$64</c:f>
              <c:numCache>
                <c:formatCode>General</c:formatCode>
                <c:ptCount val="63"/>
                <c:pt idx="0">
                  <c:v>0.0</c:v>
                </c:pt>
                <c:pt idx="1">
                  <c:v>0.0078542097178422</c:v>
                </c:pt>
                <c:pt idx="2">
                  <c:v>0.0309233299890341</c:v>
                </c:pt>
                <c:pt idx="3">
                  <c:v>0.0677578431446471</c:v>
                </c:pt>
                <c:pt idx="4">
                  <c:v>0.116043301255251</c:v>
                </c:pt>
                <c:pt idx="5">
                  <c:v>0.172745751406263</c:v>
                </c:pt>
                <c:pt idx="6">
                  <c:v>0.218593950681987</c:v>
                </c:pt>
                <c:pt idx="7">
                  <c:v>0.234998668668363</c:v>
                </c:pt>
                <c:pt idx="8">
                  <c:v>0.220929136601974</c:v>
                </c:pt>
                <c:pt idx="9">
                  <c:v>0.177269394926671</c:v>
                </c:pt>
                <c:pt idx="10">
                  <c:v>0.106762745781211</c:v>
                </c:pt>
                <c:pt idx="11">
                  <c:v>0.0138393812367195</c:v>
                </c:pt>
                <c:pt idx="12">
                  <c:v>-0.0956619819642431</c:v>
                </c:pt>
                <c:pt idx="13">
                  <c:v>-0.210918321111156</c:v>
                </c:pt>
                <c:pt idx="14">
                  <c:v>-0.320559453966597</c:v>
                </c:pt>
                <c:pt idx="15">
                  <c:v>-0.417142491537863</c:v>
                </c:pt>
                <c:pt idx="16">
                  <c:v>-0.483797342584759</c:v>
                </c:pt>
                <c:pt idx="17">
                  <c:v>-0.523063674296206</c:v>
                </c:pt>
                <c:pt idx="18">
                  <c:v>-0.542638985064275</c:v>
                </c:pt>
                <c:pt idx="19">
                  <c:v>-0.539409624756673</c:v>
                </c:pt>
                <c:pt idx="20">
                  <c:v>-0.499676143270709</c:v>
                </c:pt>
                <c:pt idx="21">
                  <c:v>-0.41555833940163</c:v>
                </c:pt>
                <c:pt idx="22">
                  <c:v>-0.299640299825363</c:v>
                </c:pt>
                <c:pt idx="23">
                  <c:v>-0.15645798459669</c:v>
                </c:pt>
                <c:pt idx="24">
                  <c:v>0.00785420971784195</c:v>
                </c:pt>
                <c:pt idx="25">
                  <c:v>0.18590375695213</c:v>
                </c:pt>
                <c:pt idx="26">
                  <c:v>0.36160405478236</c:v>
                </c:pt>
                <c:pt idx="27">
                  <c:v>0.518992810898179</c:v>
                </c:pt>
                <c:pt idx="28">
                  <c:v>0.651042985804468</c:v>
                </c:pt>
                <c:pt idx="29">
                  <c:v>0.752204978053814</c:v>
                </c:pt>
                <c:pt idx="30">
                  <c:v>0.818711994874345</c:v>
                </c:pt>
                <c:pt idx="31">
                  <c:v>0.864484313710706</c:v>
                </c:pt>
                <c:pt idx="32">
                  <c:v>0.904508497187474</c:v>
                </c:pt>
                <c:pt idx="33">
                  <c:v>0.938153340021931</c:v>
                </c:pt>
                <c:pt idx="34">
                  <c:v>0.964888242944126</c:v>
                </c:pt>
                <c:pt idx="35">
                  <c:v>0.984291580564315</c:v>
                </c:pt>
                <c:pt idx="36">
                  <c:v>0.996057350657239</c:v>
                </c:pt>
                <c:pt idx="37">
                  <c:v>1.0</c:v>
                </c:pt>
                <c:pt idx="38">
                  <c:v>0.996057350657239</c:v>
                </c:pt>
                <c:pt idx="39">
                  <c:v>0.984291580564315</c:v>
                </c:pt>
                <c:pt idx="40">
                  <c:v>0.964888242944126</c:v>
                </c:pt>
                <c:pt idx="41">
                  <c:v>0.938153340021932</c:v>
                </c:pt>
                <c:pt idx="42">
                  <c:v>0.904508497187474</c:v>
                </c:pt>
                <c:pt idx="43">
                  <c:v>0.864484313710706</c:v>
                </c:pt>
                <c:pt idx="44">
                  <c:v>0.818711994874345</c:v>
                </c:pt>
                <c:pt idx="45">
                  <c:v>0.767913397489498</c:v>
                </c:pt>
                <c:pt idx="46">
                  <c:v>0.712889645782536</c:v>
                </c:pt>
                <c:pt idx="47">
                  <c:v>0.654508497187474</c:v>
                </c:pt>
                <c:pt idx="48">
                  <c:v>0.593690657292862</c:v>
                </c:pt>
                <c:pt idx="49">
                  <c:v>0.531395259764657</c:v>
                </c:pt>
                <c:pt idx="50">
                  <c:v>0.468604740235344</c:v>
                </c:pt>
                <c:pt idx="51">
                  <c:v>0.406309342707137</c:v>
                </c:pt>
                <c:pt idx="52">
                  <c:v>0.345491502812526</c:v>
                </c:pt>
                <c:pt idx="53">
                  <c:v>0.287110354217464</c:v>
                </c:pt>
                <c:pt idx="54">
                  <c:v>0.232086602510502</c:v>
                </c:pt>
                <c:pt idx="55">
                  <c:v>0.181288005125655</c:v>
                </c:pt>
                <c:pt idx="56">
                  <c:v>0.135515686289294</c:v>
                </c:pt>
                <c:pt idx="57">
                  <c:v>0.0954915028125264</c:v>
                </c:pt>
                <c:pt idx="58">
                  <c:v>0.0618466599780684</c:v>
                </c:pt>
                <c:pt idx="59">
                  <c:v>0.0351117570558747</c:v>
                </c:pt>
                <c:pt idx="60">
                  <c:v>0.0157084194356845</c:v>
                </c:pt>
                <c:pt idx="61">
                  <c:v>0.00394264934276106</c:v>
                </c:pt>
                <c:pt idx="62">
                  <c:v>0.0</c:v>
                </c:pt>
              </c:numCache>
            </c:numRef>
          </c:yVal>
          <c:smooth val="0"/>
        </c:ser>
        <c:ser>
          <c:idx val="0"/>
          <c:order val="1"/>
          <c:spPr>
            <a:ln w="57150" cap="rnd" cmpd="sng" algn="ctr">
              <a:solidFill>
                <a:srgbClr val="FF0000"/>
              </a:solidFill>
              <a:prstDash val="solid"/>
              <a:round/>
              <a:headEnd type="none" w="med" len="med"/>
              <a:tailEnd type="none" w="med" len="med"/>
            </a:ln>
          </c:spPr>
          <c:marker>
            <c:symbol val="none"/>
          </c:marker>
          <c:xVal>
            <c:numRef>
              <c:f>'First Set'!$B$2:$B$64</c:f>
              <c:numCache>
                <c:formatCode>General</c:formatCode>
                <c:ptCount val="63"/>
                <c:pt idx="0">
                  <c:v>0.0</c:v>
                </c:pt>
                <c:pt idx="1">
                  <c:v>7.689999999999999</c:v>
                </c:pt>
                <c:pt idx="2">
                  <c:v>15.38</c:v>
                </c:pt>
                <c:pt idx="3">
                  <c:v>23.08</c:v>
                </c:pt>
                <c:pt idx="4">
                  <c:v>30.77</c:v>
                </c:pt>
                <c:pt idx="5">
                  <c:v>38.46</c:v>
                </c:pt>
                <c:pt idx="6">
                  <c:v>46.15</c:v>
                </c:pt>
                <c:pt idx="7">
                  <c:v>53.85</c:v>
                </c:pt>
                <c:pt idx="8">
                  <c:v>61.54</c:v>
                </c:pt>
                <c:pt idx="9">
                  <c:v>69.23</c:v>
                </c:pt>
                <c:pt idx="10">
                  <c:v>76.92</c:v>
                </c:pt>
                <c:pt idx="11">
                  <c:v>84.62</c:v>
                </c:pt>
                <c:pt idx="12">
                  <c:v>92.31</c:v>
                </c:pt>
                <c:pt idx="13">
                  <c:v>100.0</c:v>
                </c:pt>
                <c:pt idx="14">
                  <c:v>107.69</c:v>
                </c:pt>
                <c:pt idx="15">
                  <c:v>115.38</c:v>
                </c:pt>
                <c:pt idx="16">
                  <c:v>123.08</c:v>
                </c:pt>
                <c:pt idx="17">
                  <c:v>130.77</c:v>
                </c:pt>
                <c:pt idx="18">
                  <c:v>138.46</c:v>
                </c:pt>
                <c:pt idx="19">
                  <c:v>146.15</c:v>
                </c:pt>
                <c:pt idx="20">
                  <c:v>153.85</c:v>
                </c:pt>
                <c:pt idx="21">
                  <c:v>161.54</c:v>
                </c:pt>
                <c:pt idx="22">
                  <c:v>169.23</c:v>
                </c:pt>
                <c:pt idx="23">
                  <c:v>176.92</c:v>
                </c:pt>
                <c:pt idx="24">
                  <c:v>184.62</c:v>
                </c:pt>
                <c:pt idx="25">
                  <c:v>192.31</c:v>
                </c:pt>
                <c:pt idx="26">
                  <c:v>200.0</c:v>
                </c:pt>
                <c:pt idx="27">
                  <c:v>207.69</c:v>
                </c:pt>
                <c:pt idx="28">
                  <c:v>215.38</c:v>
                </c:pt>
                <c:pt idx="29">
                  <c:v>223.08</c:v>
                </c:pt>
                <c:pt idx="30">
                  <c:v>230.77</c:v>
                </c:pt>
                <c:pt idx="31">
                  <c:v>238.46</c:v>
                </c:pt>
                <c:pt idx="32">
                  <c:v>246.15</c:v>
                </c:pt>
                <c:pt idx="33">
                  <c:v>253.85</c:v>
                </c:pt>
                <c:pt idx="34">
                  <c:v>261.54</c:v>
                </c:pt>
                <c:pt idx="35">
                  <c:v>269.23</c:v>
                </c:pt>
                <c:pt idx="36">
                  <c:v>276.92</c:v>
                </c:pt>
                <c:pt idx="37">
                  <c:v>284.62</c:v>
                </c:pt>
                <c:pt idx="38">
                  <c:v>292.31</c:v>
                </c:pt>
                <c:pt idx="39">
                  <c:v>300.0</c:v>
                </c:pt>
                <c:pt idx="40">
                  <c:v>307.69</c:v>
                </c:pt>
                <c:pt idx="41">
                  <c:v>315.38</c:v>
                </c:pt>
                <c:pt idx="42">
                  <c:v>323.08</c:v>
                </c:pt>
                <c:pt idx="43">
                  <c:v>330.77</c:v>
                </c:pt>
                <c:pt idx="44">
                  <c:v>338.46</c:v>
                </c:pt>
                <c:pt idx="45">
                  <c:v>346.15</c:v>
                </c:pt>
                <c:pt idx="46">
                  <c:v>353.85</c:v>
                </c:pt>
                <c:pt idx="47">
                  <c:v>361.54</c:v>
                </c:pt>
                <c:pt idx="48">
                  <c:v>369.23</c:v>
                </c:pt>
                <c:pt idx="49">
                  <c:v>376.92</c:v>
                </c:pt>
                <c:pt idx="50">
                  <c:v>384.62</c:v>
                </c:pt>
                <c:pt idx="51">
                  <c:v>392.31</c:v>
                </c:pt>
                <c:pt idx="52">
                  <c:v>400.0</c:v>
                </c:pt>
                <c:pt idx="53">
                  <c:v>407.69</c:v>
                </c:pt>
                <c:pt idx="54">
                  <c:v>415.38</c:v>
                </c:pt>
                <c:pt idx="55">
                  <c:v>423.08</c:v>
                </c:pt>
                <c:pt idx="56">
                  <c:v>430.77</c:v>
                </c:pt>
                <c:pt idx="57">
                  <c:v>438.46</c:v>
                </c:pt>
                <c:pt idx="58">
                  <c:v>446.15</c:v>
                </c:pt>
                <c:pt idx="59">
                  <c:v>453.85</c:v>
                </c:pt>
                <c:pt idx="60">
                  <c:v>461.54</c:v>
                </c:pt>
                <c:pt idx="61">
                  <c:v>469.23</c:v>
                </c:pt>
                <c:pt idx="62">
                  <c:v>476.92</c:v>
                </c:pt>
              </c:numCache>
            </c:numRef>
          </c:xVal>
          <c:yVal>
            <c:numRef>
              <c:f>'First Set'!$M$2:$M$64</c:f>
              <c:numCache>
                <c:formatCode>General</c:formatCode>
                <c:ptCount val="63"/>
                <c:pt idx="0">
                  <c:v>0.0</c:v>
                </c:pt>
                <c:pt idx="1">
                  <c:v>0.0157084194356844</c:v>
                </c:pt>
                <c:pt idx="2">
                  <c:v>0.0618466599780681</c:v>
                </c:pt>
                <c:pt idx="3">
                  <c:v>0.135515686289294</c:v>
                </c:pt>
                <c:pt idx="4">
                  <c:v>0.232086602510501</c:v>
                </c:pt>
                <c:pt idx="5">
                  <c:v>0.345491502812526</c:v>
                </c:pt>
                <c:pt idx="6">
                  <c:v>0.452896320799659</c:v>
                </c:pt>
                <c:pt idx="7">
                  <c:v>0.531843997314794</c:v>
                </c:pt>
                <c:pt idx="8">
                  <c:v>0.577373959493242</c:v>
                </c:pt>
                <c:pt idx="9">
                  <c:v>0.586625392363843</c:v>
                </c:pt>
                <c:pt idx="10">
                  <c:v>0.559016994374947</c:v>
                </c:pt>
                <c:pt idx="11">
                  <c:v>0.496283502708782</c:v>
                </c:pt>
                <c:pt idx="12">
                  <c:v>0.402366693364376</c:v>
                </c:pt>
                <c:pt idx="13">
                  <c:v>0.287110354217464</c:v>
                </c:pt>
                <c:pt idx="14">
                  <c:v>0.161884667505465</c:v>
                </c:pt>
                <c:pt idx="15">
                  <c:v>0.0351117570558743</c:v>
                </c:pt>
                <c:pt idx="16">
                  <c:v>-0.0744413451475869</c:v>
                </c:pt>
                <c:pt idx="17">
                  <c:v>-0.166618851404938</c:v>
                </c:pt>
                <c:pt idx="18">
                  <c:v>-0.245793656417843</c:v>
                </c:pt>
                <c:pt idx="19">
                  <c:v>-0.305107254639001</c:v>
                </c:pt>
                <c:pt idx="20">
                  <c:v>-0.326930391864446</c:v>
                </c:pt>
                <c:pt idx="21">
                  <c:v>-0.299515038146379</c:v>
                </c:pt>
                <c:pt idx="22">
                  <c:v>-0.231882456680716</c:v>
                </c:pt>
                <c:pt idx="23">
                  <c:v>-0.125534654607656</c:v>
                </c:pt>
                <c:pt idx="24">
                  <c:v>0.0157084194356842</c:v>
                </c:pt>
                <c:pt idx="25">
                  <c:v>0.18590375695213</c:v>
                </c:pt>
                <c:pt idx="26">
                  <c:v>0.36160405478236</c:v>
                </c:pt>
                <c:pt idx="27">
                  <c:v>0.518992810898179</c:v>
                </c:pt>
                <c:pt idx="28">
                  <c:v>0.651042985804468</c:v>
                </c:pt>
                <c:pt idx="29">
                  <c:v>0.752204978053814</c:v>
                </c:pt>
                <c:pt idx="30">
                  <c:v>0.818711994874345</c:v>
                </c:pt>
                <c:pt idx="31">
                  <c:v>0.864484313710706</c:v>
                </c:pt>
                <c:pt idx="32">
                  <c:v>0.904508497187474</c:v>
                </c:pt>
                <c:pt idx="33">
                  <c:v>0.938153340021931</c:v>
                </c:pt>
                <c:pt idx="34">
                  <c:v>0.964888242944126</c:v>
                </c:pt>
                <c:pt idx="35">
                  <c:v>0.984291580564315</c:v>
                </c:pt>
                <c:pt idx="36">
                  <c:v>0.996057350657239</c:v>
                </c:pt>
                <c:pt idx="37">
                  <c:v>1.0</c:v>
                </c:pt>
                <c:pt idx="38">
                  <c:v>0.996057350657239</c:v>
                </c:pt>
                <c:pt idx="39">
                  <c:v>0.984291580564315</c:v>
                </c:pt>
                <c:pt idx="40">
                  <c:v>0.964888242944126</c:v>
                </c:pt>
                <c:pt idx="41">
                  <c:v>0.938153340021932</c:v>
                </c:pt>
                <c:pt idx="42">
                  <c:v>0.904508497187474</c:v>
                </c:pt>
                <c:pt idx="43">
                  <c:v>0.864484313710706</c:v>
                </c:pt>
                <c:pt idx="44">
                  <c:v>0.818711994874345</c:v>
                </c:pt>
                <c:pt idx="45">
                  <c:v>0.767913397489498</c:v>
                </c:pt>
                <c:pt idx="46">
                  <c:v>0.712889645782536</c:v>
                </c:pt>
                <c:pt idx="47">
                  <c:v>0.654508497187474</c:v>
                </c:pt>
                <c:pt idx="48">
                  <c:v>0.593690657292862</c:v>
                </c:pt>
                <c:pt idx="49">
                  <c:v>0.531395259764657</c:v>
                </c:pt>
                <c:pt idx="50">
                  <c:v>0.468604740235344</c:v>
                </c:pt>
                <c:pt idx="51">
                  <c:v>0.406309342707137</c:v>
                </c:pt>
                <c:pt idx="52">
                  <c:v>0.345491502812526</c:v>
                </c:pt>
                <c:pt idx="53">
                  <c:v>0.287110354217464</c:v>
                </c:pt>
                <c:pt idx="54">
                  <c:v>0.232086602510502</c:v>
                </c:pt>
                <c:pt idx="55">
                  <c:v>0.181288005125655</c:v>
                </c:pt>
                <c:pt idx="56">
                  <c:v>0.135515686289294</c:v>
                </c:pt>
                <c:pt idx="57">
                  <c:v>0.0954915028125264</c:v>
                </c:pt>
                <c:pt idx="58">
                  <c:v>0.0618466599780684</c:v>
                </c:pt>
                <c:pt idx="59">
                  <c:v>0.0351117570558747</c:v>
                </c:pt>
                <c:pt idx="60">
                  <c:v>0.0157084194356845</c:v>
                </c:pt>
                <c:pt idx="61">
                  <c:v>0.00394264934276106</c:v>
                </c:pt>
                <c:pt idx="62">
                  <c:v>0.0</c:v>
                </c:pt>
              </c:numCache>
            </c:numRef>
          </c:yVal>
          <c:smooth val="0"/>
        </c:ser>
        <c:dLbls>
          <c:showLegendKey val="0"/>
          <c:showVal val="0"/>
          <c:showCatName val="0"/>
          <c:showSerName val="0"/>
          <c:showPercent val="0"/>
          <c:showBubbleSize val="0"/>
        </c:dLbls>
        <c:axId val="1770288248"/>
        <c:axId val="1770230792"/>
      </c:scatterChart>
      <c:valAx>
        <c:axId val="1770288248"/>
        <c:scaling>
          <c:orientation val="minMax"/>
          <c:max val="480.0"/>
          <c:min val="0.0"/>
        </c:scaling>
        <c:delete val="0"/>
        <c:axPos val="b"/>
        <c:numFmt formatCode="General" sourceLinked="1"/>
        <c:majorTickMark val="out"/>
        <c:minorTickMark val="none"/>
        <c:tickLblPos val="nextTo"/>
        <c:spPr>
          <a:ln w="28575" cap="flat" cmpd="sng" algn="ctr">
            <a:solidFill>
              <a:srgbClr val="000000"/>
            </a:solidFill>
            <a:prstDash val="solid"/>
            <a:round/>
            <a:headEnd type="none" w="med" len="med"/>
            <a:tailEnd type="none" w="med" len="med"/>
          </a:ln>
        </c:spPr>
        <c:txPr>
          <a:bodyPr rot="0" vert="horz"/>
          <a:lstStyle/>
          <a:p>
            <a:pPr>
              <a:defRPr sz="1200" b="0" i="0" u="none" strike="noStrike" baseline="0">
                <a:solidFill>
                  <a:srgbClr val="000000"/>
                </a:solidFill>
                <a:latin typeface="Geneva"/>
                <a:ea typeface="Geneva"/>
                <a:cs typeface="Geneva"/>
              </a:defRPr>
            </a:pPr>
            <a:endParaRPr lang="en-US"/>
          </a:p>
        </c:txPr>
        <c:crossAx val="1770230792"/>
        <c:crosses val="autoZero"/>
        <c:crossBetween val="midCat"/>
        <c:majorUnit val="100.0"/>
        <c:minorUnit val="1.0"/>
      </c:valAx>
      <c:valAx>
        <c:axId val="1770230792"/>
        <c:scaling>
          <c:orientation val="minMax"/>
          <c:max val="2.1"/>
          <c:min val="-1.0"/>
        </c:scaling>
        <c:delete val="1"/>
        <c:axPos val="l"/>
        <c:numFmt formatCode="General" sourceLinked="1"/>
        <c:majorTickMark val="cross"/>
        <c:minorTickMark val="none"/>
        <c:tickLblPos val="nextTo"/>
        <c:crossAx val="1770288248"/>
        <c:crosses val="autoZero"/>
        <c:crossBetween val="midCat"/>
        <c:majorUnit val="0.5"/>
        <c:minorUnit val="0.1"/>
      </c:valAx>
      <c:spPr>
        <a:noFill/>
        <a:ln w="25400">
          <a:noFill/>
        </a:ln>
      </c:spPr>
    </c:plotArea>
    <c:plotVisOnly val="1"/>
    <c:dispBlanksAs val="gap"/>
    <c:showDLblsOverMax val="0"/>
  </c:chart>
  <c:spPr>
    <a:noFill/>
    <a:ln w="9525">
      <a:noFill/>
    </a:ln>
  </c:spPr>
  <c:txPr>
    <a:bodyPr/>
    <a:lstStyle/>
    <a:p>
      <a:pPr>
        <a:defRPr sz="900" b="0" i="0" u="none" strike="noStrike" baseline="0">
          <a:solidFill>
            <a:srgbClr val="000000"/>
          </a:solidFill>
          <a:latin typeface="Geneva"/>
          <a:ea typeface="Geneva"/>
          <a:cs typeface="Geneva"/>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0841889961148013"/>
          <c:y val="0.0657896586077279"/>
          <c:w val="0.893224714876551"/>
          <c:h val="0.871712976552395"/>
        </c:manualLayout>
      </c:layout>
      <c:scatterChart>
        <c:scatterStyle val="lineMarker"/>
        <c:varyColors val="0"/>
        <c:ser>
          <c:idx val="4"/>
          <c:order val="0"/>
          <c:spPr>
            <a:ln w="57150" cap="rnd" cmpd="sng" algn="ctr">
              <a:solidFill>
                <a:sysClr val="windowText" lastClr="000000"/>
              </a:solidFill>
              <a:prstDash val="solid"/>
              <a:round/>
              <a:headEnd type="none" w="med" len="med"/>
              <a:tailEnd type="none" w="med" len="med"/>
            </a:ln>
          </c:spPr>
          <c:marker>
            <c:symbol val="none"/>
          </c:marker>
          <c:xVal>
            <c:numRef>
              <c:f>'First Set'!$B$2:$B$64</c:f>
              <c:numCache>
                <c:formatCode>General</c:formatCode>
                <c:ptCount val="63"/>
                <c:pt idx="0">
                  <c:v>0.0</c:v>
                </c:pt>
                <c:pt idx="1">
                  <c:v>7.689999999999999</c:v>
                </c:pt>
                <c:pt idx="2">
                  <c:v>15.38</c:v>
                </c:pt>
                <c:pt idx="3">
                  <c:v>23.08</c:v>
                </c:pt>
                <c:pt idx="4">
                  <c:v>30.77</c:v>
                </c:pt>
                <c:pt idx="5">
                  <c:v>38.46</c:v>
                </c:pt>
                <c:pt idx="6">
                  <c:v>46.15</c:v>
                </c:pt>
                <c:pt idx="7">
                  <c:v>53.85</c:v>
                </c:pt>
                <c:pt idx="8">
                  <c:v>61.54</c:v>
                </c:pt>
                <c:pt idx="9">
                  <c:v>69.23</c:v>
                </c:pt>
                <c:pt idx="10">
                  <c:v>76.92</c:v>
                </c:pt>
                <c:pt idx="11">
                  <c:v>84.62</c:v>
                </c:pt>
                <c:pt idx="12">
                  <c:v>92.31</c:v>
                </c:pt>
                <c:pt idx="13">
                  <c:v>100.0</c:v>
                </c:pt>
                <c:pt idx="14">
                  <c:v>107.69</c:v>
                </c:pt>
                <c:pt idx="15">
                  <c:v>115.38</c:v>
                </c:pt>
                <c:pt idx="16">
                  <c:v>123.08</c:v>
                </c:pt>
                <c:pt idx="17">
                  <c:v>130.77</c:v>
                </c:pt>
                <c:pt idx="18">
                  <c:v>138.46</c:v>
                </c:pt>
                <c:pt idx="19">
                  <c:v>146.15</c:v>
                </c:pt>
                <c:pt idx="20">
                  <c:v>153.85</c:v>
                </c:pt>
                <c:pt idx="21">
                  <c:v>161.54</c:v>
                </c:pt>
                <c:pt idx="22">
                  <c:v>169.23</c:v>
                </c:pt>
                <c:pt idx="23">
                  <c:v>176.92</c:v>
                </c:pt>
                <c:pt idx="24">
                  <c:v>184.62</c:v>
                </c:pt>
                <c:pt idx="25">
                  <c:v>192.31</c:v>
                </c:pt>
                <c:pt idx="26">
                  <c:v>200.0</c:v>
                </c:pt>
                <c:pt idx="27">
                  <c:v>207.69</c:v>
                </c:pt>
                <c:pt idx="28">
                  <c:v>215.38</c:v>
                </c:pt>
                <c:pt idx="29">
                  <c:v>223.08</c:v>
                </c:pt>
                <c:pt idx="30">
                  <c:v>230.77</c:v>
                </c:pt>
                <c:pt idx="31">
                  <c:v>238.46</c:v>
                </c:pt>
                <c:pt idx="32">
                  <c:v>246.15</c:v>
                </c:pt>
                <c:pt idx="33">
                  <c:v>253.85</c:v>
                </c:pt>
                <c:pt idx="34">
                  <c:v>261.54</c:v>
                </c:pt>
                <c:pt idx="35">
                  <c:v>269.23</c:v>
                </c:pt>
                <c:pt idx="36">
                  <c:v>276.92</c:v>
                </c:pt>
                <c:pt idx="37">
                  <c:v>284.62</c:v>
                </c:pt>
                <c:pt idx="38">
                  <c:v>292.31</c:v>
                </c:pt>
                <c:pt idx="39">
                  <c:v>300.0</c:v>
                </c:pt>
                <c:pt idx="40">
                  <c:v>307.69</c:v>
                </c:pt>
                <c:pt idx="41">
                  <c:v>315.38</c:v>
                </c:pt>
                <c:pt idx="42">
                  <c:v>323.08</c:v>
                </c:pt>
                <c:pt idx="43">
                  <c:v>330.77</c:v>
                </c:pt>
                <c:pt idx="44">
                  <c:v>338.46</c:v>
                </c:pt>
                <c:pt idx="45">
                  <c:v>346.15</c:v>
                </c:pt>
                <c:pt idx="46">
                  <c:v>353.85</c:v>
                </c:pt>
                <c:pt idx="47">
                  <c:v>361.54</c:v>
                </c:pt>
                <c:pt idx="48">
                  <c:v>369.23</c:v>
                </c:pt>
                <c:pt idx="49">
                  <c:v>376.92</c:v>
                </c:pt>
                <c:pt idx="50">
                  <c:v>384.62</c:v>
                </c:pt>
                <c:pt idx="51">
                  <c:v>392.31</c:v>
                </c:pt>
                <c:pt idx="52">
                  <c:v>400.0</c:v>
                </c:pt>
                <c:pt idx="53">
                  <c:v>407.69</c:v>
                </c:pt>
                <c:pt idx="54">
                  <c:v>415.38</c:v>
                </c:pt>
                <c:pt idx="55">
                  <c:v>423.08</c:v>
                </c:pt>
                <c:pt idx="56">
                  <c:v>430.77</c:v>
                </c:pt>
                <c:pt idx="57">
                  <c:v>438.46</c:v>
                </c:pt>
                <c:pt idx="58">
                  <c:v>446.15</c:v>
                </c:pt>
                <c:pt idx="59">
                  <c:v>453.85</c:v>
                </c:pt>
                <c:pt idx="60">
                  <c:v>461.54</c:v>
                </c:pt>
                <c:pt idx="61">
                  <c:v>469.23</c:v>
                </c:pt>
                <c:pt idx="62">
                  <c:v>476.92</c:v>
                </c:pt>
              </c:numCache>
            </c:numRef>
          </c:xVal>
          <c:yVal>
            <c:numRef>
              <c:f>'First Set'!$I$2:$I$64</c:f>
              <c:numCache>
                <c:formatCode>General</c:formatCode>
                <c:ptCount val="63"/>
                <c:pt idx="0">
                  <c:v>0.0</c:v>
                </c:pt>
                <c:pt idx="1">
                  <c:v>0.0078542097178422</c:v>
                </c:pt>
                <c:pt idx="2">
                  <c:v>0.0309233299890341</c:v>
                </c:pt>
                <c:pt idx="3">
                  <c:v>0.0677578431446471</c:v>
                </c:pt>
                <c:pt idx="4">
                  <c:v>0.116043301255251</c:v>
                </c:pt>
                <c:pt idx="5">
                  <c:v>0.172745751406263</c:v>
                </c:pt>
                <c:pt idx="6">
                  <c:v>0.218593950681987</c:v>
                </c:pt>
                <c:pt idx="7">
                  <c:v>0.234998668668363</c:v>
                </c:pt>
                <c:pt idx="8">
                  <c:v>0.220929136601974</c:v>
                </c:pt>
                <c:pt idx="9">
                  <c:v>0.177269394926671</c:v>
                </c:pt>
                <c:pt idx="10">
                  <c:v>0.106762745781211</c:v>
                </c:pt>
                <c:pt idx="11">
                  <c:v>0.0138393812367195</c:v>
                </c:pt>
                <c:pt idx="12">
                  <c:v>-0.0956619819642431</c:v>
                </c:pt>
                <c:pt idx="13">
                  <c:v>-0.210918321111156</c:v>
                </c:pt>
                <c:pt idx="14">
                  <c:v>-0.320559453966597</c:v>
                </c:pt>
                <c:pt idx="15">
                  <c:v>-0.417142491537863</c:v>
                </c:pt>
                <c:pt idx="16">
                  <c:v>-0.483797342584759</c:v>
                </c:pt>
                <c:pt idx="17">
                  <c:v>-0.523063674296206</c:v>
                </c:pt>
                <c:pt idx="18">
                  <c:v>-0.542638985064275</c:v>
                </c:pt>
                <c:pt idx="19">
                  <c:v>-0.539409624756673</c:v>
                </c:pt>
                <c:pt idx="20">
                  <c:v>-0.499676143270709</c:v>
                </c:pt>
                <c:pt idx="21">
                  <c:v>-0.41555833940163</c:v>
                </c:pt>
                <c:pt idx="22">
                  <c:v>-0.299640299825363</c:v>
                </c:pt>
                <c:pt idx="23">
                  <c:v>-0.15645798459669</c:v>
                </c:pt>
                <c:pt idx="24">
                  <c:v>0.00785420971784195</c:v>
                </c:pt>
                <c:pt idx="25">
                  <c:v>0.18590375695213</c:v>
                </c:pt>
                <c:pt idx="26">
                  <c:v>0.36160405478236</c:v>
                </c:pt>
                <c:pt idx="27">
                  <c:v>0.518992810898179</c:v>
                </c:pt>
                <c:pt idx="28">
                  <c:v>0.651042985804468</c:v>
                </c:pt>
                <c:pt idx="29">
                  <c:v>0.752204978053814</c:v>
                </c:pt>
                <c:pt idx="30">
                  <c:v>0.818711994874345</c:v>
                </c:pt>
                <c:pt idx="31">
                  <c:v>0.864484313710706</c:v>
                </c:pt>
                <c:pt idx="32">
                  <c:v>0.904508497187474</c:v>
                </c:pt>
                <c:pt idx="33">
                  <c:v>0.938153340021931</c:v>
                </c:pt>
                <c:pt idx="34">
                  <c:v>0.964888242944126</c:v>
                </c:pt>
                <c:pt idx="35">
                  <c:v>0.984291580564315</c:v>
                </c:pt>
                <c:pt idx="36">
                  <c:v>0.996057350657239</c:v>
                </c:pt>
                <c:pt idx="37">
                  <c:v>1.0</c:v>
                </c:pt>
                <c:pt idx="38">
                  <c:v>0.996057350657239</c:v>
                </c:pt>
                <c:pt idx="39">
                  <c:v>0.984291580564315</c:v>
                </c:pt>
                <c:pt idx="40">
                  <c:v>0.964888242944126</c:v>
                </c:pt>
                <c:pt idx="41">
                  <c:v>0.938153340021932</c:v>
                </c:pt>
                <c:pt idx="42">
                  <c:v>0.904508497187474</c:v>
                </c:pt>
                <c:pt idx="43">
                  <c:v>0.864484313710706</c:v>
                </c:pt>
                <c:pt idx="44">
                  <c:v>0.818711994874345</c:v>
                </c:pt>
                <c:pt idx="45">
                  <c:v>0.767913397489498</c:v>
                </c:pt>
                <c:pt idx="46">
                  <c:v>0.712889645782536</c:v>
                </c:pt>
                <c:pt idx="47">
                  <c:v>0.654508497187474</c:v>
                </c:pt>
                <c:pt idx="48">
                  <c:v>0.593690657292862</c:v>
                </c:pt>
                <c:pt idx="49">
                  <c:v>0.531395259764657</c:v>
                </c:pt>
                <c:pt idx="50">
                  <c:v>0.468604740235344</c:v>
                </c:pt>
                <c:pt idx="51">
                  <c:v>0.406309342707137</c:v>
                </c:pt>
                <c:pt idx="52">
                  <c:v>0.345491502812526</c:v>
                </c:pt>
                <c:pt idx="53">
                  <c:v>0.287110354217464</c:v>
                </c:pt>
                <c:pt idx="54">
                  <c:v>0.232086602510502</c:v>
                </c:pt>
                <c:pt idx="55">
                  <c:v>0.181288005125655</c:v>
                </c:pt>
                <c:pt idx="56">
                  <c:v>0.135515686289294</c:v>
                </c:pt>
                <c:pt idx="57">
                  <c:v>0.0954915028125264</c:v>
                </c:pt>
                <c:pt idx="58">
                  <c:v>0.0618466599780684</c:v>
                </c:pt>
                <c:pt idx="59">
                  <c:v>0.0351117570558747</c:v>
                </c:pt>
                <c:pt idx="60">
                  <c:v>0.0157084194356845</c:v>
                </c:pt>
                <c:pt idx="61">
                  <c:v>0.00394264934276106</c:v>
                </c:pt>
                <c:pt idx="62">
                  <c:v>0.0</c:v>
                </c:pt>
              </c:numCache>
            </c:numRef>
          </c:yVal>
          <c:smooth val="0"/>
        </c:ser>
        <c:ser>
          <c:idx val="0"/>
          <c:order val="1"/>
          <c:spPr>
            <a:ln w="57150" cap="rnd" cmpd="sng" algn="ctr">
              <a:solidFill>
                <a:srgbClr val="FF0000"/>
              </a:solidFill>
              <a:prstDash val="solid"/>
              <a:round/>
              <a:headEnd type="none" w="med" len="med"/>
              <a:tailEnd type="none" w="med" len="med"/>
            </a:ln>
          </c:spPr>
          <c:marker>
            <c:symbol val="none"/>
          </c:marker>
          <c:xVal>
            <c:numRef>
              <c:f>'First Set'!$B$2:$B$64</c:f>
              <c:numCache>
                <c:formatCode>General</c:formatCode>
                <c:ptCount val="63"/>
                <c:pt idx="0">
                  <c:v>0.0</c:v>
                </c:pt>
                <c:pt idx="1">
                  <c:v>7.689999999999999</c:v>
                </c:pt>
                <c:pt idx="2">
                  <c:v>15.38</c:v>
                </c:pt>
                <c:pt idx="3">
                  <c:v>23.08</c:v>
                </c:pt>
                <c:pt idx="4">
                  <c:v>30.77</c:v>
                </c:pt>
                <c:pt idx="5">
                  <c:v>38.46</c:v>
                </c:pt>
                <c:pt idx="6">
                  <c:v>46.15</c:v>
                </c:pt>
                <c:pt idx="7">
                  <c:v>53.85</c:v>
                </c:pt>
                <c:pt idx="8">
                  <c:v>61.54</c:v>
                </c:pt>
                <c:pt idx="9">
                  <c:v>69.23</c:v>
                </c:pt>
                <c:pt idx="10">
                  <c:v>76.92</c:v>
                </c:pt>
                <c:pt idx="11">
                  <c:v>84.62</c:v>
                </c:pt>
                <c:pt idx="12">
                  <c:v>92.31</c:v>
                </c:pt>
                <c:pt idx="13">
                  <c:v>100.0</c:v>
                </c:pt>
                <c:pt idx="14">
                  <c:v>107.69</c:v>
                </c:pt>
                <c:pt idx="15">
                  <c:v>115.38</c:v>
                </c:pt>
                <c:pt idx="16">
                  <c:v>123.08</c:v>
                </c:pt>
                <c:pt idx="17">
                  <c:v>130.77</c:v>
                </c:pt>
                <c:pt idx="18">
                  <c:v>138.46</c:v>
                </c:pt>
                <c:pt idx="19">
                  <c:v>146.15</c:v>
                </c:pt>
                <c:pt idx="20">
                  <c:v>153.85</c:v>
                </c:pt>
                <c:pt idx="21">
                  <c:v>161.54</c:v>
                </c:pt>
                <c:pt idx="22">
                  <c:v>169.23</c:v>
                </c:pt>
                <c:pt idx="23">
                  <c:v>176.92</c:v>
                </c:pt>
                <c:pt idx="24">
                  <c:v>184.62</c:v>
                </c:pt>
                <c:pt idx="25">
                  <c:v>192.31</c:v>
                </c:pt>
                <c:pt idx="26">
                  <c:v>200.0</c:v>
                </c:pt>
                <c:pt idx="27">
                  <c:v>207.69</c:v>
                </c:pt>
                <c:pt idx="28">
                  <c:v>215.38</c:v>
                </c:pt>
                <c:pt idx="29">
                  <c:v>223.08</c:v>
                </c:pt>
                <c:pt idx="30">
                  <c:v>230.77</c:v>
                </c:pt>
                <c:pt idx="31">
                  <c:v>238.46</c:v>
                </c:pt>
                <c:pt idx="32">
                  <c:v>246.15</c:v>
                </c:pt>
                <c:pt idx="33">
                  <c:v>253.85</c:v>
                </c:pt>
                <c:pt idx="34">
                  <c:v>261.54</c:v>
                </c:pt>
                <c:pt idx="35">
                  <c:v>269.23</c:v>
                </c:pt>
                <c:pt idx="36">
                  <c:v>276.92</c:v>
                </c:pt>
                <c:pt idx="37">
                  <c:v>284.62</c:v>
                </c:pt>
                <c:pt idx="38">
                  <c:v>292.31</c:v>
                </c:pt>
                <c:pt idx="39">
                  <c:v>300.0</c:v>
                </c:pt>
                <c:pt idx="40">
                  <c:v>307.69</c:v>
                </c:pt>
                <c:pt idx="41">
                  <c:v>315.38</c:v>
                </c:pt>
                <c:pt idx="42">
                  <c:v>323.08</c:v>
                </c:pt>
                <c:pt idx="43">
                  <c:v>330.77</c:v>
                </c:pt>
                <c:pt idx="44">
                  <c:v>338.46</c:v>
                </c:pt>
                <c:pt idx="45">
                  <c:v>346.15</c:v>
                </c:pt>
                <c:pt idx="46">
                  <c:v>353.85</c:v>
                </c:pt>
                <c:pt idx="47">
                  <c:v>361.54</c:v>
                </c:pt>
                <c:pt idx="48">
                  <c:v>369.23</c:v>
                </c:pt>
                <c:pt idx="49">
                  <c:v>376.92</c:v>
                </c:pt>
                <c:pt idx="50">
                  <c:v>384.62</c:v>
                </c:pt>
                <c:pt idx="51">
                  <c:v>392.31</c:v>
                </c:pt>
                <c:pt idx="52">
                  <c:v>400.0</c:v>
                </c:pt>
                <c:pt idx="53">
                  <c:v>407.69</c:v>
                </c:pt>
                <c:pt idx="54">
                  <c:v>415.38</c:v>
                </c:pt>
                <c:pt idx="55">
                  <c:v>423.08</c:v>
                </c:pt>
                <c:pt idx="56">
                  <c:v>430.77</c:v>
                </c:pt>
                <c:pt idx="57">
                  <c:v>438.46</c:v>
                </c:pt>
                <c:pt idx="58">
                  <c:v>446.15</c:v>
                </c:pt>
                <c:pt idx="59">
                  <c:v>453.85</c:v>
                </c:pt>
                <c:pt idx="60">
                  <c:v>461.54</c:v>
                </c:pt>
                <c:pt idx="61">
                  <c:v>469.23</c:v>
                </c:pt>
                <c:pt idx="62">
                  <c:v>476.92</c:v>
                </c:pt>
              </c:numCache>
            </c:numRef>
          </c:xVal>
          <c:yVal>
            <c:numRef>
              <c:f>'First Set'!$L$2:$L$64</c:f>
              <c:numCache>
                <c:formatCode>General</c:formatCode>
                <c:ptCount val="63"/>
                <c:pt idx="0">
                  <c:v>0.0</c:v>
                </c:pt>
                <c:pt idx="1">
                  <c:v>0.0078542097178422</c:v>
                </c:pt>
                <c:pt idx="2">
                  <c:v>0.0309233299890341</c:v>
                </c:pt>
                <c:pt idx="3">
                  <c:v>0.0677578431446471</c:v>
                </c:pt>
                <c:pt idx="4">
                  <c:v>0.116043301255251</c:v>
                </c:pt>
                <c:pt idx="5">
                  <c:v>0.172745751406263</c:v>
                </c:pt>
                <c:pt idx="6">
                  <c:v>0.218593950681987</c:v>
                </c:pt>
                <c:pt idx="7">
                  <c:v>0.234998668668363</c:v>
                </c:pt>
                <c:pt idx="8">
                  <c:v>0.220929136601974</c:v>
                </c:pt>
                <c:pt idx="9">
                  <c:v>0.177269394926671</c:v>
                </c:pt>
                <c:pt idx="10">
                  <c:v>0.106762745781211</c:v>
                </c:pt>
                <c:pt idx="11">
                  <c:v>0.0138393812367195</c:v>
                </c:pt>
                <c:pt idx="12">
                  <c:v>-0.0956619819642431</c:v>
                </c:pt>
                <c:pt idx="13">
                  <c:v>-0.206975671768395</c:v>
                </c:pt>
                <c:pt idx="14">
                  <c:v>-0.304851034530913</c:v>
                </c:pt>
                <c:pt idx="15">
                  <c:v>-0.382030734481988</c:v>
                </c:pt>
                <c:pt idx="16">
                  <c:v>-0.421950682606691</c:v>
                </c:pt>
                <c:pt idx="17">
                  <c:v>-0.427572171483679</c:v>
                </c:pt>
                <c:pt idx="18">
                  <c:v>-0.40712329877498</c:v>
                </c:pt>
                <c:pt idx="19">
                  <c:v>-0.358121619631018</c:v>
                </c:pt>
                <c:pt idx="20">
                  <c:v>-0.267589540760208</c:v>
                </c:pt>
                <c:pt idx="21">
                  <c:v>-0.128447985184167</c:v>
                </c:pt>
                <c:pt idx="22">
                  <c:v>0.0458512029871634</c:v>
                </c:pt>
                <c:pt idx="23">
                  <c:v>0.249851358110447</c:v>
                </c:pt>
                <c:pt idx="24">
                  <c:v>0.476458949953185</c:v>
                </c:pt>
                <c:pt idx="25">
                  <c:v>0.717299016716786</c:v>
                </c:pt>
                <c:pt idx="26">
                  <c:v>0.955294712075223</c:v>
                </c:pt>
                <c:pt idx="27">
                  <c:v>1.173501308085653</c:v>
                </c:pt>
                <c:pt idx="28">
                  <c:v>1.363932631587004</c:v>
                </c:pt>
                <c:pt idx="29">
                  <c:v>1.520118375543312</c:v>
                </c:pt>
                <c:pt idx="30">
                  <c:v>1.637423989748689</c:v>
                </c:pt>
                <c:pt idx="31">
                  <c:v>1.728968627421411</c:v>
                </c:pt>
                <c:pt idx="32">
                  <c:v>1.809016994374947</c:v>
                </c:pt>
                <c:pt idx="33">
                  <c:v>1.876306680043863</c:v>
                </c:pt>
                <c:pt idx="34">
                  <c:v>1.929776485888251</c:v>
                </c:pt>
                <c:pt idx="35">
                  <c:v>1.968583161128631</c:v>
                </c:pt>
                <c:pt idx="36">
                  <c:v>1.992114701314478</c:v>
                </c:pt>
                <c:pt idx="37">
                  <c:v>2.0</c:v>
                </c:pt>
                <c:pt idx="38">
                  <c:v>1.992114701314478</c:v>
                </c:pt>
                <c:pt idx="39">
                  <c:v>1.968583161128631</c:v>
                </c:pt>
                <c:pt idx="40">
                  <c:v>1.929776485888251</c:v>
                </c:pt>
                <c:pt idx="41">
                  <c:v>1.876306680043864</c:v>
                </c:pt>
                <c:pt idx="42">
                  <c:v>1.809016994374947</c:v>
                </c:pt>
                <c:pt idx="43">
                  <c:v>1.728968627421412</c:v>
                </c:pt>
                <c:pt idx="44">
                  <c:v>1.63742398974869</c:v>
                </c:pt>
                <c:pt idx="45">
                  <c:v>1.535826794978997</c:v>
                </c:pt>
                <c:pt idx="46">
                  <c:v>1.425779291565072</c:v>
                </c:pt>
                <c:pt idx="47">
                  <c:v>1.309016994374948</c:v>
                </c:pt>
                <c:pt idx="48">
                  <c:v>1.187381314585725</c:v>
                </c:pt>
                <c:pt idx="49">
                  <c:v>1.062790519529313</c:v>
                </c:pt>
                <c:pt idx="50">
                  <c:v>0.937209480470687</c:v>
                </c:pt>
                <c:pt idx="51">
                  <c:v>0.812618685414275</c:v>
                </c:pt>
                <c:pt idx="52">
                  <c:v>0.690983005625053</c:v>
                </c:pt>
                <c:pt idx="53">
                  <c:v>0.574220708434928</c:v>
                </c:pt>
                <c:pt idx="54">
                  <c:v>0.464173205021005</c:v>
                </c:pt>
                <c:pt idx="55">
                  <c:v>0.362576010251311</c:v>
                </c:pt>
                <c:pt idx="56">
                  <c:v>0.271031372578588</c:v>
                </c:pt>
                <c:pt idx="57">
                  <c:v>0.190983005625053</c:v>
                </c:pt>
                <c:pt idx="58">
                  <c:v>0.123693319956137</c:v>
                </c:pt>
                <c:pt idx="59">
                  <c:v>0.0702235141117493</c:v>
                </c:pt>
                <c:pt idx="60">
                  <c:v>0.031416838871369</c:v>
                </c:pt>
                <c:pt idx="61">
                  <c:v>0.00788529868552212</c:v>
                </c:pt>
                <c:pt idx="62">
                  <c:v>0.0</c:v>
                </c:pt>
              </c:numCache>
            </c:numRef>
          </c:yVal>
          <c:smooth val="0"/>
        </c:ser>
        <c:dLbls>
          <c:showLegendKey val="0"/>
          <c:showVal val="0"/>
          <c:showCatName val="0"/>
          <c:showSerName val="0"/>
          <c:showPercent val="0"/>
          <c:showBubbleSize val="0"/>
        </c:dLbls>
        <c:axId val="1770014392"/>
        <c:axId val="1770017368"/>
      </c:scatterChart>
      <c:valAx>
        <c:axId val="1770014392"/>
        <c:scaling>
          <c:orientation val="minMax"/>
          <c:max val="480.0"/>
          <c:min val="0.0"/>
        </c:scaling>
        <c:delete val="0"/>
        <c:axPos val="b"/>
        <c:numFmt formatCode="General" sourceLinked="1"/>
        <c:majorTickMark val="out"/>
        <c:minorTickMark val="none"/>
        <c:tickLblPos val="nextTo"/>
        <c:spPr>
          <a:ln w="28575" cap="flat" cmpd="sng" algn="ctr">
            <a:solidFill>
              <a:srgbClr val="000000"/>
            </a:solidFill>
            <a:prstDash val="solid"/>
            <a:round/>
            <a:headEnd type="none" w="med" len="med"/>
            <a:tailEnd type="none" w="med" len="med"/>
          </a:ln>
        </c:spPr>
        <c:txPr>
          <a:bodyPr rot="0" vert="horz"/>
          <a:lstStyle/>
          <a:p>
            <a:pPr>
              <a:defRPr sz="1200" b="0" i="0" u="none" strike="noStrike" baseline="0">
                <a:solidFill>
                  <a:srgbClr val="000000"/>
                </a:solidFill>
                <a:latin typeface="Geneva"/>
                <a:ea typeface="Geneva"/>
                <a:cs typeface="Geneva"/>
              </a:defRPr>
            </a:pPr>
            <a:endParaRPr lang="en-US"/>
          </a:p>
        </c:txPr>
        <c:crossAx val="1770017368"/>
        <c:crosses val="autoZero"/>
        <c:crossBetween val="midCat"/>
        <c:majorUnit val="100.0"/>
        <c:minorUnit val="1.0"/>
      </c:valAx>
      <c:valAx>
        <c:axId val="1770017368"/>
        <c:scaling>
          <c:orientation val="minMax"/>
          <c:max val="2.1"/>
          <c:min val="-1.0"/>
        </c:scaling>
        <c:delete val="1"/>
        <c:axPos val="l"/>
        <c:numFmt formatCode="General" sourceLinked="1"/>
        <c:majorTickMark val="cross"/>
        <c:minorTickMark val="none"/>
        <c:tickLblPos val="nextTo"/>
        <c:crossAx val="1770014392"/>
        <c:crosses val="autoZero"/>
        <c:crossBetween val="midCat"/>
        <c:majorUnit val="0.5"/>
        <c:minorUnit val="0.1"/>
      </c:valAx>
      <c:spPr>
        <a:noFill/>
        <a:ln w="25400">
          <a:noFill/>
        </a:ln>
      </c:spPr>
    </c:plotArea>
    <c:plotVisOnly val="1"/>
    <c:dispBlanksAs val="gap"/>
    <c:showDLblsOverMax val="0"/>
  </c:chart>
  <c:spPr>
    <a:noFill/>
    <a:ln w="9525">
      <a:noFill/>
    </a:ln>
  </c:spPr>
  <c:txPr>
    <a:bodyPr/>
    <a:lstStyle/>
    <a:p>
      <a:pPr>
        <a:defRPr sz="900" b="0" i="0" u="none" strike="noStrike" baseline="0">
          <a:solidFill>
            <a:srgbClr val="000000"/>
          </a:solidFill>
          <a:latin typeface="Geneva"/>
          <a:ea typeface="Geneva"/>
          <a:cs typeface="Geneva"/>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706036745406824"/>
          <c:y val="0.12257217847769"/>
          <c:w val="0.893662316394899"/>
          <c:h val="0.872549715767428"/>
        </c:manualLayout>
      </c:layout>
      <c:lineChart>
        <c:grouping val="standard"/>
        <c:varyColors val="0"/>
        <c:ser>
          <c:idx val="3"/>
          <c:order val="0"/>
          <c:tx>
            <c:strRef>
              <c:f>'ICA Mixing'!$G$1</c:f>
              <c:strCache>
                <c:ptCount val="1"/>
                <c:pt idx="0">
                  <c:v>c3</c:v>
                </c:pt>
              </c:strCache>
            </c:strRef>
          </c:tx>
          <c:spPr>
            <a:ln w="25400">
              <a:solidFill>
                <a:srgbClr val="000000"/>
              </a:solidFill>
              <a:prstDash val="solid"/>
            </a:ln>
          </c:spPr>
          <c:marker>
            <c:symbol val="none"/>
          </c:marker>
          <c:val>
            <c:numRef>
              <c:f>'ICA Mixing'!$G$2:$G$64</c:f>
              <c:numCache>
                <c:formatCode>General</c:formatCode>
                <c:ptCount val="63"/>
                <c:pt idx="0">
                  <c:v>0.0</c:v>
                </c:pt>
                <c:pt idx="1">
                  <c:v>0.0</c:v>
                </c:pt>
                <c:pt idx="2">
                  <c:v>0.0</c:v>
                </c:pt>
                <c:pt idx="3">
                  <c:v>0.0</c:v>
                </c:pt>
                <c:pt idx="4">
                  <c:v>0.0</c:v>
                </c:pt>
                <c:pt idx="5">
                  <c:v>0.0</c:v>
                </c:pt>
                <c:pt idx="6">
                  <c:v>0.0</c:v>
                </c:pt>
                <c:pt idx="7">
                  <c:v>0.0</c:v>
                </c:pt>
                <c:pt idx="8">
                  <c:v>0.0</c:v>
                </c:pt>
                <c:pt idx="9">
                  <c:v>0.0</c:v>
                </c:pt>
                <c:pt idx="10">
                  <c:v>0.0</c:v>
                </c:pt>
                <c:pt idx="11">
                  <c:v>0.0</c:v>
                </c:pt>
                <c:pt idx="12">
                  <c:v>0.0</c:v>
                </c:pt>
                <c:pt idx="13">
                  <c:v>0.00394264934276112</c:v>
                </c:pt>
                <c:pt idx="14">
                  <c:v>0.0157084194356844</c:v>
                </c:pt>
                <c:pt idx="15">
                  <c:v>0.0351117570558743</c:v>
                </c:pt>
                <c:pt idx="16">
                  <c:v>0.0618466599780681</c:v>
                </c:pt>
                <c:pt idx="17">
                  <c:v>0.0954915028125262</c:v>
                </c:pt>
                <c:pt idx="18">
                  <c:v>0.135515686289294</c:v>
                </c:pt>
                <c:pt idx="19">
                  <c:v>0.181288005125655</c:v>
                </c:pt>
                <c:pt idx="20">
                  <c:v>0.232086602510501</c:v>
                </c:pt>
                <c:pt idx="21">
                  <c:v>0.287110354217464</c:v>
                </c:pt>
                <c:pt idx="22">
                  <c:v>0.345491502812526</c:v>
                </c:pt>
                <c:pt idx="23">
                  <c:v>0.406309342707138</c:v>
                </c:pt>
                <c:pt idx="24">
                  <c:v>0.468604740235343</c:v>
                </c:pt>
                <c:pt idx="25">
                  <c:v>0.531395259764656</c:v>
                </c:pt>
                <c:pt idx="26">
                  <c:v>0.593690657292862</c:v>
                </c:pt>
                <c:pt idx="27">
                  <c:v>0.654508497187474</c:v>
                </c:pt>
                <c:pt idx="28">
                  <c:v>0.712889645782536</c:v>
                </c:pt>
                <c:pt idx="29">
                  <c:v>0.767913397489498</c:v>
                </c:pt>
                <c:pt idx="30">
                  <c:v>0.818711994874345</c:v>
                </c:pt>
                <c:pt idx="31">
                  <c:v>0.864484313710706</c:v>
                </c:pt>
                <c:pt idx="32">
                  <c:v>0.904508497187474</c:v>
                </c:pt>
                <c:pt idx="33">
                  <c:v>0.938153340021931</c:v>
                </c:pt>
                <c:pt idx="34">
                  <c:v>0.964888242944126</c:v>
                </c:pt>
                <c:pt idx="35">
                  <c:v>0.984291580564315</c:v>
                </c:pt>
                <c:pt idx="36">
                  <c:v>0.996057350657239</c:v>
                </c:pt>
                <c:pt idx="37">
                  <c:v>1.0</c:v>
                </c:pt>
                <c:pt idx="38">
                  <c:v>0.996057350657239</c:v>
                </c:pt>
                <c:pt idx="39">
                  <c:v>0.984291580564315</c:v>
                </c:pt>
                <c:pt idx="40">
                  <c:v>0.964888242944126</c:v>
                </c:pt>
                <c:pt idx="41">
                  <c:v>0.938153340021932</c:v>
                </c:pt>
                <c:pt idx="42">
                  <c:v>0.904508497187474</c:v>
                </c:pt>
                <c:pt idx="43">
                  <c:v>0.864484313710706</c:v>
                </c:pt>
                <c:pt idx="44">
                  <c:v>0.818711994874345</c:v>
                </c:pt>
                <c:pt idx="45">
                  <c:v>0.767913397489498</c:v>
                </c:pt>
                <c:pt idx="46">
                  <c:v>0.712889645782536</c:v>
                </c:pt>
                <c:pt idx="47">
                  <c:v>0.654508497187474</c:v>
                </c:pt>
                <c:pt idx="48">
                  <c:v>0.593690657292862</c:v>
                </c:pt>
                <c:pt idx="49">
                  <c:v>0.531395259764657</c:v>
                </c:pt>
                <c:pt idx="50">
                  <c:v>0.468604740235344</c:v>
                </c:pt>
                <c:pt idx="51">
                  <c:v>0.406309342707137</c:v>
                </c:pt>
                <c:pt idx="52">
                  <c:v>0.345491502812526</c:v>
                </c:pt>
                <c:pt idx="53">
                  <c:v>0.287110354217464</c:v>
                </c:pt>
                <c:pt idx="54">
                  <c:v>0.232086602510502</c:v>
                </c:pt>
                <c:pt idx="55">
                  <c:v>0.181288005125655</c:v>
                </c:pt>
                <c:pt idx="56">
                  <c:v>0.135515686289294</c:v>
                </c:pt>
                <c:pt idx="57">
                  <c:v>0.0954915028125264</c:v>
                </c:pt>
                <c:pt idx="58">
                  <c:v>0.0618466599780684</c:v>
                </c:pt>
                <c:pt idx="59">
                  <c:v>0.0351117570558747</c:v>
                </c:pt>
                <c:pt idx="60">
                  <c:v>0.0157084194356845</c:v>
                </c:pt>
                <c:pt idx="61">
                  <c:v>0.00394264934276106</c:v>
                </c:pt>
                <c:pt idx="62">
                  <c:v>0.0</c:v>
                </c:pt>
              </c:numCache>
            </c:numRef>
          </c:val>
          <c:smooth val="0"/>
        </c:ser>
        <c:dLbls>
          <c:showLegendKey val="0"/>
          <c:showVal val="0"/>
          <c:showCatName val="0"/>
          <c:showSerName val="0"/>
          <c:showPercent val="0"/>
          <c:showBubbleSize val="0"/>
        </c:dLbls>
        <c:marker val="1"/>
        <c:smooth val="0"/>
        <c:axId val="1771463032"/>
        <c:axId val="-2099547624"/>
      </c:lineChart>
      <c:catAx>
        <c:axId val="1771463032"/>
        <c:scaling>
          <c:orientation val="minMax"/>
        </c:scaling>
        <c:delete val="1"/>
        <c:axPos val="b"/>
        <c:numFmt formatCode="General" sourceLinked="1"/>
        <c:majorTickMark val="out"/>
        <c:minorTickMark val="none"/>
        <c:tickLblPos val="nextTo"/>
        <c:crossAx val="-2099547624"/>
        <c:crosses val="autoZero"/>
        <c:auto val="1"/>
        <c:lblAlgn val="ctr"/>
        <c:lblOffset val="100"/>
        <c:tickLblSkip val="3"/>
        <c:tickMarkSkip val="1"/>
        <c:noMultiLvlLbl val="0"/>
      </c:catAx>
      <c:valAx>
        <c:axId val="-2099547624"/>
        <c:scaling>
          <c:orientation val="minMax"/>
          <c:max val="2.0"/>
          <c:min val="-1.0"/>
        </c:scaling>
        <c:delete val="1"/>
        <c:axPos val="l"/>
        <c:numFmt formatCode="General" sourceLinked="1"/>
        <c:majorTickMark val="cross"/>
        <c:minorTickMark val="none"/>
        <c:tickLblPos val="nextTo"/>
        <c:crossAx val="1771463032"/>
        <c:crosses val="autoZero"/>
        <c:crossBetween val="between"/>
        <c:minorUnit val="0.1"/>
      </c:valAx>
      <c:spPr>
        <a:noFill/>
        <a:ln w="25400">
          <a:noFill/>
        </a:ln>
      </c:spPr>
    </c:plotArea>
    <c:plotVisOnly val="1"/>
    <c:dispBlanksAs val="gap"/>
    <c:showDLblsOverMax val="0"/>
  </c:chart>
  <c:spPr>
    <a:noFill/>
    <a:ln w="9525">
      <a:noFill/>
    </a:ln>
  </c:spPr>
  <c:txPr>
    <a:bodyPr/>
    <a:lstStyle/>
    <a:p>
      <a:pPr>
        <a:defRPr sz="900" b="0" i="0" u="none" strike="noStrike" baseline="0">
          <a:solidFill>
            <a:srgbClr val="000000"/>
          </a:solidFill>
          <a:latin typeface="Geneva"/>
          <a:ea typeface="Geneva"/>
          <a:cs typeface="Geneva"/>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838447482201164"/>
          <c:y val="0.0653595292709684"/>
          <c:w val="0.893662316394899"/>
          <c:h val="0.872549715767428"/>
        </c:manualLayout>
      </c:layout>
      <c:lineChart>
        <c:grouping val="standard"/>
        <c:varyColors val="0"/>
        <c:ser>
          <c:idx val="3"/>
          <c:order val="0"/>
          <c:tx>
            <c:strRef>
              <c:f>'ICA Mixing'!$H$1</c:f>
              <c:strCache>
                <c:ptCount val="1"/>
                <c:pt idx="0">
                  <c:v>e1</c:v>
                </c:pt>
              </c:strCache>
            </c:strRef>
          </c:tx>
          <c:spPr>
            <a:ln w="25400">
              <a:solidFill>
                <a:srgbClr val="000000"/>
              </a:solidFill>
              <a:prstDash val="solid"/>
            </a:ln>
          </c:spPr>
          <c:marker>
            <c:symbol val="none"/>
          </c:marker>
          <c:val>
            <c:numRef>
              <c:f>'ICA Mixing'!$H$2:$H$64</c:f>
              <c:numCache>
                <c:formatCode>General</c:formatCode>
                <c:ptCount val="63"/>
                <c:pt idx="0">
                  <c:v>0.0</c:v>
                </c:pt>
                <c:pt idx="1">
                  <c:v>0.0078542097178422</c:v>
                </c:pt>
                <c:pt idx="2">
                  <c:v>0.0309233299890341</c:v>
                </c:pt>
                <c:pt idx="3">
                  <c:v>0.0677578431446471</c:v>
                </c:pt>
                <c:pt idx="4">
                  <c:v>0.116043301255251</c:v>
                </c:pt>
                <c:pt idx="5">
                  <c:v>0.172745751406263</c:v>
                </c:pt>
                <c:pt idx="6">
                  <c:v>0.226448160399829</c:v>
                </c:pt>
                <c:pt idx="7">
                  <c:v>0.265921998657397</c:v>
                </c:pt>
                <c:pt idx="8">
                  <c:v>0.288686979746621</c:v>
                </c:pt>
                <c:pt idx="9">
                  <c:v>0.293312696181922</c:v>
                </c:pt>
                <c:pt idx="10">
                  <c:v>0.279508497187474</c:v>
                </c:pt>
                <c:pt idx="11">
                  <c:v>0.248141751354391</c:v>
                </c:pt>
                <c:pt idx="12">
                  <c:v>0.201183346682188</c:v>
                </c:pt>
                <c:pt idx="13">
                  <c:v>0.145526501780112</c:v>
                </c:pt>
                <c:pt idx="14">
                  <c:v>0.0887965434705749</c:v>
                </c:pt>
                <c:pt idx="15">
                  <c:v>0.0351117570558743</c:v>
                </c:pt>
                <c:pt idx="16">
                  <c:v>-0.0112414640568222</c:v>
                </c:pt>
                <c:pt idx="17">
                  <c:v>-0.0460923496248251</c:v>
                </c:pt>
                <c:pt idx="18">
                  <c:v>-0.065667660392894</c:v>
                </c:pt>
                <c:pt idx="19">
                  <c:v>-0.0668537462287357</c:v>
                </c:pt>
                <c:pt idx="20">
                  <c:v>-0.0474218946769722</c:v>
                </c:pt>
                <c:pt idx="21">
                  <c:v>-0.00620234196445768</c:v>
                </c:pt>
                <c:pt idx="22">
                  <c:v>0.0568045230659053</c:v>
                </c:pt>
                <c:pt idx="23">
                  <c:v>0.140387344049741</c:v>
                </c:pt>
                <c:pt idx="24">
                  <c:v>0.242156579835514</c:v>
                </c:pt>
                <c:pt idx="25">
                  <c:v>0.358649508358393</c:v>
                </c:pt>
                <c:pt idx="26">
                  <c:v>0.477647356037611</c:v>
                </c:pt>
                <c:pt idx="27">
                  <c:v>0.586750654042827</c:v>
                </c:pt>
                <c:pt idx="28">
                  <c:v>0.681966315793502</c:v>
                </c:pt>
                <c:pt idx="29">
                  <c:v>0.760059187771656</c:v>
                </c:pt>
                <c:pt idx="30">
                  <c:v>0.818711994874345</c:v>
                </c:pt>
                <c:pt idx="31">
                  <c:v>0.864484313710706</c:v>
                </c:pt>
                <c:pt idx="32">
                  <c:v>0.904508497187474</c:v>
                </c:pt>
                <c:pt idx="33">
                  <c:v>0.938153340021931</c:v>
                </c:pt>
                <c:pt idx="34">
                  <c:v>0.964888242944126</c:v>
                </c:pt>
                <c:pt idx="35">
                  <c:v>0.984291580564315</c:v>
                </c:pt>
                <c:pt idx="36">
                  <c:v>0.996057350657239</c:v>
                </c:pt>
                <c:pt idx="37">
                  <c:v>1.0</c:v>
                </c:pt>
                <c:pt idx="38">
                  <c:v>0.996057350657239</c:v>
                </c:pt>
                <c:pt idx="39">
                  <c:v>0.984291580564315</c:v>
                </c:pt>
                <c:pt idx="40">
                  <c:v>0.964888242944126</c:v>
                </c:pt>
                <c:pt idx="41">
                  <c:v>0.938153340021932</c:v>
                </c:pt>
                <c:pt idx="42">
                  <c:v>0.904508497187474</c:v>
                </c:pt>
                <c:pt idx="43">
                  <c:v>0.864484313710706</c:v>
                </c:pt>
                <c:pt idx="44">
                  <c:v>0.818711994874345</c:v>
                </c:pt>
                <c:pt idx="45">
                  <c:v>0.767913397489498</c:v>
                </c:pt>
                <c:pt idx="46">
                  <c:v>0.712889645782536</c:v>
                </c:pt>
                <c:pt idx="47">
                  <c:v>0.654508497187474</c:v>
                </c:pt>
                <c:pt idx="48">
                  <c:v>0.593690657292862</c:v>
                </c:pt>
                <c:pt idx="49">
                  <c:v>0.531395259764657</c:v>
                </c:pt>
                <c:pt idx="50">
                  <c:v>0.468604740235344</c:v>
                </c:pt>
                <c:pt idx="51">
                  <c:v>0.406309342707137</c:v>
                </c:pt>
                <c:pt idx="52">
                  <c:v>0.345491502812526</c:v>
                </c:pt>
                <c:pt idx="53">
                  <c:v>0.287110354217464</c:v>
                </c:pt>
                <c:pt idx="54">
                  <c:v>0.232086602510502</c:v>
                </c:pt>
                <c:pt idx="55">
                  <c:v>0.181288005125655</c:v>
                </c:pt>
                <c:pt idx="56">
                  <c:v>0.135515686289294</c:v>
                </c:pt>
                <c:pt idx="57">
                  <c:v>0.0954915028125264</c:v>
                </c:pt>
                <c:pt idx="58">
                  <c:v>0.0618466599780684</c:v>
                </c:pt>
                <c:pt idx="59">
                  <c:v>0.0351117570558747</c:v>
                </c:pt>
                <c:pt idx="60">
                  <c:v>0.0157084194356845</c:v>
                </c:pt>
                <c:pt idx="61">
                  <c:v>0.00394264934276106</c:v>
                </c:pt>
                <c:pt idx="62">
                  <c:v>0.0</c:v>
                </c:pt>
              </c:numCache>
            </c:numRef>
          </c:val>
          <c:smooth val="0"/>
        </c:ser>
        <c:dLbls>
          <c:showLegendKey val="0"/>
          <c:showVal val="0"/>
          <c:showCatName val="0"/>
          <c:showSerName val="0"/>
          <c:showPercent val="0"/>
          <c:showBubbleSize val="0"/>
        </c:dLbls>
        <c:marker val="1"/>
        <c:smooth val="0"/>
        <c:axId val="1772050168"/>
        <c:axId val="-2067947416"/>
      </c:lineChart>
      <c:catAx>
        <c:axId val="1772050168"/>
        <c:scaling>
          <c:orientation val="minMax"/>
        </c:scaling>
        <c:delete val="1"/>
        <c:axPos val="b"/>
        <c:numFmt formatCode="General" sourceLinked="1"/>
        <c:majorTickMark val="out"/>
        <c:minorTickMark val="none"/>
        <c:tickLblPos val="nextTo"/>
        <c:crossAx val="-2067947416"/>
        <c:crosses val="autoZero"/>
        <c:auto val="1"/>
        <c:lblAlgn val="ctr"/>
        <c:lblOffset val="100"/>
        <c:tickLblSkip val="3"/>
        <c:tickMarkSkip val="1"/>
        <c:noMultiLvlLbl val="0"/>
      </c:catAx>
      <c:valAx>
        <c:axId val="-2067947416"/>
        <c:scaling>
          <c:orientation val="minMax"/>
          <c:max val="2.0"/>
          <c:min val="-1.0"/>
        </c:scaling>
        <c:delete val="1"/>
        <c:axPos val="l"/>
        <c:numFmt formatCode="General" sourceLinked="1"/>
        <c:majorTickMark val="cross"/>
        <c:minorTickMark val="none"/>
        <c:tickLblPos val="nextTo"/>
        <c:crossAx val="1772050168"/>
        <c:crosses val="autoZero"/>
        <c:crossBetween val="between"/>
        <c:minorUnit val="0.1"/>
      </c:valAx>
      <c:spPr>
        <a:noFill/>
        <a:ln w="25400">
          <a:noFill/>
        </a:ln>
      </c:spPr>
    </c:plotArea>
    <c:plotVisOnly val="1"/>
    <c:dispBlanksAs val="gap"/>
    <c:showDLblsOverMax val="0"/>
  </c:chart>
  <c:spPr>
    <a:noFill/>
    <a:ln w="9525">
      <a:noFill/>
    </a:ln>
  </c:spPr>
  <c:txPr>
    <a:bodyPr/>
    <a:lstStyle/>
    <a:p>
      <a:pPr>
        <a:defRPr sz="900" b="0" i="0" u="none" strike="noStrike" baseline="0">
          <a:solidFill>
            <a:srgbClr val="000000"/>
          </a:solidFill>
          <a:latin typeface="Geneva"/>
          <a:ea typeface="Geneva"/>
          <a:cs typeface="Geneva"/>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838447482201164"/>
          <c:y val="0.0653595292709684"/>
          <c:w val="0.893662316394899"/>
          <c:h val="0.872549715767428"/>
        </c:manualLayout>
      </c:layout>
      <c:lineChart>
        <c:grouping val="standard"/>
        <c:varyColors val="0"/>
        <c:ser>
          <c:idx val="3"/>
          <c:order val="0"/>
          <c:tx>
            <c:strRef>
              <c:f>'ICA Mixing'!$I$1</c:f>
              <c:strCache>
                <c:ptCount val="1"/>
                <c:pt idx="0">
                  <c:v>e2</c:v>
                </c:pt>
              </c:strCache>
            </c:strRef>
          </c:tx>
          <c:spPr>
            <a:ln w="25400">
              <a:solidFill>
                <a:srgbClr val="000000"/>
              </a:solidFill>
              <a:prstDash val="solid"/>
            </a:ln>
          </c:spPr>
          <c:marker>
            <c:symbol val="none"/>
          </c:marker>
          <c:val>
            <c:numRef>
              <c:f>'ICA Mixing'!$I$2:$I$64</c:f>
              <c:numCache>
                <c:formatCode>General</c:formatCode>
                <c:ptCount val="63"/>
                <c:pt idx="0">
                  <c:v>0.0</c:v>
                </c:pt>
                <c:pt idx="1">
                  <c:v>0.00196355242946055</c:v>
                </c:pt>
                <c:pt idx="2">
                  <c:v>0.00773083249725852</c:v>
                </c:pt>
                <c:pt idx="3">
                  <c:v>0.0169394607861618</c:v>
                </c:pt>
                <c:pt idx="4">
                  <c:v>0.0290108253138127</c:v>
                </c:pt>
                <c:pt idx="5">
                  <c:v>0.0431864378515658</c:v>
                </c:pt>
                <c:pt idx="6">
                  <c:v>0.0507213828115757</c:v>
                </c:pt>
                <c:pt idx="7">
                  <c:v>0.0432880021725737</c:v>
                </c:pt>
                <c:pt idx="8">
                  <c:v>0.0213533625781699</c:v>
                </c:pt>
                <c:pt idx="9">
                  <c:v>-0.0137043018959576</c:v>
                </c:pt>
                <c:pt idx="10">
                  <c:v>-0.0596821892578289</c:v>
                </c:pt>
                <c:pt idx="11">
                  <c:v>-0.113691339749656</c:v>
                </c:pt>
                <c:pt idx="12">
                  <c:v>-0.172338159814276</c:v>
                </c:pt>
                <c:pt idx="13">
                  <c:v>-0.228980667052042</c:v>
                </c:pt>
                <c:pt idx="14">
                  <c:v>-0.276963652492393</c:v>
                </c:pt>
                <c:pt idx="15">
                  <c:v>-0.312856868653397</c:v>
                </c:pt>
                <c:pt idx="16">
                  <c:v>-0.333720127129219</c:v>
                </c:pt>
                <c:pt idx="17">
                  <c:v>-0.337298842496408</c:v>
                </c:pt>
                <c:pt idx="18">
                  <c:v>-0.322180578450041</c:v>
                </c:pt>
                <c:pt idx="19">
                  <c:v>-0.287902525098403</c:v>
                </c:pt>
                <c:pt idx="20">
                  <c:v>-0.235002858859295</c:v>
                </c:pt>
                <c:pt idx="21">
                  <c:v>-0.165012406460262</c:v>
                </c:pt>
                <c:pt idx="22">
                  <c:v>-0.0803867349957116</c:v>
                </c:pt>
                <c:pt idx="23">
                  <c:v>0.0156175108811806</c:v>
                </c:pt>
                <c:pt idx="24">
                  <c:v>0.119114737488296</c:v>
                </c:pt>
                <c:pt idx="25">
                  <c:v>0.225800693417229</c:v>
                </c:pt>
                <c:pt idx="26">
                  <c:v>0.329224691714396</c:v>
                </c:pt>
                <c:pt idx="27">
                  <c:v>0.423123529745958</c:v>
                </c:pt>
                <c:pt idx="28">
                  <c:v>0.503743904347868</c:v>
                </c:pt>
                <c:pt idx="29">
                  <c:v>0.568080838399281</c:v>
                </c:pt>
                <c:pt idx="30">
                  <c:v>0.614033996155758</c:v>
                </c:pt>
                <c:pt idx="31">
                  <c:v>0.648363235283029</c:v>
                </c:pt>
                <c:pt idx="32">
                  <c:v>0.678381372890605</c:v>
                </c:pt>
                <c:pt idx="33">
                  <c:v>0.703615005016449</c:v>
                </c:pt>
                <c:pt idx="34">
                  <c:v>0.723666182208094</c:v>
                </c:pt>
                <c:pt idx="35">
                  <c:v>0.738218685423237</c:v>
                </c:pt>
                <c:pt idx="36">
                  <c:v>0.747043012992929</c:v>
                </c:pt>
                <c:pt idx="37">
                  <c:v>0.75</c:v>
                </c:pt>
                <c:pt idx="38">
                  <c:v>0.747043012992929</c:v>
                </c:pt>
                <c:pt idx="39">
                  <c:v>0.738218685423237</c:v>
                </c:pt>
                <c:pt idx="40">
                  <c:v>0.723666182208094</c:v>
                </c:pt>
                <c:pt idx="41">
                  <c:v>0.703615005016449</c:v>
                </c:pt>
                <c:pt idx="42">
                  <c:v>0.678381372890605</c:v>
                </c:pt>
                <c:pt idx="43">
                  <c:v>0.648363235283029</c:v>
                </c:pt>
                <c:pt idx="44">
                  <c:v>0.614033996155759</c:v>
                </c:pt>
                <c:pt idx="45">
                  <c:v>0.575935048117124</c:v>
                </c:pt>
                <c:pt idx="46">
                  <c:v>0.534667234336902</c:v>
                </c:pt>
                <c:pt idx="47">
                  <c:v>0.490881372890605</c:v>
                </c:pt>
                <c:pt idx="48">
                  <c:v>0.445267992969647</c:v>
                </c:pt>
                <c:pt idx="49">
                  <c:v>0.398546444823492</c:v>
                </c:pt>
                <c:pt idx="50">
                  <c:v>0.351453555176508</c:v>
                </c:pt>
                <c:pt idx="51">
                  <c:v>0.304732007030353</c:v>
                </c:pt>
                <c:pt idx="52">
                  <c:v>0.259118627109395</c:v>
                </c:pt>
                <c:pt idx="53">
                  <c:v>0.215332765663098</c:v>
                </c:pt>
                <c:pt idx="54">
                  <c:v>0.174064951882877</c:v>
                </c:pt>
                <c:pt idx="55">
                  <c:v>0.135966003844242</c:v>
                </c:pt>
                <c:pt idx="56">
                  <c:v>0.101636764716971</c:v>
                </c:pt>
                <c:pt idx="57">
                  <c:v>0.0716186271093948</c:v>
                </c:pt>
                <c:pt idx="58">
                  <c:v>0.0463849949835513</c:v>
                </c:pt>
                <c:pt idx="59">
                  <c:v>0.026333817791906</c:v>
                </c:pt>
                <c:pt idx="60">
                  <c:v>0.0117813145767634</c:v>
                </c:pt>
                <c:pt idx="61">
                  <c:v>0.0029569870070708</c:v>
                </c:pt>
                <c:pt idx="62">
                  <c:v>0.0</c:v>
                </c:pt>
              </c:numCache>
            </c:numRef>
          </c:val>
          <c:smooth val="0"/>
        </c:ser>
        <c:dLbls>
          <c:showLegendKey val="0"/>
          <c:showVal val="0"/>
          <c:showCatName val="0"/>
          <c:showSerName val="0"/>
          <c:showPercent val="0"/>
          <c:showBubbleSize val="0"/>
        </c:dLbls>
        <c:marker val="1"/>
        <c:smooth val="0"/>
        <c:axId val="-2121567960"/>
        <c:axId val="1770539416"/>
      </c:lineChart>
      <c:catAx>
        <c:axId val="-2121567960"/>
        <c:scaling>
          <c:orientation val="minMax"/>
        </c:scaling>
        <c:delete val="1"/>
        <c:axPos val="b"/>
        <c:numFmt formatCode="General" sourceLinked="1"/>
        <c:majorTickMark val="out"/>
        <c:minorTickMark val="none"/>
        <c:tickLblPos val="nextTo"/>
        <c:crossAx val="1770539416"/>
        <c:crosses val="autoZero"/>
        <c:auto val="1"/>
        <c:lblAlgn val="ctr"/>
        <c:lblOffset val="100"/>
        <c:tickLblSkip val="3"/>
        <c:tickMarkSkip val="1"/>
        <c:noMultiLvlLbl val="0"/>
      </c:catAx>
      <c:valAx>
        <c:axId val="1770539416"/>
        <c:scaling>
          <c:orientation val="minMax"/>
          <c:max val="2.0"/>
          <c:min val="-1.0"/>
        </c:scaling>
        <c:delete val="1"/>
        <c:axPos val="l"/>
        <c:numFmt formatCode="General" sourceLinked="1"/>
        <c:majorTickMark val="cross"/>
        <c:minorTickMark val="none"/>
        <c:tickLblPos val="nextTo"/>
        <c:crossAx val="-2121567960"/>
        <c:crosses val="autoZero"/>
        <c:crossBetween val="between"/>
        <c:minorUnit val="0.1"/>
      </c:valAx>
      <c:spPr>
        <a:noFill/>
        <a:ln w="25400">
          <a:noFill/>
        </a:ln>
      </c:spPr>
    </c:plotArea>
    <c:plotVisOnly val="1"/>
    <c:dispBlanksAs val="gap"/>
    <c:showDLblsOverMax val="0"/>
  </c:chart>
  <c:spPr>
    <a:noFill/>
    <a:ln w="9525">
      <a:noFill/>
    </a:ln>
  </c:spPr>
  <c:txPr>
    <a:bodyPr/>
    <a:lstStyle/>
    <a:p>
      <a:pPr>
        <a:defRPr sz="900" b="0" i="0" u="none" strike="noStrike" baseline="0">
          <a:solidFill>
            <a:srgbClr val="000000"/>
          </a:solidFill>
          <a:latin typeface="Geneva"/>
          <a:ea typeface="Geneva"/>
          <a:cs typeface="Geneva"/>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838447482201164"/>
          <c:y val="0.0653595292709684"/>
          <c:w val="0.893662316394899"/>
          <c:h val="0.872549715767428"/>
        </c:manualLayout>
      </c:layout>
      <c:lineChart>
        <c:grouping val="standard"/>
        <c:varyColors val="0"/>
        <c:ser>
          <c:idx val="3"/>
          <c:order val="0"/>
          <c:tx>
            <c:strRef>
              <c:f>'ICA Mixing'!$J$1</c:f>
              <c:strCache>
                <c:ptCount val="1"/>
                <c:pt idx="0">
                  <c:v>e3</c:v>
                </c:pt>
              </c:strCache>
            </c:strRef>
          </c:tx>
          <c:spPr>
            <a:ln w="25400">
              <a:solidFill>
                <a:srgbClr val="000000"/>
              </a:solidFill>
              <a:prstDash val="solid"/>
            </a:ln>
          </c:spPr>
          <c:marker>
            <c:symbol val="none"/>
          </c:marker>
          <c:val>
            <c:numRef>
              <c:f>'ICA Mixing'!$J$2:$J$64</c:f>
              <c:numCache>
                <c:formatCode>General</c:formatCode>
                <c:ptCount val="63"/>
                <c:pt idx="0">
                  <c:v>0.0</c:v>
                </c:pt>
                <c:pt idx="1">
                  <c:v>0.0039271048589211</c:v>
                </c:pt>
                <c:pt idx="2">
                  <c:v>0.015461664994517</c:v>
                </c:pt>
                <c:pt idx="3">
                  <c:v>0.0338789215723235</c:v>
                </c:pt>
                <c:pt idx="4">
                  <c:v>0.0580216506276254</c:v>
                </c:pt>
                <c:pt idx="5">
                  <c:v>0.0863728757031315</c:v>
                </c:pt>
                <c:pt idx="6">
                  <c:v>0.125005394776678</c:v>
                </c:pt>
                <c:pt idx="7">
                  <c:v>0.17934599431225</c:v>
                </c:pt>
                <c:pt idx="8">
                  <c:v>0.245980254590281</c:v>
                </c:pt>
                <c:pt idx="9">
                  <c:v>0.320721299973837</c:v>
                </c:pt>
                <c:pt idx="10">
                  <c:v>0.398872875703131</c:v>
                </c:pt>
                <c:pt idx="11">
                  <c:v>0.475524430853703</c:v>
                </c:pt>
                <c:pt idx="12">
                  <c:v>0.545859666310741</c:v>
                </c:pt>
                <c:pt idx="13">
                  <c:v>0.607430485226958</c:v>
                </c:pt>
                <c:pt idx="14">
                  <c:v>0.658432267891046</c:v>
                </c:pt>
                <c:pt idx="15">
                  <c:v>0.695937251418542</c:v>
                </c:pt>
                <c:pt idx="16">
                  <c:v>0.718045450179683</c:v>
                </c:pt>
                <c:pt idx="17">
                  <c:v>0.723996838180517</c:v>
                </c:pt>
                <c:pt idx="18">
                  <c:v>0.714209182796482</c:v>
                </c:pt>
                <c:pt idx="19">
                  <c:v>0.690239309093726</c:v>
                </c:pt>
                <c:pt idx="20">
                  <c:v>0.654670425552119</c:v>
                </c:pt>
                <c:pt idx="21">
                  <c:v>0.61093282517353</c:v>
                </c:pt>
                <c:pt idx="22">
                  <c:v>0.563069495869855</c:v>
                </c:pt>
                <c:pt idx="23">
                  <c:v>0.515461664994517</c:v>
                </c:pt>
                <c:pt idx="24">
                  <c:v>0.472531845094265</c:v>
                </c:pt>
                <c:pt idx="25">
                  <c:v>0.438443381288591</c:v>
                </c:pt>
                <c:pt idx="26">
                  <c:v>0.412888629901682</c:v>
                </c:pt>
                <c:pt idx="27">
                  <c:v>0.395012091738384</c:v>
                </c:pt>
                <c:pt idx="28">
                  <c:v>0.387368152880302</c:v>
                </c:pt>
                <c:pt idx="29">
                  <c:v>0.391810908462591</c:v>
                </c:pt>
                <c:pt idx="30">
                  <c:v>0.409355997437172</c:v>
                </c:pt>
                <c:pt idx="31">
                  <c:v>0.432242156855353</c:v>
                </c:pt>
                <c:pt idx="32">
                  <c:v>0.452254248593737</c:v>
                </c:pt>
                <c:pt idx="33">
                  <c:v>0.469076670010966</c:v>
                </c:pt>
                <c:pt idx="34">
                  <c:v>0.482444121472063</c:v>
                </c:pt>
                <c:pt idx="35">
                  <c:v>0.492145790282158</c:v>
                </c:pt>
                <c:pt idx="36">
                  <c:v>0.498028675328619</c:v>
                </c:pt>
                <c:pt idx="37">
                  <c:v>0.5</c:v>
                </c:pt>
                <c:pt idx="38">
                  <c:v>0.498028675328619</c:v>
                </c:pt>
                <c:pt idx="39">
                  <c:v>0.492145790282158</c:v>
                </c:pt>
                <c:pt idx="40">
                  <c:v>0.482444121472063</c:v>
                </c:pt>
                <c:pt idx="41">
                  <c:v>0.469076670010966</c:v>
                </c:pt>
                <c:pt idx="42">
                  <c:v>0.452254248593737</c:v>
                </c:pt>
                <c:pt idx="43">
                  <c:v>0.432242156855353</c:v>
                </c:pt>
                <c:pt idx="44">
                  <c:v>0.409355997437172</c:v>
                </c:pt>
                <c:pt idx="45">
                  <c:v>0.383956698744749</c:v>
                </c:pt>
                <c:pt idx="46">
                  <c:v>0.356444822891268</c:v>
                </c:pt>
                <c:pt idx="47">
                  <c:v>0.327254248593737</c:v>
                </c:pt>
                <c:pt idx="48">
                  <c:v>0.296845328646431</c:v>
                </c:pt>
                <c:pt idx="49">
                  <c:v>0.265697629882328</c:v>
                </c:pt>
                <c:pt idx="50">
                  <c:v>0.234302370117672</c:v>
                </c:pt>
                <c:pt idx="51">
                  <c:v>0.203154671353569</c:v>
                </c:pt>
                <c:pt idx="52">
                  <c:v>0.172745751406263</c:v>
                </c:pt>
                <c:pt idx="53">
                  <c:v>0.143555177108732</c:v>
                </c:pt>
                <c:pt idx="54">
                  <c:v>0.116043301255251</c:v>
                </c:pt>
                <c:pt idx="55">
                  <c:v>0.0906440025628277</c:v>
                </c:pt>
                <c:pt idx="56">
                  <c:v>0.0677578431446471</c:v>
                </c:pt>
                <c:pt idx="57">
                  <c:v>0.0477457514062632</c:v>
                </c:pt>
                <c:pt idx="58">
                  <c:v>0.0309233299890342</c:v>
                </c:pt>
                <c:pt idx="59">
                  <c:v>0.0175558785279373</c:v>
                </c:pt>
                <c:pt idx="60">
                  <c:v>0.00785420971784226</c:v>
                </c:pt>
                <c:pt idx="61">
                  <c:v>0.00197132467138053</c:v>
                </c:pt>
                <c:pt idx="62">
                  <c:v>0.0</c:v>
                </c:pt>
              </c:numCache>
            </c:numRef>
          </c:val>
          <c:smooth val="0"/>
        </c:ser>
        <c:dLbls>
          <c:showLegendKey val="0"/>
          <c:showVal val="0"/>
          <c:showCatName val="0"/>
          <c:showSerName val="0"/>
          <c:showPercent val="0"/>
          <c:showBubbleSize val="0"/>
        </c:dLbls>
        <c:marker val="1"/>
        <c:smooth val="0"/>
        <c:axId val="1770129176"/>
        <c:axId val="2135497208"/>
      </c:lineChart>
      <c:catAx>
        <c:axId val="1770129176"/>
        <c:scaling>
          <c:orientation val="minMax"/>
        </c:scaling>
        <c:delete val="1"/>
        <c:axPos val="b"/>
        <c:numFmt formatCode="General" sourceLinked="1"/>
        <c:majorTickMark val="out"/>
        <c:minorTickMark val="none"/>
        <c:tickLblPos val="nextTo"/>
        <c:crossAx val="2135497208"/>
        <c:crosses val="autoZero"/>
        <c:auto val="1"/>
        <c:lblAlgn val="ctr"/>
        <c:lblOffset val="100"/>
        <c:tickLblSkip val="3"/>
        <c:tickMarkSkip val="1"/>
        <c:noMultiLvlLbl val="0"/>
      </c:catAx>
      <c:valAx>
        <c:axId val="2135497208"/>
        <c:scaling>
          <c:orientation val="minMax"/>
          <c:max val="2.0"/>
          <c:min val="-1.0"/>
        </c:scaling>
        <c:delete val="1"/>
        <c:axPos val="l"/>
        <c:numFmt formatCode="General" sourceLinked="1"/>
        <c:majorTickMark val="cross"/>
        <c:minorTickMark val="none"/>
        <c:tickLblPos val="nextTo"/>
        <c:crossAx val="1770129176"/>
        <c:crosses val="autoZero"/>
        <c:crossBetween val="between"/>
        <c:minorUnit val="0.1"/>
      </c:valAx>
      <c:spPr>
        <a:noFill/>
        <a:ln w="25400">
          <a:noFill/>
        </a:ln>
      </c:spPr>
    </c:plotArea>
    <c:plotVisOnly val="1"/>
    <c:dispBlanksAs val="gap"/>
    <c:showDLblsOverMax val="0"/>
  </c:chart>
  <c:spPr>
    <a:noFill/>
    <a:ln w="9525">
      <a:noFill/>
    </a:ln>
  </c:spPr>
  <c:txPr>
    <a:bodyPr/>
    <a:lstStyle/>
    <a:p>
      <a:pPr>
        <a:defRPr sz="900" b="0" i="0" u="none" strike="noStrike" baseline="0">
          <a:solidFill>
            <a:srgbClr val="000000"/>
          </a:solidFill>
          <a:latin typeface="Geneva"/>
          <a:ea typeface="Geneva"/>
          <a:cs typeface="Geneva"/>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841889961148013"/>
          <c:y val="0.0657896586077279"/>
          <c:w val="0.893224714876551"/>
          <c:h val="0.871712976552395"/>
        </c:manualLayout>
      </c:layout>
      <c:scatterChart>
        <c:scatterStyle val="lineMarker"/>
        <c:varyColors val="0"/>
        <c:ser>
          <c:idx val="4"/>
          <c:order val="0"/>
          <c:spPr>
            <a:ln w="57150" cap="rnd" cmpd="sng" algn="ctr">
              <a:solidFill>
                <a:sysClr val="windowText" lastClr="000000"/>
              </a:solidFill>
              <a:prstDash val="solid"/>
              <a:round/>
              <a:headEnd type="none" w="med" len="med"/>
              <a:tailEnd type="none" w="med" len="med"/>
            </a:ln>
          </c:spPr>
          <c:marker>
            <c:symbol val="none"/>
          </c:marker>
          <c:xVal>
            <c:numRef>
              <c:f>'First Set'!$B$2:$B$64</c:f>
              <c:numCache>
                <c:formatCode>General</c:formatCode>
                <c:ptCount val="63"/>
                <c:pt idx="0">
                  <c:v>0.0</c:v>
                </c:pt>
                <c:pt idx="1">
                  <c:v>7.689999999999999</c:v>
                </c:pt>
                <c:pt idx="2">
                  <c:v>15.38</c:v>
                </c:pt>
                <c:pt idx="3">
                  <c:v>23.08</c:v>
                </c:pt>
                <c:pt idx="4">
                  <c:v>30.77</c:v>
                </c:pt>
                <c:pt idx="5">
                  <c:v>38.46</c:v>
                </c:pt>
                <c:pt idx="6">
                  <c:v>46.15</c:v>
                </c:pt>
                <c:pt idx="7">
                  <c:v>53.85</c:v>
                </c:pt>
                <c:pt idx="8">
                  <c:v>61.54</c:v>
                </c:pt>
                <c:pt idx="9">
                  <c:v>69.23</c:v>
                </c:pt>
                <c:pt idx="10">
                  <c:v>76.92</c:v>
                </c:pt>
                <c:pt idx="11">
                  <c:v>84.62</c:v>
                </c:pt>
                <c:pt idx="12">
                  <c:v>92.31</c:v>
                </c:pt>
                <c:pt idx="13">
                  <c:v>100.0</c:v>
                </c:pt>
                <c:pt idx="14">
                  <c:v>107.69</c:v>
                </c:pt>
                <c:pt idx="15">
                  <c:v>115.38</c:v>
                </c:pt>
                <c:pt idx="16">
                  <c:v>123.08</c:v>
                </c:pt>
                <c:pt idx="17">
                  <c:v>130.77</c:v>
                </c:pt>
                <c:pt idx="18">
                  <c:v>138.46</c:v>
                </c:pt>
                <c:pt idx="19">
                  <c:v>146.15</c:v>
                </c:pt>
                <c:pt idx="20">
                  <c:v>153.85</c:v>
                </c:pt>
                <c:pt idx="21">
                  <c:v>161.54</c:v>
                </c:pt>
                <c:pt idx="22">
                  <c:v>169.23</c:v>
                </c:pt>
                <c:pt idx="23">
                  <c:v>176.92</c:v>
                </c:pt>
                <c:pt idx="24">
                  <c:v>184.62</c:v>
                </c:pt>
                <c:pt idx="25">
                  <c:v>192.31</c:v>
                </c:pt>
                <c:pt idx="26">
                  <c:v>200.0</c:v>
                </c:pt>
                <c:pt idx="27">
                  <c:v>207.69</c:v>
                </c:pt>
                <c:pt idx="28">
                  <c:v>215.38</c:v>
                </c:pt>
                <c:pt idx="29">
                  <c:v>223.08</c:v>
                </c:pt>
                <c:pt idx="30">
                  <c:v>230.77</c:v>
                </c:pt>
                <c:pt idx="31">
                  <c:v>238.46</c:v>
                </c:pt>
                <c:pt idx="32">
                  <c:v>246.15</c:v>
                </c:pt>
                <c:pt idx="33">
                  <c:v>253.85</c:v>
                </c:pt>
                <c:pt idx="34">
                  <c:v>261.54</c:v>
                </c:pt>
                <c:pt idx="35">
                  <c:v>269.23</c:v>
                </c:pt>
                <c:pt idx="36">
                  <c:v>276.92</c:v>
                </c:pt>
                <c:pt idx="37">
                  <c:v>284.62</c:v>
                </c:pt>
                <c:pt idx="38">
                  <c:v>292.31</c:v>
                </c:pt>
                <c:pt idx="39">
                  <c:v>300.0</c:v>
                </c:pt>
                <c:pt idx="40">
                  <c:v>307.69</c:v>
                </c:pt>
                <c:pt idx="41">
                  <c:v>315.38</c:v>
                </c:pt>
                <c:pt idx="42">
                  <c:v>323.08</c:v>
                </c:pt>
                <c:pt idx="43">
                  <c:v>330.77</c:v>
                </c:pt>
                <c:pt idx="44">
                  <c:v>338.46</c:v>
                </c:pt>
                <c:pt idx="45">
                  <c:v>346.15</c:v>
                </c:pt>
                <c:pt idx="46">
                  <c:v>353.85</c:v>
                </c:pt>
                <c:pt idx="47">
                  <c:v>361.54</c:v>
                </c:pt>
                <c:pt idx="48">
                  <c:v>369.23</c:v>
                </c:pt>
                <c:pt idx="49">
                  <c:v>376.92</c:v>
                </c:pt>
                <c:pt idx="50">
                  <c:v>384.62</c:v>
                </c:pt>
                <c:pt idx="51">
                  <c:v>392.31</c:v>
                </c:pt>
                <c:pt idx="52">
                  <c:v>400.0</c:v>
                </c:pt>
                <c:pt idx="53">
                  <c:v>407.69</c:v>
                </c:pt>
                <c:pt idx="54">
                  <c:v>415.38</c:v>
                </c:pt>
                <c:pt idx="55">
                  <c:v>423.08</c:v>
                </c:pt>
                <c:pt idx="56">
                  <c:v>430.77</c:v>
                </c:pt>
                <c:pt idx="57">
                  <c:v>438.46</c:v>
                </c:pt>
                <c:pt idx="58">
                  <c:v>446.15</c:v>
                </c:pt>
                <c:pt idx="59">
                  <c:v>453.85</c:v>
                </c:pt>
                <c:pt idx="60">
                  <c:v>461.54</c:v>
                </c:pt>
                <c:pt idx="61">
                  <c:v>469.23</c:v>
                </c:pt>
                <c:pt idx="62">
                  <c:v>476.92</c:v>
                </c:pt>
              </c:numCache>
            </c:numRef>
          </c:xVal>
          <c:yVal>
            <c:numRef>
              <c:f>'First Set'!$I$2:$I$64</c:f>
              <c:numCache>
                <c:formatCode>General</c:formatCode>
                <c:ptCount val="63"/>
                <c:pt idx="0">
                  <c:v>0.0</c:v>
                </c:pt>
                <c:pt idx="1">
                  <c:v>0.0078542097178422</c:v>
                </c:pt>
                <c:pt idx="2">
                  <c:v>0.0309233299890341</c:v>
                </c:pt>
                <c:pt idx="3">
                  <c:v>0.0677578431446471</c:v>
                </c:pt>
                <c:pt idx="4">
                  <c:v>0.116043301255251</c:v>
                </c:pt>
                <c:pt idx="5">
                  <c:v>0.172745751406263</c:v>
                </c:pt>
                <c:pt idx="6">
                  <c:v>0.218593950681987</c:v>
                </c:pt>
                <c:pt idx="7">
                  <c:v>0.234998668668363</c:v>
                </c:pt>
                <c:pt idx="8">
                  <c:v>0.220929136601974</c:v>
                </c:pt>
                <c:pt idx="9">
                  <c:v>0.177269394926671</c:v>
                </c:pt>
                <c:pt idx="10">
                  <c:v>0.106762745781211</c:v>
                </c:pt>
                <c:pt idx="11">
                  <c:v>0.0138393812367195</c:v>
                </c:pt>
                <c:pt idx="12">
                  <c:v>-0.0956619819642431</c:v>
                </c:pt>
                <c:pt idx="13">
                  <c:v>-0.210918321111156</c:v>
                </c:pt>
                <c:pt idx="14">
                  <c:v>-0.320559453966597</c:v>
                </c:pt>
                <c:pt idx="15">
                  <c:v>-0.417142491537863</c:v>
                </c:pt>
                <c:pt idx="16">
                  <c:v>-0.483797342584759</c:v>
                </c:pt>
                <c:pt idx="17">
                  <c:v>-0.523063674296206</c:v>
                </c:pt>
                <c:pt idx="18">
                  <c:v>-0.542638985064275</c:v>
                </c:pt>
                <c:pt idx="19">
                  <c:v>-0.539409624756673</c:v>
                </c:pt>
                <c:pt idx="20">
                  <c:v>-0.499676143270709</c:v>
                </c:pt>
                <c:pt idx="21">
                  <c:v>-0.41555833940163</c:v>
                </c:pt>
                <c:pt idx="22">
                  <c:v>-0.299640299825363</c:v>
                </c:pt>
                <c:pt idx="23">
                  <c:v>-0.15645798459669</c:v>
                </c:pt>
                <c:pt idx="24">
                  <c:v>0.00785420971784195</c:v>
                </c:pt>
                <c:pt idx="25">
                  <c:v>0.18590375695213</c:v>
                </c:pt>
                <c:pt idx="26">
                  <c:v>0.36160405478236</c:v>
                </c:pt>
                <c:pt idx="27">
                  <c:v>0.518992810898179</c:v>
                </c:pt>
                <c:pt idx="28">
                  <c:v>0.651042985804468</c:v>
                </c:pt>
                <c:pt idx="29">
                  <c:v>0.752204978053814</c:v>
                </c:pt>
                <c:pt idx="30">
                  <c:v>0.818711994874345</c:v>
                </c:pt>
                <c:pt idx="31">
                  <c:v>0.864484313710706</c:v>
                </c:pt>
                <c:pt idx="32">
                  <c:v>0.904508497187474</c:v>
                </c:pt>
                <c:pt idx="33">
                  <c:v>0.938153340021931</c:v>
                </c:pt>
                <c:pt idx="34">
                  <c:v>0.964888242944126</c:v>
                </c:pt>
                <c:pt idx="35">
                  <c:v>0.984291580564315</c:v>
                </c:pt>
                <c:pt idx="36">
                  <c:v>0.996057350657239</c:v>
                </c:pt>
                <c:pt idx="37">
                  <c:v>1.0</c:v>
                </c:pt>
                <c:pt idx="38">
                  <c:v>0.996057350657239</c:v>
                </c:pt>
                <c:pt idx="39">
                  <c:v>0.984291580564315</c:v>
                </c:pt>
                <c:pt idx="40">
                  <c:v>0.964888242944126</c:v>
                </c:pt>
                <c:pt idx="41">
                  <c:v>0.938153340021932</c:v>
                </c:pt>
                <c:pt idx="42">
                  <c:v>0.904508497187474</c:v>
                </c:pt>
                <c:pt idx="43">
                  <c:v>0.864484313710706</c:v>
                </c:pt>
                <c:pt idx="44">
                  <c:v>0.818711994874345</c:v>
                </c:pt>
                <c:pt idx="45">
                  <c:v>0.767913397489498</c:v>
                </c:pt>
                <c:pt idx="46">
                  <c:v>0.712889645782536</c:v>
                </c:pt>
                <c:pt idx="47">
                  <c:v>0.654508497187474</c:v>
                </c:pt>
                <c:pt idx="48">
                  <c:v>0.593690657292862</c:v>
                </c:pt>
                <c:pt idx="49">
                  <c:v>0.531395259764657</c:v>
                </c:pt>
                <c:pt idx="50">
                  <c:v>0.468604740235344</c:v>
                </c:pt>
                <c:pt idx="51">
                  <c:v>0.406309342707137</c:v>
                </c:pt>
                <c:pt idx="52">
                  <c:v>0.345491502812526</c:v>
                </c:pt>
                <c:pt idx="53">
                  <c:v>0.287110354217464</c:v>
                </c:pt>
                <c:pt idx="54">
                  <c:v>0.232086602510502</c:v>
                </c:pt>
                <c:pt idx="55">
                  <c:v>0.181288005125655</c:v>
                </c:pt>
                <c:pt idx="56">
                  <c:v>0.135515686289294</c:v>
                </c:pt>
                <c:pt idx="57">
                  <c:v>0.0954915028125264</c:v>
                </c:pt>
                <c:pt idx="58">
                  <c:v>0.0618466599780684</c:v>
                </c:pt>
                <c:pt idx="59">
                  <c:v>0.0351117570558747</c:v>
                </c:pt>
                <c:pt idx="60">
                  <c:v>0.0157084194356845</c:v>
                </c:pt>
                <c:pt idx="61">
                  <c:v>0.00394264934276106</c:v>
                </c:pt>
                <c:pt idx="62">
                  <c:v>0.0</c:v>
                </c:pt>
              </c:numCache>
            </c:numRef>
          </c:yVal>
          <c:smooth val="0"/>
        </c:ser>
        <c:dLbls>
          <c:showLegendKey val="0"/>
          <c:showVal val="0"/>
          <c:showCatName val="0"/>
          <c:showSerName val="0"/>
          <c:showPercent val="0"/>
          <c:showBubbleSize val="0"/>
        </c:dLbls>
        <c:axId val="-2105525816"/>
        <c:axId val="-2067197464"/>
      </c:scatterChart>
      <c:valAx>
        <c:axId val="-2105525816"/>
        <c:scaling>
          <c:orientation val="minMax"/>
          <c:max val="480.0"/>
          <c:min val="0.0"/>
        </c:scaling>
        <c:delete val="0"/>
        <c:axPos val="b"/>
        <c:numFmt formatCode="General" sourceLinked="1"/>
        <c:majorTickMark val="out"/>
        <c:minorTickMark val="none"/>
        <c:tickLblPos val="nextTo"/>
        <c:spPr>
          <a:ln w="28575" cap="flat" cmpd="sng" algn="ctr">
            <a:solidFill>
              <a:srgbClr val="000000"/>
            </a:solidFill>
            <a:prstDash val="solid"/>
            <a:round/>
            <a:headEnd type="none" w="med" len="med"/>
            <a:tailEnd type="none" w="med" len="med"/>
          </a:ln>
        </c:spPr>
        <c:txPr>
          <a:bodyPr rot="0" vert="horz"/>
          <a:lstStyle/>
          <a:p>
            <a:pPr>
              <a:defRPr sz="1200" b="0" i="0" u="none" strike="noStrike" baseline="0">
                <a:solidFill>
                  <a:srgbClr val="000000"/>
                </a:solidFill>
                <a:latin typeface="Geneva"/>
                <a:ea typeface="Geneva"/>
                <a:cs typeface="Geneva"/>
              </a:defRPr>
            </a:pPr>
            <a:endParaRPr lang="en-US"/>
          </a:p>
        </c:txPr>
        <c:crossAx val="-2067197464"/>
        <c:crosses val="autoZero"/>
        <c:crossBetween val="midCat"/>
        <c:majorUnit val="100.0"/>
        <c:minorUnit val="1.0"/>
      </c:valAx>
      <c:valAx>
        <c:axId val="-2067197464"/>
        <c:scaling>
          <c:orientation val="minMax"/>
          <c:max val="2.1"/>
          <c:min val="-1.0"/>
        </c:scaling>
        <c:delete val="1"/>
        <c:axPos val="l"/>
        <c:numFmt formatCode="General" sourceLinked="1"/>
        <c:majorTickMark val="cross"/>
        <c:minorTickMark val="none"/>
        <c:tickLblPos val="nextTo"/>
        <c:crossAx val="-2105525816"/>
        <c:crosses val="autoZero"/>
        <c:crossBetween val="midCat"/>
        <c:majorUnit val="0.5"/>
        <c:minorUnit val="0.1"/>
      </c:valAx>
      <c:spPr>
        <a:noFill/>
        <a:ln w="25400">
          <a:noFill/>
        </a:ln>
      </c:spPr>
    </c:plotArea>
    <c:plotVisOnly val="1"/>
    <c:dispBlanksAs val="gap"/>
    <c:showDLblsOverMax val="0"/>
  </c:chart>
  <c:spPr>
    <a:noFill/>
    <a:ln w="9525">
      <a:noFill/>
    </a:ln>
  </c:spPr>
  <c:txPr>
    <a:bodyPr/>
    <a:lstStyle/>
    <a:p>
      <a:pPr>
        <a:defRPr sz="900" b="0" i="0" u="none" strike="noStrike" baseline="0">
          <a:solidFill>
            <a:srgbClr val="000000"/>
          </a:solidFill>
          <a:latin typeface="Geneva"/>
          <a:ea typeface="Geneva"/>
          <a:cs typeface="Geneva"/>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841889961148013"/>
          <c:y val="0.0657896586077279"/>
          <c:w val="0.893224714876551"/>
          <c:h val="0.871712976552395"/>
        </c:manualLayout>
      </c:layout>
      <c:scatterChart>
        <c:scatterStyle val="lineMarker"/>
        <c:varyColors val="0"/>
        <c:ser>
          <c:idx val="0"/>
          <c:order val="0"/>
          <c:tx>
            <c:strRef>
              <c:f>'First Set'!$F$1</c:f>
              <c:strCache>
                <c:ptCount val="1"/>
                <c:pt idx="0">
                  <c:v>c3</c:v>
                </c:pt>
              </c:strCache>
            </c:strRef>
          </c:tx>
          <c:spPr>
            <a:ln w="57150" cap="rnd" cmpd="sng" algn="ctr">
              <a:solidFill>
                <a:srgbClr val="0000FF"/>
              </a:solidFill>
              <a:prstDash val="solid"/>
              <a:round/>
              <a:headEnd type="none" w="med" len="med"/>
              <a:tailEnd type="none" w="med" len="med"/>
            </a:ln>
          </c:spPr>
          <c:marker>
            <c:symbol val="none"/>
          </c:marker>
          <c:xVal>
            <c:numRef>
              <c:f>'First Set'!$B$2:$B$64</c:f>
              <c:numCache>
                <c:formatCode>General</c:formatCode>
                <c:ptCount val="63"/>
                <c:pt idx="0">
                  <c:v>0.0</c:v>
                </c:pt>
                <c:pt idx="1">
                  <c:v>7.689999999999999</c:v>
                </c:pt>
                <c:pt idx="2">
                  <c:v>15.38</c:v>
                </c:pt>
                <c:pt idx="3">
                  <c:v>23.08</c:v>
                </c:pt>
                <c:pt idx="4">
                  <c:v>30.77</c:v>
                </c:pt>
                <c:pt idx="5">
                  <c:v>38.46</c:v>
                </c:pt>
                <c:pt idx="6">
                  <c:v>46.15</c:v>
                </c:pt>
                <c:pt idx="7">
                  <c:v>53.85</c:v>
                </c:pt>
                <c:pt idx="8">
                  <c:v>61.54</c:v>
                </c:pt>
                <c:pt idx="9">
                  <c:v>69.23</c:v>
                </c:pt>
                <c:pt idx="10">
                  <c:v>76.92</c:v>
                </c:pt>
                <c:pt idx="11">
                  <c:v>84.62</c:v>
                </c:pt>
                <c:pt idx="12">
                  <c:v>92.31</c:v>
                </c:pt>
                <c:pt idx="13">
                  <c:v>100.0</c:v>
                </c:pt>
                <c:pt idx="14">
                  <c:v>107.69</c:v>
                </c:pt>
                <c:pt idx="15">
                  <c:v>115.38</c:v>
                </c:pt>
                <c:pt idx="16">
                  <c:v>123.08</c:v>
                </c:pt>
                <c:pt idx="17">
                  <c:v>130.77</c:v>
                </c:pt>
                <c:pt idx="18">
                  <c:v>138.46</c:v>
                </c:pt>
                <c:pt idx="19">
                  <c:v>146.15</c:v>
                </c:pt>
                <c:pt idx="20">
                  <c:v>153.85</c:v>
                </c:pt>
                <c:pt idx="21">
                  <c:v>161.54</c:v>
                </c:pt>
                <c:pt idx="22">
                  <c:v>169.23</c:v>
                </c:pt>
                <c:pt idx="23">
                  <c:v>176.92</c:v>
                </c:pt>
                <c:pt idx="24">
                  <c:v>184.62</c:v>
                </c:pt>
                <c:pt idx="25">
                  <c:v>192.31</c:v>
                </c:pt>
                <c:pt idx="26">
                  <c:v>200.0</c:v>
                </c:pt>
                <c:pt idx="27">
                  <c:v>207.69</c:v>
                </c:pt>
                <c:pt idx="28">
                  <c:v>215.38</c:v>
                </c:pt>
                <c:pt idx="29">
                  <c:v>223.08</c:v>
                </c:pt>
                <c:pt idx="30">
                  <c:v>230.77</c:v>
                </c:pt>
                <c:pt idx="31">
                  <c:v>238.46</c:v>
                </c:pt>
                <c:pt idx="32">
                  <c:v>246.15</c:v>
                </c:pt>
                <c:pt idx="33">
                  <c:v>253.85</c:v>
                </c:pt>
                <c:pt idx="34">
                  <c:v>261.54</c:v>
                </c:pt>
                <c:pt idx="35">
                  <c:v>269.23</c:v>
                </c:pt>
                <c:pt idx="36">
                  <c:v>276.92</c:v>
                </c:pt>
                <c:pt idx="37">
                  <c:v>284.62</c:v>
                </c:pt>
                <c:pt idx="38">
                  <c:v>292.31</c:v>
                </c:pt>
                <c:pt idx="39">
                  <c:v>300.0</c:v>
                </c:pt>
                <c:pt idx="40">
                  <c:v>307.69</c:v>
                </c:pt>
                <c:pt idx="41">
                  <c:v>315.38</c:v>
                </c:pt>
                <c:pt idx="42">
                  <c:v>323.08</c:v>
                </c:pt>
                <c:pt idx="43">
                  <c:v>330.77</c:v>
                </c:pt>
                <c:pt idx="44">
                  <c:v>338.46</c:v>
                </c:pt>
                <c:pt idx="45">
                  <c:v>346.15</c:v>
                </c:pt>
                <c:pt idx="46">
                  <c:v>353.85</c:v>
                </c:pt>
                <c:pt idx="47">
                  <c:v>361.54</c:v>
                </c:pt>
                <c:pt idx="48">
                  <c:v>369.23</c:v>
                </c:pt>
                <c:pt idx="49">
                  <c:v>376.92</c:v>
                </c:pt>
                <c:pt idx="50">
                  <c:v>384.62</c:v>
                </c:pt>
                <c:pt idx="51">
                  <c:v>392.31</c:v>
                </c:pt>
                <c:pt idx="52">
                  <c:v>400.0</c:v>
                </c:pt>
                <c:pt idx="53">
                  <c:v>407.69</c:v>
                </c:pt>
                <c:pt idx="54">
                  <c:v>415.38</c:v>
                </c:pt>
                <c:pt idx="55">
                  <c:v>423.08</c:v>
                </c:pt>
                <c:pt idx="56">
                  <c:v>430.77</c:v>
                </c:pt>
                <c:pt idx="57">
                  <c:v>438.46</c:v>
                </c:pt>
                <c:pt idx="58">
                  <c:v>446.15</c:v>
                </c:pt>
                <c:pt idx="59">
                  <c:v>453.85</c:v>
                </c:pt>
                <c:pt idx="60">
                  <c:v>461.54</c:v>
                </c:pt>
                <c:pt idx="61">
                  <c:v>469.23</c:v>
                </c:pt>
                <c:pt idx="62">
                  <c:v>476.92</c:v>
                </c:pt>
              </c:numCache>
            </c:numRef>
          </c:xVal>
          <c:yVal>
            <c:numRef>
              <c:f>'First Set'!$F$2:$F$64</c:f>
              <c:numCache>
                <c:formatCode>General</c:formatCode>
                <c:ptCount val="63"/>
                <c:pt idx="0">
                  <c:v>0.0</c:v>
                </c:pt>
                <c:pt idx="12">
                  <c:v>0.0</c:v>
                </c:pt>
                <c:pt idx="13">
                  <c:v>0.00394264934276112</c:v>
                </c:pt>
                <c:pt idx="14">
                  <c:v>0.0157084194356844</c:v>
                </c:pt>
                <c:pt idx="15">
                  <c:v>0.0351117570558743</c:v>
                </c:pt>
                <c:pt idx="16">
                  <c:v>0.0618466599780681</c:v>
                </c:pt>
                <c:pt idx="17">
                  <c:v>0.0954915028125262</c:v>
                </c:pt>
                <c:pt idx="18">
                  <c:v>0.135515686289294</c:v>
                </c:pt>
                <c:pt idx="19">
                  <c:v>0.181288005125655</c:v>
                </c:pt>
                <c:pt idx="20">
                  <c:v>0.232086602510501</c:v>
                </c:pt>
                <c:pt idx="21">
                  <c:v>0.287110354217464</c:v>
                </c:pt>
                <c:pt idx="22">
                  <c:v>0.345491502812526</c:v>
                </c:pt>
                <c:pt idx="23">
                  <c:v>0.406309342707138</c:v>
                </c:pt>
                <c:pt idx="24">
                  <c:v>0.468604740235343</c:v>
                </c:pt>
                <c:pt idx="25">
                  <c:v>0.531395259764656</c:v>
                </c:pt>
                <c:pt idx="26">
                  <c:v>0.593690657292862</c:v>
                </c:pt>
                <c:pt idx="27">
                  <c:v>0.654508497187474</c:v>
                </c:pt>
                <c:pt idx="28">
                  <c:v>0.712889645782536</c:v>
                </c:pt>
                <c:pt idx="29">
                  <c:v>0.767913397489498</c:v>
                </c:pt>
                <c:pt idx="30">
                  <c:v>0.818711994874345</c:v>
                </c:pt>
                <c:pt idx="31">
                  <c:v>0.864484313710706</c:v>
                </c:pt>
                <c:pt idx="32">
                  <c:v>0.904508497187474</c:v>
                </c:pt>
                <c:pt idx="33">
                  <c:v>0.938153340021931</c:v>
                </c:pt>
                <c:pt idx="34">
                  <c:v>0.964888242944126</c:v>
                </c:pt>
                <c:pt idx="35">
                  <c:v>0.984291580564315</c:v>
                </c:pt>
                <c:pt idx="36">
                  <c:v>0.996057350657239</c:v>
                </c:pt>
                <c:pt idx="37">
                  <c:v>1.0</c:v>
                </c:pt>
                <c:pt idx="38">
                  <c:v>0.996057350657239</c:v>
                </c:pt>
                <c:pt idx="39">
                  <c:v>0.984291580564315</c:v>
                </c:pt>
                <c:pt idx="40">
                  <c:v>0.964888242944126</c:v>
                </c:pt>
                <c:pt idx="41">
                  <c:v>0.938153340021932</c:v>
                </c:pt>
                <c:pt idx="42">
                  <c:v>0.904508497187474</c:v>
                </c:pt>
                <c:pt idx="43">
                  <c:v>0.864484313710706</c:v>
                </c:pt>
                <c:pt idx="44">
                  <c:v>0.818711994874345</c:v>
                </c:pt>
                <c:pt idx="45">
                  <c:v>0.767913397489498</c:v>
                </c:pt>
                <c:pt idx="46">
                  <c:v>0.712889645782536</c:v>
                </c:pt>
                <c:pt idx="47">
                  <c:v>0.654508497187474</c:v>
                </c:pt>
                <c:pt idx="48">
                  <c:v>0.593690657292862</c:v>
                </c:pt>
                <c:pt idx="49">
                  <c:v>0.531395259764657</c:v>
                </c:pt>
                <c:pt idx="50">
                  <c:v>0.468604740235344</c:v>
                </c:pt>
                <c:pt idx="51">
                  <c:v>0.406309342707137</c:v>
                </c:pt>
                <c:pt idx="52">
                  <c:v>0.345491502812526</c:v>
                </c:pt>
                <c:pt idx="53">
                  <c:v>0.287110354217464</c:v>
                </c:pt>
                <c:pt idx="54">
                  <c:v>0.232086602510502</c:v>
                </c:pt>
                <c:pt idx="55">
                  <c:v>0.181288005125655</c:v>
                </c:pt>
                <c:pt idx="56">
                  <c:v>0.135515686289294</c:v>
                </c:pt>
                <c:pt idx="57">
                  <c:v>0.0954915028125264</c:v>
                </c:pt>
                <c:pt idx="58">
                  <c:v>0.0618466599780684</c:v>
                </c:pt>
                <c:pt idx="59">
                  <c:v>0.0351117570558747</c:v>
                </c:pt>
                <c:pt idx="60">
                  <c:v>0.0157084194356845</c:v>
                </c:pt>
                <c:pt idx="61">
                  <c:v>0.00394264934276106</c:v>
                </c:pt>
                <c:pt idx="62">
                  <c:v>0.0</c:v>
                </c:pt>
              </c:numCache>
            </c:numRef>
          </c:yVal>
          <c:smooth val="0"/>
        </c:ser>
        <c:ser>
          <c:idx val="1"/>
          <c:order val="1"/>
          <c:tx>
            <c:strRef>
              <c:f>'First Set'!$G$1</c:f>
              <c:strCache>
                <c:ptCount val="1"/>
                <c:pt idx="0">
                  <c:v>c1</c:v>
                </c:pt>
              </c:strCache>
            </c:strRef>
          </c:tx>
          <c:spPr>
            <a:ln w="57150" cap="rnd" cmpd="sng" algn="ctr">
              <a:solidFill>
                <a:srgbClr val="FF0000"/>
              </a:solidFill>
              <a:prstDash val="solid"/>
              <a:round/>
              <a:headEnd type="none" w="med" len="med"/>
              <a:tailEnd type="none" w="med" len="med"/>
            </a:ln>
          </c:spPr>
          <c:marker>
            <c:symbol val="none"/>
          </c:marker>
          <c:xVal>
            <c:numRef>
              <c:f>'First Set'!$B$2:$B$64</c:f>
              <c:numCache>
                <c:formatCode>General</c:formatCode>
                <c:ptCount val="63"/>
                <c:pt idx="0">
                  <c:v>0.0</c:v>
                </c:pt>
                <c:pt idx="1">
                  <c:v>7.689999999999999</c:v>
                </c:pt>
                <c:pt idx="2">
                  <c:v>15.38</c:v>
                </c:pt>
                <c:pt idx="3">
                  <c:v>23.08</c:v>
                </c:pt>
                <c:pt idx="4">
                  <c:v>30.77</c:v>
                </c:pt>
                <c:pt idx="5">
                  <c:v>38.46</c:v>
                </c:pt>
                <c:pt idx="6">
                  <c:v>46.15</c:v>
                </c:pt>
                <c:pt idx="7">
                  <c:v>53.85</c:v>
                </c:pt>
                <c:pt idx="8">
                  <c:v>61.54</c:v>
                </c:pt>
                <c:pt idx="9">
                  <c:v>69.23</c:v>
                </c:pt>
                <c:pt idx="10">
                  <c:v>76.92</c:v>
                </c:pt>
                <c:pt idx="11">
                  <c:v>84.62</c:v>
                </c:pt>
                <c:pt idx="12">
                  <c:v>92.31</c:v>
                </c:pt>
                <c:pt idx="13">
                  <c:v>100.0</c:v>
                </c:pt>
                <c:pt idx="14">
                  <c:v>107.69</c:v>
                </c:pt>
                <c:pt idx="15">
                  <c:v>115.38</c:v>
                </c:pt>
                <c:pt idx="16">
                  <c:v>123.08</c:v>
                </c:pt>
                <c:pt idx="17">
                  <c:v>130.77</c:v>
                </c:pt>
                <c:pt idx="18">
                  <c:v>138.46</c:v>
                </c:pt>
                <c:pt idx="19">
                  <c:v>146.15</c:v>
                </c:pt>
                <c:pt idx="20">
                  <c:v>153.85</c:v>
                </c:pt>
                <c:pt idx="21">
                  <c:v>161.54</c:v>
                </c:pt>
                <c:pt idx="22">
                  <c:v>169.23</c:v>
                </c:pt>
                <c:pt idx="23">
                  <c:v>176.92</c:v>
                </c:pt>
                <c:pt idx="24">
                  <c:v>184.62</c:v>
                </c:pt>
                <c:pt idx="25">
                  <c:v>192.31</c:v>
                </c:pt>
                <c:pt idx="26">
                  <c:v>200.0</c:v>
                </c:pt>
                <c:pt idx="27">
                  <c:v>207.69</c:v>
                </c:pt>
                <c:pt idx="28">
                  <c:v>215.38</c:v>
                </c:pt>
                <c:pt idx="29">
                  <c:v>223.08</c:v>
                </c:pt>
                <c:pt idx="30">
                  <c:v>230.77</c:v>
                </c:pt>
                <c:pt idx="31">
                  <c:v>238.46</c:v>
                </c:pt>
                <c:pt idx="32">
                  <c:v>246.15</c:v>
                </c:pt>
                <c:pt idx="33">
                  <c:v>253.85</c:v>
                </c:pt>
                <c:pt idx="34">
                  <c:v>261.54</c:v>
                </c:pt>
                <c:pt idx="35">
                  <c:v>269.23</c:v>
                </c:pt>
                <c:pt idx="36">
                  <c:v>276.92</c:v>
                </c:pt>
                <c:pt idx="37">
                  <c:v>284.62</c:v>
                </c:pt>
                <c:pt idx="38">
                  <c:v>292.31</c:v>
                </c:pt>
                <c:pt idx="39">
                  <c:v>300.0</c:v>
                </c:pt>
                <c:pt idx="40">
                  <c:v>307.69</c:v>
                </c:pt>
                <c:pt idx="41">
                  <c:v>315.38</c:v>
                </c:pt>
                <c:pt idx="42">
                  <c:v>323.08</c:v>
                </c:pt>
                <c:pt idx="43">
                  <c:v>330.77</c:v>
                </c:pt>
                <c:pt idx="44">
                  <c:v>338.46</c:v>
                </c:pt>
                <c:pt idx="45">
                  <c:v>346.15</c:v>
                </c:pt>
                <c:pt idx="46">
                  <c:v>353.85</c:v>
                </c:pt>
                <c:pt idx="47">
                  <c:v>361.54</c:v>
                </c:pt>
                <c:pt idx="48">
                  <c:v>369.23</c:v>
                </c:pt>
                <c:pt idx="49">
                  <c:v>376.92</c:v>
                </c:pt>
                <c:pt idx="50">
                  <c:v>384.62</c:v>
                </c:pt>
                <c:pt idx="51">
                  <c:v>392.31</c:v>
                </c:pt>
                <c:pt idx="52">
                  <c:v>400.0</c:v>
                </c:pt>
                <c:pt idx="53">
                  <c:v>407.69</c:v>
                </c:pt>
                <c:pt idx="54">
                  <c:v>415.38</c:v>
                </c:pt>
                <c:pt idx="55">
                  <c:v>423.08</c:v>
                </c:pt>
                <c:pt idx="56">
                  <c:v>430.77</c:v>
                </c:pt>
                <c:pt idx="57">
                  <c:v>438.46</c:v>
                </c:pt>
                <c:pt idx="58">
                  <c:v>446.15</c:v>
                </c:pt>
                <c:pt idx="59">
                  <c:v>453.85</c:v>
                </c:pt>
                <c:pt idx="60">
                  <c:v>461.54</c:v>
                </c:pt>
                <c:pt idx="61">
                  <c:v>469.23</c:v>
                </c:pt>
                <c:pt idx="62">
                  <c:v>476.92</c:v>
                </c:pt>
              </c:numCache>
            </c:numRef>
          </c:xVal>
          <c:yVal>
            <c:numRef>
              <c:f>'First Set'!$G$2:$G$64</c:f>
              <c:numCache>
                <c:formatCode>General</c:formatCode>
                <c:ptCount val="63"/>
                <c:pt idx="0">
                  <c:v>0.0</c:v>
                </c:pt>
                <c:pt idx="1">
                  <c:v>0.0078542097178422</c:v>
                </c:pt>
                <c:pt idx="2">
                  <c:v>0.0309233299890341</c:v>
                </c:pt>
                <c:pt idx="3">
                  <c:v>0.0677578431446471</c:v>
                </c:pt>
                <c:pt idx="4">
                  <c:v>0.116043301255251</c:v>
                </c:pt>
                <c:pt idx="5">
                  <c:v>0.172745751406263</c:v>
                </c:pt>
                <c:pt idx="6">
                  <c:v>0.234302370117672</c:v>
                </c:pt>
                <c:pt idx="7">
                  <c:v>0.296845328646431</c:v>
                </c:pt>
                <c:pt idx="8">
                  <c:v>0.356444822891268</c:v>
                </c:pt>
                <c:pt idx="9">
                  <c:v>0.409355997437172</c:v>
                </c:pt>
                <c:pt idx="10">
                  <c:v>0.452254248593737</c:v>
                </c:pt>
                <c:pt idx="11">
                  <c:v>0.482444121472063</c:v>
                </c:pt>
                <c:pt idx="12">
                  <c:v>0.498028675328619</c:v>
                </c:pt>
                <c:pt idx="13">
                  <c:v>0.498028675328619</c:v>
                </c:pt>
                <c:pt idx="14">
                  <c:v>0.482444121472063</c:v>
                </c:pt>
                <c:pt idx="15">
                  <c:v>0.452254248593737</c:v>
                </c:pt>
                <c:pt idx="16">
                  <c:v>0.409355997437172</c:v>
                </c:pt>
                <c:pt idx="17">
                  <c:v>0.356444822891268</c:v>
                </c:pt>
                <c:pt idx="18">
                  <c:v>0.296845328646431</c:v>
                </c:pt>
                <c:pt idx="19">
                  <c:v>0.234302370117672</c:v>
                </c:pt>
                <c:pt idx="20">
                  <c:v>0.172745751406263</c:v>
                </c:pt>
                <c:pt idx="21">
                  <c:v>0.116043301255251</c:v>
                </c:pt>
                <c:pt idx="22">
                  <c:v>0.0677578431446471</c:v>
                </c:pt>
                <c:pt idx="23">
                  <c:v>0.0309233299890342</c:v>
                </c:pt>
                <c:pt idx="24">
                  <c:v>0.00785420971784226</c:v>
                </c:pt>
                <c:pt idx="25">
                  <c:v>0.0</c:v>
                </c:pt>
              </c:numCache>
            </c:numRef>
          </c:yVal>
          <c:smooth val="0"/>
        </c:ser>
        <c:ser>
          <c:idx val="2"/>
          <c:order val="2"/>
          <c:tx>
            <c:strRef>
              <c:f>'First Set'!$H$1</c:f>
              <c:strCache>
                <c:ptCount val="1"/>
                <c:pt idx="0">
                  <c:v>c2</c:v>
                </c:pt>
              </c:strCache>
            </c:strRef>
          </c:tx>
          <c:spPr>
            <a:ln w="57150" cap="rnd" cmpd="sng" algn="ctr">
              <a:solidFill>
                <a:srgbClr val="008000"/>
              </a:solidFill>
              <a:prstDash val="solid"/>
              <a:round/>
              <a:headEnd type="none" w="med" len="med"/>
              <a:tailEnd type="none" w="med" len="med"/>
            </a:ln>
          </c:spPr>
          <c:marker>
            <c:symbol val="none"/>
          </c:marker>
          <c:xVal>
            <c:numRef>
              <c:f>'First Set'!$B$2:$B$64</c:f>
              <c:numCache>
                <c:formatCode>General</c:formatCode>
                <c:ptCount val="63"/>
                <c:pt idx="0">
                  <c:v>0.0</c:v>
                </c:pt>
                <c:pt idx="1">
                  <c:v>7.689999999999999</c:v>
                </c:pt>
                <c:pt idx="2">
                  <c:v>15.38</c:v>
                </c:pt>
                <c:pt idx="3">
                  <c:v>23.08</c:v>
                </c:pt>
                <c:pt idx="4">
                  <c:v>30.77</c:v>
                </c:pt>
                <c:pt idx="5">
                  <c:v>38.46</c:v>
                </c:pt>
                <c:pt idx="6">
                  <c:v>46.15</c:v>
                </c:pt>
                <c:pt idx="7">
                  <c:v>53.85</c:v>
                </c:pt>
                <c:pt idx="8">
                  <c:v>61.54</c:v>
                </c:pt>
                <c:pt idx="9">
                  <c:v>69.23</c:v>
                </c:pt>
                <c:pt idx="10">
                  <c:v>76.92</c:v>
                </c:pt>
                <c:pt idx="11">
                  <c:v>84.62</c:v>
                </c:pt>
                <c:pt idx="12">
                  <c:v>92.31</c:v>
                </c:pt>
                <c:pt idx="13">
                  <c:v>100.0</c:v>
                </c:pt>
                <c:pt idx="14">
                  <c:v>107.69</c:v>
                </c:pt>
                <c:pt idx="15">
                  <c:v>115.38</c:v>
                </c:pt>
                <c:pt idx="16">
                  <c:v>123.08</c:v>
                </c:pt>
                <c:pt idx="17">
                  <c:v>130.77</c:v>
                </c:pt>
                <c:pt idx="18">
                  <c:v>138.46</c:v>
                </c:pt>
                <c:pt idx="19">
                  <c:v>146.15</c:v>
                </c:pt>
                <c:pt idx="20">
                  <c:v>153.85</c:v>
                </c:pt>
                <c:pt idx="21">
                  <c:v>161.54</c:v>
                </c:pt>
                <c:pt idx="22">
                  <c:v>169.23</c:v>
                </c:pt>
                <c:pt idx="23">
                  <c:v>176.92</c:v>
                </c:pt>
                <c:pt idx="24">
                  <c:v>184.62</c:v>
                </c:pt>
                <c:pt idx="25">
                  <c:v>192.31</c:v>
                </c:pt>
                <c:pt idx="26">
                  <c:v>200.0</c:v>
                </c:pt>
                <c:pt idx="27">
                  <c:v>207.69</c:v>
                </c:pt>
                <c:pt idx="28">
                  <c:v>215.38</c:v>
                </c:pt>
                <c:pt idx="29">
                  <c:v>223.08</c:v>
                </c:pt>
                <c:pt idx="30">
                  <c:v>230.77</c:v>
                </c:pt>
                <c:pt idx="31">
                  <c:v>238.46</c:v>
                </c:pt>
                <c:pt idx="32">
                  <c:v>246.15</c:v>
                </c:pt>
                <c:pt idx="33">
                  <c:v>253.85</c:v>
                </c:pt>
                <c:pt idx="34">
                  <c:v>261.54</c:v>
                </c:pt>
                <c:pt idx="35">
                  <c:v>269.23</c:v>
                </c:pt>
                <c:pt idx="36">
                  <c:v>276.92</c:v>
                </c:pt>
                <c:pt idx="37">
                  <c:v>284.62</c:v>
                </c:pt>
                <c:pt idx="38">
                  <c:v>292.31</c:v>
                </c:pt>
                <c:pt idx="39">
                  <c:v>300.0</c:v>
                </c:pt>
                <c:pt idx="40">
                  <c:v>307.69</c:v>
                </c:pt>
                <c:pt idx="41">
                  <c:v>315.38</c:v>
                </c:pt>
                <c:pt idx="42">
                  <c:v>323.08</c:v>
                </c:pt>
                <c:pt idx="43">
                  <c:v>330.77</c:v>
                </c:pt>
                <c:pt idx="44">
                  <c:v>338.46</c:v>
                </c:pt>
                <c:pt idx="45">
                  <c:v>346.15</c:v>
                </c:pt>
                <c:pt idx="46">
                  <c:v>353.85</c:v>
                </c:pt>
                <c:pt idx="47">
                  <c:v>361.54</c:v>
                </c:pt>
                <c:pt idx="48">
                  <c:v>369.23</c:v>
                </c:pt>
                <c:pt idx="49">
                  <c:v>376.92</c:v>
                </c:pt>
                <c:pt idx="50">
                  <c:v>384.62</c:v>
                </c:pt>
                <c:pt idx="51">
                  <c:v>392.31</c:v>
                </c:pt>
                <c:pt idx="52">
                  <c:v>400.0</c:v>
                </c:pt>
                <c:pt idx="53">
                  <c:v>407.69</c:v>
                </c:pt>
                <c:pt idx="54">
                  <c:v>415.38</c:v>
                </c:pt>
                <c:pt idx="55">
                  <c:v>423.08</c:v>
                </c:pt>
                <c:pt idx="56">
                  <c:v>430.77</c:v>
                </c:pt>
                <c:pt idx="57">
                  <c:v>438.46</c:v>
                </c:pt>
                <c:pt idx="58">
                  <c:v>446.15</c:v>
                </c:pt>
                <c:pt idx="59">
                  <c:v>453.85</c:v>
                </c:pt>
                <c:pt idx="60">
                  <c:v>461.54</c:v>
                </c:pt>
                <c:pt idx="61">
                  <c:v>469.23</c:v>
                </c:pt>
                <c:pt idx="62">
                  <c:v>476.92</c:v>
                </c:pt>
              </c:numCache>
            </c:numRef>
          </c:xVal>
          <c:yVal>
            <c:numRef>
              <c:f>'First Set'!$H$2:$H$64</c:f>
              <c:numCache>
                <c:formatCode>General</c:formatCode>
                <c:ptCount val="63"/>
                <c:pt idx="5">
                  <c:v>0.0</c:v>
                </c:pt>
                <c:pt idx="6">
                  <c:v>-0.0157084194356844</c:v>
                </c:pt>
                <c:pt idx="7">
                  <c:v>-0.0618466599780681</c:v>
                </c:pt>
                <c:pt idx="8">
                  <c:v>-0.135515686289294</c:v>
                </c:pt>
                <c:pt idx="9">
                  <c:v>-0.232086602510501</c:v>
                </c:pt>
                <c:pt idx="10">
                  <c:v>-0.345491502812526</c:v>
                </c:pt>
                <c:pt idx="11">
                  <c:v>-0.468604740235343</c:v>
                </c:pt>
                <c:pt idx="12">
                  <c:v>-0.593690657292862</c:v>
                </c:pt>
                <c:pt idx="13">
                  <c:v>-0.712889645782536</c:v>
                </c:pt>
                <c:pt idx="14">
                  <c:v>-0.818711994874345</c:v>
                </c:pt>
                <c:pt idx="15">
                  <c:v>-0.904508497187474</c:v>
                </c:pt>
                <c:pt idx="16">
                  <c:v>-0.955</c:v>
                </c:pt>
                <c:pt idx="17">
                  <c:v>-0.975</c:v>
                </c:pt>
                <c:pt idx="18">
                  <c:v>-0.975</c:v>
                </c:pt>
                <c:pt idx="19">
                  <c:v>-0.955</c:v>
                </c:pt>
                <c:pt idx="20">
                  <c:v>-0.904508497187474</c:v>
                </c:pt>
                <c:pt idx="21">
                  <c:v>-0.818711994874345</c:v>
                </c:pt>
                <c:pt idx="22">
                  <c:v>-0.712889645782536</c:v>
                </c:pt>
                <c:pt idx="23">
                  <c:v>-0.593690657292862</c:v>
                </c:pt>
                <c:pt idx="24">
                  <c:v>-0.468604740235344</c:v>
                </c:pt>
                <c:pt idx="25">
                  <c:v>-0.345491502812526</c:v>
                </c:pt>
                <c:pt idx="26">
                  <c:v>-0.232086602510502</c:v>
                </c:pt>
                <c:pt idx="27">
                  <c:v>-0.135515686289294</c:v>
                </c:pt>
                <c:pt idx="28">
                  <c:v>-0.0618466599780684</c:v>
                </c:pt>
                <c:pt idx="29">
                  <c:v>-0.0157084194356845</c:v>
                </c:pt>
                <c:pt idx="30">
                  <c:v>0.0</c:v>
                </c:pt>
              </c:numCache>
            </c:numRef>
          </c:yVal>
          <c:smooth val="0"/>
        </c:ser>
        <c:dLbls>
          <c:showLegendKey val="0"/>
          <c:showVal val="0"/>
          <c:showCatName val="0"/>
          <c:showSerName val="0"/>
          <c:showPercent val="0"/>
          <c:showBubbleSize val="0"/>
        </c:dLbls>
        <c:axId val="2019762552"/>
        <c:axId val="2019610584"/>
      </c:scatterChart>
      <c:valAx>
        <c:axId val="2019762552"/>
        <c:scaling>
          <c:orientation val="minMax"/>
          <c:max val="480.0"/>
          <c:min val="0.0"/>
        </c:scaling>
        <c:delete val="0"/>
        <c:axPos val="b"/>
        <c:numFmt formatCode="General" sourceLinked="1"/>
        <c:majorTickMark val="out"/>
        <c:minorTickMark val="none"/>
        <c:tickLblPos val="nextTo"/>
        <c:spPr>
          <a:ln w="28575" cap="flat" cmpd="sng" algn="ctr">
            <a:solidFill>
              <a:srgbClr val="000000"/>
            </a:solidFill>
            <a:prstDash val="solid"/>
            <a:round/>
            <a:headEnd type="none" w="med" len="med"/>
            <a:tailEnd type="none" w="med" len="med"/>
          </a:ln>
        </c:spPr>
        <c:txPr>
          <a:bodyPr rot="0" vert="horz"/>
          <a:lstStyle/>
          <a:p>
            <a:pPr>
              <a:defRPr sz="1200" b="0" i="0" u="none" strike="noStrike" baseline="0">
                <a:solidFill>
                  <a:srgbClr val="000000"/>
                </a:solidFill>
                <a:latin typeface="Geneva"/>
                <a:ea typeface="Geneva"/>
                <a:cs typeface="Geneva"/>
              </a:defRPr>
            </a:pPr>
            <a:endParaRPr lang="en-US"/>
          </a:p>
        </c:txPr>
        <c:crossAx val="2019610584"/>
        <c:crosses val="autoZero"/>
        <c:crossBetween val="midCat"/>
        <c:majorUnit val="100.0"/>
        <c:minorUnit val="1.0"/>
      </c:valAx>
      <c:valAx>
        <c:axId val="2019610584"/>
        <c:scaling>
          <c:orientation val="minMax"/>
          <c:max val="2.1"/>
          <c:min val="-1.0"/>
        </c:scaling>
        <c:delete val="1"/>
        <c:axPos val="l"/>
        <c:numFmt formatCode="General" sourceLinked="1"/>
        <c:majorTickMark val="cross"/>
        <c:minorTickMark val="none"/>
        <c:tickLblPos val="nextTo"/>
        <c:crossAx val="2019762552"/>
        <c:crosses val="autoZero"/>
        <c:crossBetween val="midCat"/>
        <c:majorUnit val="0.5"/>
        <c:minorUnit val="0.1"/>
      </c:valAx>
      <c:spPr>
        <a:noFill/>
        <a:ln w="25400">
          <a:noFill/>
        </a:ln>
      </c:spPr>
    </c:plotArea>
    <c:plotVisOnly val="1"/>
    <c:dispBlanksAs val="gap"/>
    <c:showDLblsOverMax val="0"/>
  </c:chart>
  <c:spPr>
    <a:noFill/>
    <a:ln w="9525">
      <a:noFill/>
    </a:ln>
  </c:spPr>
  <c:txPr>
    <a:bodyPr/>
    <a:lstStyle/>
    <a:p>
      <a:pPr>
        <a:defRPr sz="900" b="0" i="0" u="none" strike="noStrike" baseline="0">
          <a:solidFill>
            <a:srgbClr val="000000"/>
          </a:solidFill>
          <a:latin typeface="Geneva"/>
          <a:ea typeface="Geneva"/>
          <a:cs typeface="Geneva"/>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841889961148013"/>
          <c:y val="0.0657896586077279"/>
          <c:w val="0.893224714876551"/>
          <c:h val="0.871712976552395"/>
        </c:manualLayout>
      </c:layout>
      <c:scatterChart>
        <c:scatterStyle val="lineMarker"/>
        <c:varyColors val="0"/>
        <c:ser>
          <c:idx val="4"/>
          <c:order val="0"/>
          <c:spPr>
            <a:ln w="57150" cap="rnd" cmpd="sng" algn="ctr">
              <a:solidFill>
                <a:sysClr val="windowText" lastClr="000000"/>
              </a:solidFill>
              <a:prstDash val="solid"/>
              <a:round/>
              <a:headEnd type="none" w="med" len="med"/>
              <a:tailEnd type="none" w="med" len="med"/>
            </a:ln>
          </c:spPr>
          <c:marker>
            <c:symbol val="none"/>
          </c:marker>
          <c:xVal>
            <c:numRef>
              <c:f>'First Set'!$B$2:$B$64</c:f>
              <c:numCache>
                <c:formatCode>General</c:formatCode>
                <c:ptCount val="63"/>
                <c:pt idx="0">
                  <c:v>0.0</c:v>
                </c:pt>
                <c:pt idx="1">
                  <c:v>7.689999999999999</c:v>
                </c:pt>
                <c:pt idx="2">
                  <c:v>15.38</c:v>
                </c:pt>
                <c:pt idx="3">
                  <c:v>23.08</c:v>
                </c:pt>
                <c:pt idx="4">
                  <c:v>30.77</c:v>
                </c:pt>
                <c:pt idx="5">
                  <c:v>38.46</c:v>
                </c:pt>
                <c:pt idx="6">
                  <c:v>46.15</c:v>
                </c:pt>
                <c:pt idx="7">
                  <c:v>53.85</c:v>
                </c:pt>
                <c:pt idx="8">
                  <c:v>61.54</c:v>
                </c:pt>
                <c:pt idx="9">
                  <c:v>69.23</c:v>
                </c:pt>
                <c:pt idx="10">
                  <c:v>76.92</c:v>
                </c:pt>
                <c:pt idx="11">
                  <c:v>84.62</c:v>
                </c:pt>
                <c:pt idx="12">
                  <c:v>92.31</c:v>
                </c:pt>
                <c:pt idx="13">
                  <c:v>100.0</c:v>
                </c:pt>
                <c:pt idx="14">
                  <c:v>107.69</c:v>
                </c:pt>
                <c:pt idx="15">
                  <c:v>115.38</c:v>
                </c:pt>
                <c:pt idx="16">
                  <c:v>123.08</c:v>
                </c:pt>
                <c:pt idx="17">
                  <c:v>130.77</c:v>
                </c:pt>
                <c:pt idx="18">
                  <c:v>138.46</c:v>
                </c:pt>
                <c:pt idx="19">
                  <c:v>146.15</c:v>
                </c:pt>
                <c:pt idx="20">
                  <c:v>153.85</c:v>
                </c:pt>
                <c:pt idx="21">
                  <c:v>161.54</c:v>
                </c:pt>
                <c:pt idx="22">
                  <c:v>169.23</c:v>
                </c:pt>
                <c:pt idx="23">
                  <c:v>176.92</c:v>
                </c:pt>
                <c:pt idx="24">
                  <c:v>184.62</c:v>
                </c:pt>
                <c:pt idx="25">
                  <c:v>192.31</c:v>
                </c:pt>
                <c:pt idx="26">
                  <c:v>200.0</c:v>
                </c:pt>
                <c:pt idx="27">
                  <c:v>207.69</c:v>
                </c:pt>
                <c:pt idx="28">
                  <c:v>215.38</c:v>
                </c:pt>
                <c:pt idx="29">
                  <c:v>223.08</c:v>
                </c:pt>
                <c:pt idx="30">
                  <c:v>230.77</c:v>
                </c:pt>
                <c:pt idx="31">
                  <c:v>238.46</c:v>
                </c:pt>
                <c:pt idx="32">
                  <c:v>246.15</c:v>
                </c:pt>
                <c:pt idx="33">
                  <c:v>253.85</c:v>
                </c:pt>
                <c:pt idx="34">
                  <c:v>261.54</c:v>
                </c:pt>
                <c:pt idx="35">
                  <c:v>269.23</c:v>
                </c:pt>
                <c:pt idx="36">
                  <c:v>276.92</c:v>
                </c:pt>
                <c:pt idx="37">
                  <c:v>284.62</c:v>
                </c:pt>
                <c:pt idx="38">
                  <c:v>292.31</c:v>
                </c:pt>
                <c:pt idx="39">
                  <c:v>300.0</c:v>
                </c:pt>
                <c:pt idx="40">
                  <c:v>307.69</c:v>
                </c:pt>
                <c:pt idx="41">
                  <c:v>315.38</c:v>
                </c:pt>
                <c:pt idx="42">
                  <c:v>323.08</c:v>
                </c:pt>
                <c:pt idx="43">
                  <c:v>330.77</c:v>
                </c:pt>
                <c:pt idx="44">
                  <c:v>338.46</c:v>
                </c:pt>
                <c:pt idx="45">
                  <c:v>346.15</c:v>
                </c:pt>
                <c:pt idx="46">
                  <c:v>353.85</c:v>
                </c:pt>
                <c:pt idx="47">
                  <c:v>361.54</c:v>
                </c:pt>
                <c:pt idx="48">
                  <c:v>369.23</c:v>
                </c:pt>
                <c:pt idx="49">
                  <c:v>376.92</c:v>
                </c:pt>
                <c:pt idx="50">
                  <c:v>384.62</c:v>
                </c:pt>
                <c:pt idx="51">
                  <c:v>392.31</c:v>
                </c:pt>
                <c:pt idx="52">
                  <c:v>400.0</c:v>
                </c:pt>
                <c:pt idx="53">
                  <c:v>407.69</c:v>
                </c:pt>
                <c:pt idx="54">
                  <c:v>415.38</c:v>
                </c:pt>
                <c:pt idx="55">
                  <c:v>423.08</c:v>
                </c:pt>
                <c:pt idx="56">
                  <c:v>430.77</c:v>
                </c:pt>
                <c:pt idx="57">
                  <c:v>438.46</c:v>
                </c:pt>
                <c:pt idx="58">
                  <c:v>446.15</c:v>
                </c:pt>
                <c:pt idx="59">
                  <c:v>453.85</c:v>
                </c:pt>
                <c:pt idx="60">
                  <c:v>461.54</c:v>
                </c:pt>
                <c:pt idx="61">
                  <c:v>469.23</c:v>
                </c:pt>
                <c:pt idx="62">
                  <c:v>476.92</c:v>
                </c:pt>
              </c:numCache>
            </c:numRef>
          </c:xVal>
          <c:yVal>
            <c:numRef>
              <c:f>'First Set'!$I$2:$I$64</c:f>
              <c:numCache>
                <c:formatCode>General</c:formatCode>
                <c:ptCount val="63"/>
                <c:pt idx="0">
                  <c:v>0.0</c:v>
                </c:pt>
                <c:pt idx="1">
                  <c:v>0.0078542097178422</c:v>
                </c:pt>
                <c:pt idx="2">
                  <c:v>0.0309233299890341</c:v>
                </c:pt>
                <c:pt idx="3">
                  <c:v>0.0677578431446471</c:v>
                </c:pt>
                <c:pt idx="4">
                  <c:v>0.116043301255251</c:v>
                </c:pt>
                <c:pt idx="5">
                  <c:v>0.172745751406263</c:v>
                </c:pt>
                <c:pt idx="6">
                  <c:v>0.218593950681987</c:v>
                </c:pt>
                <c:pt idx="7">
                  <c:v>0.234998668668363</c:v>
                </c:pt>
                <c:pt idx="8">
                  <c:v>0.220929136601974</c:v>
                </c:pt>
                <c:pt idx="9">
                  <c:v>0.177269394926671</c:v>
                </c:pt>
                <c:pt idx="10">
                  <c:v>0.106762745781211</c:v>
                </c:pt>
                <c:pt idx="11">
                  <c:v>0.0138393812367195</c:v>
                </c:pt>
                <c:pt idx="12">
                  <c:v>-0.0956619819642431</c:v>
                </c:pt>
                <c:pt idx="13">
                  <c:v>-0.210918321111156</c:v>
                </c:pt>
                <c:pt idx="14">
                  <c:v>-0.320559453966597</c:v>
                </c:pt>
                <c:pt idx="15">
                  <c:v>-0.417142491537863</c:v>
                </c:pt>
                <c:pt idx="16">
                  <c:v>-0.483797342584759</c:v>
                </c:pt>
                <c:pt idx="17">
                  <c:v>-0.523063674296206</c:v>
                </c:pt>
                <c:pt idx="18">
                  <c:v>-0.542638985064275</c:v>
                </c:pt>
                <c:pt idx="19">
                  <c:v>-0.539409624756673</c:v>
                </c:pt>
                <c:pt idx="20">
                  <c:v>-0.499676143270709</c:v>
                </c:pt>
                <c:pt idx="21">
                  <c:v>-0.41555833940163</c:v>
                </c:pt>
                <c:pt idx="22">
                  <c:v>-0.299640299825363</c:v>
                </c:pt>
                <c:pt idx="23">
                  <c:v>-0.15645798459669</c:v>
                </c:pt>
                <c:pt idx="24">
                  <c:v>0.00785420971784195</c:v>
                </c:pt>
                <c:pt idx="25">
                  <c:v>0.18590375695213</c:v>
                </c:pt>
                <c:pt idx="26">
                  <c:v>0.36160405478236</c:v>
                </c:pt>
                <c:pt idx="27">
                  <c:v>0.518992810898179</c:v>
                </c:pt>
                <c:pt idx="28">
                  <c:v>0.651042985804468</c:v>
                </c:pt>
                <c:pt idx="29">
                  <c:v>0.752204978053814</c:v>
                </c:pt>
                <c:pt idx="30">
                  <c:v>0.818711994874345</c:v>
                </c:pt>
                <c:pt idx="31">
                  <c:v>0.864484313710706</c:v>
                </c:pt>
                <c:pt idx="32">
                  <c:v>0.904508497187474</c:v>
                </c:pt>
                <c:pt idx="33">
                  <c:v>0.938153340021931</c:v>
                </c:pt>
                <c:pt idx="34">
                  <c:v>0.964888242944126</c:v>
                </c:pt>
                <c:pt idx="35">
                  <c:v>0.984291580564315</c:v>
                </c:pt>
                <c:pt idx="36">
                  <c:v>0.996057350657239</c:v>
                </c:pt>
                <c:pt idx="37">
                  <c:v>1.0</c:v>
                </c:pt>
                <c:pt idx="38">
                  <c:v>0.996057350657239</c:v>
                </c:pt>
                <c:pt idx="39">
                  <c:v>0.984291580564315</c:v>
                </c:pt>
                <c:pt idx="40">
                  <c:v>0.964888242944126</c:v>
                </c:pt>
                <c:pt idx="41">
                  <c:v>0.938153340021932</c:v>
                </c:pt>
                <c:pt idx="42">
                  <c:v>0.904508497187474</c:v>
                </c:pt>
                <c:pt idx="43">
                  <c:v>0.864484313710706</c:v>
                </c:pt>
                <c:pt idx="44">
                  <c:v>0.818711994874345</c:v>
                </c:pt>
                <c:pt idx="45">
                  <c:v>0.767913397489498</c:v>
                </c:pt>
                <c:pt idx="46">
                  <c:v>0.712889645782536</c:v>
                </c:pt>
                <c:pt idx="47">
                  <c:v>0.654508497187474</c:v>
                </c:pt>
                <c:pt idx="48">
                  <c:v>0.593690657292862</c:v>
                </c:pt>
                <c:pt idx="49">
                  <c:v>0.531395259764657</c:v>
                </c:pt>
                <c:pt idx="50">
                  <c:v>0.468604740235344</c:v>
                </c:pt>
                <c:pt idx="51">
                  <c:v>0.406309342707137</c:v>
                </c:pt>
                <c:pt idx="52">
                  <c:v>0.345491502812526</c:v>
                </c:pt>
                <c:pt idx="53">
                  <c:v>0.287110354217464</c:v>
                </c:pt>
                <c:pt idx="54">
                  <c:v>0.232086602510502</c:v>
                </c:pt>
                <c:pt idx="55">
                  <c:v>0.181288005125655</c:v>
                </c:pt>
                <c:pt idx="56">
                  <c:v>0.135515686289294</c:v>
                </c:pt>
                <c:pt idx="57">
                  <c:v>0.0954915028125264</c:v>
                </c:pt>
                <c:pt idx="58">
                  <c:v>0.0618466599780684</c:v>
                </c:pt>
                <c:pt idx="59">
                  <c:v>0.0351117570558747</c:v>
                </c:pt>
                <c:pt idx="60">
                  <c:v>0.0157084194356845</c:v>
                </c:pt>
                <c:pt idx="61">
                  <c:v>0.00394264934276106</c:v>
                </c:pt>
                <c:pt idx="62">
                  <c:v>0.0</c:v>
                </c:pt>
              </c:numCache>
            </c:numRef>
          </c:yVal>
          <c:smooth val="0"/>
        </c:ser>
        <c:dLbls>
          <c:showLegendKey val="0"/>
          <c:showVal val="0"/>
          <c:showCatName val="0"/>
          <c:showSerName val="0"/>
          <c:showPercent val="0"/>
          <c:showBubbleSize val="0"/>
        </c:dLbls>
        <c:axId val="-2067762104"/>
        <c:axId val="-2067758776"/>
      </c:scatterChart>
      <c:valAx>
        <c:axId val="-2067762104"/>
        <c:scaling>
          <c:orientation val="minMax"/>
          <c:max val="480.0"/>
          <c:min val="0.0"/>
        </c:scaling>
        <c:delete val="0"/>
        <c:axPos val="b"/>
        <c:numFmt formatCode="General" sourceLinked="1"/>
        <c:majorTickMark val="out"/>
        <c:minorTickMark val="none"/>
        <c:tickLblPos val="nextTo"/>
        <c:spPr>
          <a:ln w="28575" cap="flat" cmpd="sng" algn="ctr">
            <a:solidFill>
              <a:srgbClr val="000000"/>
            </a:solidFill>
            <a:prstDash val="solid"/>
            <a:round/>
            <a:headEnd type="none" w="med" len="med"/>
            <a:tailEnd type="none" w="med" len="med"/>
          </a:ln>
        </c:spPr>
        <c:txPr>
          <a:bodyPr rot="0" vert="horz"/>
          <a:lstStyle/>
          <a:p>
            <a:pPr>
              <a:defRPr sz="1200" b="0" i="0" u="none" strike="noStrike" baseline="0">
                <a:solidFill>
                  <a:srgbClr val="000000"/>
                </a:solidFill>
                <a:latin typeface="Geneva"/>
                <a:ea typeface="Geneva"/>
                <a:cs typeface="Geneva"/>
              </a:defRPr>
            </a:pPr>
            <a:endParaRPr lang="en-US"/>
          </a:p>
        </c:txPr>
        <c:crossAx val="-2067758776"/>
        <c:crosses val="autoZero"/>
        <c:crossBetween val="midCat"/>
        <c:majorUnit val="100.0"/>
        <c:minorUnit val="1.0"/>
      </c:valAx>
      <c:valAx>
        <c:axId val="-2067758776"/>
        <c:scaling>
          <c:orientation val="minMax"/>
          <c:max val="2.1"/>
          <c:min val="-1.0"/>
        </c:scaling>
        <c:delete val="1"/>
        <c:axPos val="l"/>
        <c:numFmt formatCode="General" sourceLinked="1"/>
        <c:majorTickMark val="cross"/>
        <c:minorTickMark val="none"/>
        <c:tickLblPos val="nextTo"/>
        <c:crossAx val="-2067762104"/>
        <c:crosses val="autoZero"/>
        <c:crossBetween val="midCat"/>
        <c:majorUnit val="0.5"/>
        <c:minorUnit val="0.1"/>
      </c:valAx>
      <c:spPr>
        <a:noFill/>
        <a:ln w="25400">
          <a:noFill/>
        </a:ln>
      </c:spPr>
    </c:plotArea>
    <c:plotVisOnly val="1"/>
    <c:dispBlanksAs val="gap"/>
    <c:showDLblsOverMax val="0"/>
  </c:chart>
  <c:spPr>
    <a:noFill/>
    <a:ln w="9525">
      <a:noFill/>
    </a:ln>
  </c:spPr>
  <c:txPr>
    <a:bodyPr/>
    <a:lstStyle/>
    <a:p>
      <a:pPr>
        <a:defRPr sz="900" b="0" i="0" u="none" strike="noStrike" baseline="0">
          <a:solidFill>
            <a:srgbClr val="000000"/>
          </a:solidFill>
          <a:latin typeface="Geneva"/>
          <a:ea typeface="Geneva"/>
          <a:cs typeface="Geneva"/>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defRPr sz="1000">
                <a:latin typeface="Times" pitchFamily="-112" charset="0"/>
              </a:defRPr>
            </a:lvl1pPr>
          </a:lstStyle>
          <a:p>
            <a:endParaRPr lang="en-US"/>
          </a:p>
        </p:txBody>
      </p:sp>
      <p:sp>
        <p:nvSpPr>
          <p:cNvPr id="36867" name="Rectangle 3"/>
          <p:cNvSpPr>
            <a:spLocks noGrp="1" noChangeArrowheads="1"/>
          </p:cNvSpPr>
          <p:nvPr>
            <p:ph type="dt" sz="quarter"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200">
                <a:latin typeface="Times" pitchFamily="-112" charset="0"/>
              </a:defRPr>
            </a:lvl1pPr>
          </a:lstStyle>
          <a:p>
            <a:endParaRPr lang="en-US"/>
          </a:p>
        </p:txBody>
      </p:sp>
      <p:sp>
        <p:nvSpPr>
          <p:cNvPr id="36869" name="Rectangle 5"/>
          <p:cNvSpPr>
            <a:spLocks noGrp="1" noChangeArrowheads="1"/>
          </p:cNvSpPr>
          <p:nvPr>
            <p:ph type="sldNum" sz="quarter" idx="3"/>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000">
                <a:latin typeface="Times" pitchFamily="-112" charset="0"/>
              </a:defRPr>
            </a:lvl1pPr>
          </a:lstStyle>
          <a:p>
            <a:fld id="{CD5EB2EA-FAF2-ED43-BAB3-870105321C9C}" type="slidenum">
              <a:rPr lang="en-US"/>
              <a:pPr/>
              <a:t>‹#›</a:t>
            </a:fld>
            <a:endParaRPr lang="en-US" sz="1200"/>
          </a:p>
        </p:txBody>
      </p:sp>
      <p:sp>
        <p:nvSpPr>
          <p:cNvPr id="36870" name="Rectangle 6"/>
          <p:cNvSpPr>
            <a:spLocks noGrp="1" noChangeArrowheads="1"/>
          </p:cNvSpPr>
          <p:nvPr/>
        </p:nvSpPr>
        <p:spPr bwMode="auto">
          <a:xfrm>
            <a:off x="0" y="8683625"/>
            <a:ext cx="2971800" cy="457200"/>
          </a:xfrm>
          <a:prstGeom prst="rect">
            <a:avLst/>
          </a:prstGeom>
          <a:noFill/>
          <a:ln w="12700" cap="sq">
            <a:noFill/>
            <a:miter lim="800000"/>
            <a:headEnd type="none" w="sm" len="sm"/>
            <a:tailEnd type="none" w="sm" len="sm"/>
          </a:ln>
          <a:effectLst/>
        </p:spPr>
        <p:txBody>
          <a:bodyPr anchor="b">
            <a:prstTxWarp prst="textNoShape">
              <a:avLst/>
            </a:prstTxWarp>
          </a:bodyPr>
          <a:lstStyle/>
          <a:p>
            <a:pPr algn="l"/>
            <a:r>
              <a:rPr lang="en-US" sz="1000">
                <a:latin typeface="Times" pitchFamily="-112" charset="0"/>
                <a:ea typeface="ＭＳ Ｐゴシック" pitchFamily="-112" charset="-128"/>
                <a:cs typeface="ＭＳ Ｐゴシック" pitchFamily="-112" charset="-128"/>
              </a:rPr>
              <a:t>ERP Boot Camp</a:t>
            </a:r>
          </a:p>
          <a:p>
            <a:pPr algn="l"/>
            <a:r>
              <a:rPr lang="en-US" sz="1000">
                <a:latin typeface="Times" pitchFamily="-112" charset="0"/>
                <a:ea typeface="ＭＳ Ｐゴシック" pitchFamily="-112" charset="-128"/>
                <a:cs typeface="ＭＳ Ｐゴシック" pitchFamily="-112" charset="-128"/>
              </a:rPr>
              <a:t>© S. J. Luck, All rights reserved</a:t>
            </a:r>
            <a:endParaRPr lang="en-US" sz="1200">
              <a:latin typeface="Times"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1868605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defRPr sz="1200">
                <a:latin typeface="Times" pitchFamily="-112" charset="0"/>
              </a:defRPr>
            </a:lvl1pPr>
          </a:lstStyle>
          <a:p>
            <a:endParaRPr lang="en-US"/>
          </a:p>
        </p:txBody>
      </p:sp>
      <p:sp>
        <p:nvSpPr>
          <p:cNvPr id="13315"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200">
                <a:latin typeface="Times" pitchFamily="-112" charset="0"/>
              </a:defRPr>
            </a:lvl1pPr>
          </a:lstStyle>
          <a:p>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3317"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8"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l">
              <a:defRPr sz="1200">
                <a:latin typeface="Times" pitchFamily="-112" charset="0"/>
              </a:defRPr>
            </a:lvl1pPr>
          </a:lstStyle>
          <a:p>
            <a:endParaRPr lang="en-US"/>
          </a:p>
        </p:txBody>
      </p:sp>
      <p:sp>
        <p:nvSpPr>
          <p:cNvPr id="13319"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200">
                <a:latin typeface="Times" pitchFamily="-112" charset="0"/>
              </a:defRPr>
            </a:lvl1pPr>
          </a:lstStyle>
          <a:p>
            <a:fld id="{50706C92-9968-E849-B206-EC412BA90D92}" type="slidenum">
              <a:rPr lang="en-US"/>
              <a:pPr/>
              <a:t>‹#›</a:t>
            </a:fld>
            <a:endParaRPr lang="en-US"/>
          </a:p>
        </p:txBody>
      </p:sp>
    </p:spTree>
    <p:extLst>
      <p:ext uri="{BB962C8B-B14F-4D97-AF65-F5344CB8AC3E}">
        <p14:creationId xmlns:p14="http://schemas.microsoft.com/office/powerpoint/2010/main" val="11894708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BA4030-FD9F-0446-BE16-24E4DAFC8462}" type="slidenum">
              <a:rPr lang="en-US"/>
              <a:pPr/>
              <a:t>1</a:t>
            </a:fld>
            <a:endParaRPr lang="en-US"/>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20E9CACB-7491-3F46-94CF-7D3601E75AB4}" type="slidenum">
              <a:rPr lang="en-US">
                <a:latin typeface="Times" pitchFamily="-111" charset="0"/>
              </a:rPr>
              <a:pPr/>
              <a:t>10</a:t>
            </a:fld>
            <a:endParaRPr lang="en-US">
              <a:latin typeface="Times" pitchFamily="-111" charset="0"/>
            </a:endParaRPr>
          </a:p>
        </p:txBody>
      </p:sp>
      <p:sp>
        <p:nvSpPr>
          <p:cNvPr id="59395" name="Rectangle 2"/>
          <p:cNvSpPr>
            <a:spLocks noGrp="1" noRot="1" noChangeAspect="1" noChangeArrowheads="1"/>
          </p:cNvSpPr>
          <p:nvPr>
            <p:ph type="sldImg"/>
          </p:nvPr>
        </p:nvSpPr>
        <p:spPr>
          <a:solidFill>
            <a:srgbClr val="FFFFFF"/>
          </a:solidFill>
          <a:ln/>
        </p:spPr>
      </p:sp>
      <p:sp>
        <p:nvSpPr>
          <p:cNvPr id="59396" name="Rectangle 3"/>
          <p:cNvSpPr>
            <a:spLocks noGrp="1" noChangeArrowheads="1"/>
          </p:cNvSpPr>
          <p:nvPr>
            <p:ph type="body" idx="1"/>
          </p:nvPr>
        </p:nvSpPr>
        <p:spPr>
          <a:solidFill>
            <a:srgbClr val="FFFFFF"/>
          </a:solidFill>
          <a:ln>
            <a:solidFill>
              <a:srgbClr val="000000"/>
            </a:solidFill>
          </a:ln>
        </p:spPr>
        <p:txBody>
          <a:bodyPr/>
          <a:lstStyle/>
          <a:p>
            <a:pPr rtl="0"/>
            <a:r>
              <a:rPr lang="en-US" sz="1200" kern="1200" baseline="0" dirty="0" smtClean="0">
                <a:solidFill>
                  <a:schemeClr val="tx1"/>
                </a:solidFill>
                <a:latin typeface="Times New Roman" pitchFamily="-112" charset="0"/>
                <a:ea typeface="+mn-ea"/>
                <a:cs typeface="+mn-cs"/>
              </a:rPr>
              <a:t>Adapted from Figure 2.1 in Luck, Steven J. (2005). An introduction to the Event-Related Potential Technique. Cambridge, MA: MIT Press.© MIT Press. This material may be used for nonprofit research and education purposes only, and it may not be reprinted or distributed in any form including print and electronic forms.</a:t>
            </a:r>
          </a:p>
          <a:p>
            <a:pPr rtl="0"/>
            <a:endParaRPr lang="en-US" sz="1200" kern="1200" baseline="0" dirty="0" smtClean="0">
              <a:solidFill>
                <a:schemeClr val="tx1"/>
              </a:solidFill>
              <a:latin typeface="Times New Roman" pitchFamily="-112" charset="0"/>
              <a:ea typeface="+mn-ea"/>
              <a:cs typeface="+mn-cs"/>
            </a:endParaRPr>
          </a:p>
          <a:p>
            <a:pPr rtl="0"/>
            <a:r>
              <a:rPr lang="en-US" sz="1200" kern="1200" baseline="0" dirty="0" smtClean="0">
                <a:solidFill>
                  <a:schemeClr val="tx1"/>
                </a:solidFill>
                <a:latin typeface="Times New Roman" pitchFamily="-112" charset="0"/>
                <a:ea typeface="+mn-ea"/>
                <a:cs typeface="+mn-cs"/>
              </a:rPr>
              <a:t>Other content: © S. J. Luck. All Rights Reserved. May be used for nonprofit educational purposes if this copyright notice is included. Permission must be obtained from the copyright </a:t>
            </a:r>
            <a:r>
              <a:rPr lang="en-US" sz="1200" kern="1200" baseline="0" dirty="0" err="1" smtClean="0">
                <a:solidFill>
                  <a:schemeClr val="tx1"/>
                </a:solidFill>
                <a:latin typeface="Times New Roman" pitchFamily="-112" charset="0"/>
                <a:ea typeface="+mn-ea"/>
                <a:cs typeface="+mn-cs"/>
              </a:rPr>
              <a:t>holder(s</a:t>
            </a:r>
            <a:r>
              <a:rPr lang="en-US" sz="1200" kern="1200" baseline="0" dirty="0" smtClean="0">
                <a:solidFill>
                  <a:schemeClr val="tx1"/>
                </a:solidFill>
                <a:latin typeface="Times New Roman" pitchFamily="-112" charset="0"/>
                <a:ea typeface="+mn-ea"/>
                <a:cs typeface="+mn-cs"/>
              </a:rPr>
              <a:t>) for any other use.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20E9CACB-7491-3F46-94CF-7D3601E75AB4}" type="slidenum">
              <a:rPr lang="en-US">
                <a:latin typeface="Times" pitchFamily="-111" charset="0"/>
              </a:rPr>
              <a:pPr/>
              <a:t>11</a:t>
            </a:fld>
            <a:endParaRPr lang="en-US">
              <a:latin typeface="Times" pitchFamily="-111" charset="0"/>
            </a:endParaRPr>
          </a:p>
        </p:txBody>
      </p:sp>
      <p:sp>
        <p:nvSpPr>
          <p:cNvPr id="59395" name="Rectangle 2"/>
          <p:cNvSpPr>
            <a:spLocks noGrp="1" noRot="1" noChangeAspect="1" noChangeArrowheads="1"/>
          </p:cNvSpPr>
          <p:nvPr>
            <p:ph type="sldImg"/>
          </p:nvPr>
        </p:nvSpPr>
        <p:spPr>
          <a:solidFill>
            <a:srgbClr val="FFFFFF"/>
          </a:solidFill>
          <a:ln/>
        </p:spPr>
      </p:sp>
      <p:sp>
        <p:nvSpPr>
          <p:cNvPr id="59396" name="Rectangle 3"/>
          <p:cNvSpPr>
            <a:spLocks noGrp="1" noChangeArrowheads="1"/>
          </p:cNvSpPr>
          <p:nvPr>
            <p:ph type="body" idx="1"/>
          </p:nvPr>
        </p:nvSpPr>
        <p:spPr>
          <a:solidFill>
            <a:srgbClr val="FFFFFF"/>
          </a:solidFill>
          <a:ln>
            <a:solidFill>
              <a:srgbClr val="000000"/>
            </a:solidFill>
          </a:ln>
        </p:spPr>
        <p:txBody>
          <a:bodyPr/>
          <a:lstStyle/>
          <a:p>
            <a:pPr rtl="0"/>
            <a:r>
              <a:rPr lang="en-US" sz="1200" kern="1200" baseline="0" dirty="0" smtClean="0">
                <a:solidFill>
                  <a:schemeClr val="tx1"/>
                </a:solidFill>
                <a:latin typeface="Times New Roman" pitchFamily="-112" charset="0"/>
                <a:ea typeface="+mn-ea"/>
                <a:cs typeface="+mn-cs"/>
              </a:rPr>
              <a:t>Adapted from Figure 2.1 in Luck, Steven J. (2005). An introduction to the Event-Related Potential Technique. Cambridge, MA: MIT Press.© MIT Press. This material may be used for nonprofit research and education purposes only, and it may not be reprinted or distributed in any form including print and electronic forms.</a:t>
            </a:r>
          </a:p>
          <a:p>
            <a:pPr rtl="0"/>
            <a:endParaRPr lang="en-US" sz="1200" kern="1200" baseline="0" dirty="0" smtClean="0">
              <a:solidFill>
                <a:schemeClr val="tx1"/>
              </a:solidFill>
              <a:latin typeface="Times New Roman" pitchFamily="-112" charset="0"/>
              <a:ea typeface="+mn-ea"/>
              <a:cs typeface="+mn-cs"/>
            </a:endParaRPr>
          </a:p>
          <a:p>
            <a:pPr rtl="0"/>
            <a:r>
              <a:rPr lang="en-US" sz="1200" kern="1200" baseline="0" dirty="0" smtClean="0">
                <a:solidFill>
                  <a:schemeClr val="tx1"/>
                </a:solidFill>
                <a:latin typeface="Times New Roman" pitchFamily="-112" charset="0"/>
                <a:ea typeface="+mn-ea"/>
                <a:cs typeface="+mn-cs"/>
              </a:rPr>
              <a:t>Other content: © S. J. Luck. All Rights Reserved. May be used for nonprofit educational purposes if this copyright notice is included. Permission must be obtained from the copyright holder(s) for any other use.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539D589F-A6FC-294E-9C7D-BEAFDE326E2D}" type="slidenum">
              <a:rPr lang="en-US">
                <a:latin typeface="Times" pitchFamily="-111" charset="0"/>
              </a:rPr>
              <a:pPr/>
              <a:t>12</a:t>
            </a:fld>
            <a:endParaRPr lang="en-US">
              <a:latin typeface="Times" pitchFamily="-111" charset="0"/>
            </a:endParaRPr>
          </a:p>
        </p:txBody>
      </p:sp>
      <p:sp>
        <p:nvSpPr>
          <p:cNvPr id="47107" name="Rectangle 2"/>
          <p:cNvSpPr>
            <a:spLocks noGrp="1" noRot="1" noChangeAspect="1" noChangeArrowheads="1"/>
          </p:cNvSpPr>
          <p:nvPr>
            <p:ph type="sldImg"/>
          </p:nvPr>
        </p:nvSpPr>
        <p:spPr>
          <a:solidFill>
            <a:srgbClr val="FFFFFF"/>
          </a:solidFill>
          <a:ln/>
        </p:spPr>
      </p:sp>
      <p:sp>
        <p:nvSpPr>
          <p:cNvPr id="47108"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 S. J. Luck.</a:t>
            </a:r>
            <a:r>
              <a:rPr lang="en-US" baseline="0" dirty="0" smtClean="0"/>
              <a:t> </a:t>
            </a:r>
            <a:r>
              <a:rPr lang="en-US" dirty="0" smtClean="0"/>
              <a:t>All Rights Reserved.</a:t>
            </a:r>
            <a:r>
              <a:rPr lang="en-US" baseline="0" dirty="0" smtClean="0"/>
              <a:t> M</a:t>
            </a:r>
            <a:r>
              <a:rPr lang="en-US" dirty="0" smtClean="0"/>
              <a:t>ay be used for nonprofit educational purposes if this copyright notice is included</a:t>
            </a:r>
            <a:r>
              <a:rPr lang="en-US" baseline="0" dirty="0" smtClean="0"/>
              <a:t>. </a:t>
            </a:r>
            <a:r>
              <a:rPr lang="en-US" dirty="0" smtClean="0"/>
              <a:t>Permission must be obtained from the copyright </a:t>
            </a:r>
            <a:r>
              <a:rPr lang="en-US" dirty="0" err="1" smtClean="0"/>
              <a:t>holder(s</a:t>
            </a:r>
            <a:r>
              <a:rPr lang="en-US" dirty="0" smtClean="0"/>
              <a:t>) for any other use.</a:t>
            </a:r>
          </a:p>
          <a:p>
            <a:endParaRPr lang="en-US" dirty="0" smtClean="0">
              <a:latin typeface="Times New Roman" pitchFamily="-111" charset="0"/>
              <a:ea typeface="ＭＳ Ｐゴシック" pitchFamily="-111" charset="-128"/>
              <a:cs typeface="ＭＳ Ｐゴシック" pitchFamily="-111"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2D79311C-5522-CF40-A941-D966E92D1C60}" type="slidenum">
              <a:rPr lang="en-US">
                <a:latin typeface="Times" pitchFamily="-111" charset="0"/>
              </a:rPr>
              <a:pPr/>
              <a:t>13</a:t>
            </a:fld>
            <a:endParaRPr lang="en-US">
              <a:latin typeface="Times" pitchFamily="-111" charset="0"/>
            </a:endParaRPr>
          </a:p>
        </p:txBody>
      </p:sp>
      <p:sp>
        <p:nvSpPr>
          <p:cNvPr id="61443" name="Rectangle 2"/>
          <p:cNvSpPr>
            <a:spLocks noGrp="1" noRot="1" noChangeAspect="1" noChangeArrowheads="1"/>
          </p:cNvSpPr>
          <p:nvPr>
            <p:ph type="sldImg"/>
          </p:nvPr>
        </p:nvSpPr>
        <p:spPr>
          <a:solidFill>
            <a:srgbClr val="FFFFFF"/>
          </a:solidFill>
          <a:ln/>
        </p:spPr>
      </p:sp>
      <p:sp>
        <p:nvSpPr>
          <p:cNvPr id="61444" name="Rectangle 3"/>
          <p:cNvSpPr>
            <a:spLocks noGrp="1" noChangeArrowheads="1"/>
          </p:cNvSpPr>
          <p:nvPr>
            <p:ph type="body" idx="1"/>
          </p:nvPr>
        </p:nvSpPr>
        <p:spPr>
          <a:solidFill>
            <a:srgbClr val="FFFFFF"/>
          </a:solidFill>
          <a:ln>
            <a:solidFill>
              <a:srgbClr val="000000"/>
            </a:solidFill>
          </a:ln>
        </p:spPr>
        <p:txBody>
          <a:bodyPr/>
          <a:lstStyle/>
          <a:p>
            <a:pPr rtl="0"/>
            <a:r>
              <a:rPr lang="en-US" sz="1200" kern="1200" baseline="0" dirty="0" smtClean="0">
                <a:solidFill>
                  <a:schemeClr val="tx1"/>
                </a:solidFill>
                <a:latin typeface="Times New Roman" pitchFamily="-112" charset="0"/>
                <a:ea typeface="+mn-ea"/>
                <a:cs typeface="+mn-cs"/>
              </a:rPr>
              <a:t>Adapted from Figure 2.1 in Luck, Steven J. (2005). An introduction to the Event-Related Potential Technique. Cambridge, MA: MIT Press.© MIT Press. This material may be used for nonprofit research and education purposes only, and it may not be reprinted or distributed in any form including print and electronic forms.</a:t>
            </a:r>
          </a:p>
          <a:p>
            <a:pPr rtl="0"/>
            <a:endParaRPr lang="en-US" sz="1200" kern="1200" baseline="0" dirty="0" smtClean="0">
              <a:solidFill>
                <a:schemeClr val="tx1"/>
              </a:solidFill>
              <a:latin typeface="Times New Roman" pitchFamily="-112" charset="0"/>
              <a:ea typeface="+mn-ea"/>
              <a:cs typeface="+mn-cs"/>
            </a:endParaRPr>
          </a:p>
          <a:p>
            <a:pPr rtl="0"/>
            <a:r>
              <a:rPr lang="en-US" sz="1200" kern="1200" baseline="0" dirty="0" smtClean="0">
                <a:solidFill>
                  <a:schemeClr val="tx1"/>
                </a:solidFill>
                <a:latin typeface="Times New Roman" pitchFamily="-112" charset="0"/>
                <a:ea typeface="+mn-ea"/>
                <a:cs typeface="+mn-cs"/>
              </a:rPr>
              <a:t>Other content: © S. J. Luck. All Rights Reserved. May be used for nonprofit educational purposes if this copyright notice is included. Permission must be obtained from the copyright </a:t>
            </a:r>
            <a:r>
              <a:rPr lang="en-US" sz="1200" kern="1200" baseline="0" dirty="0" err="1" smtClean="0">
                <a:solidFill>
                  <a:schemeClr val="tx1"/>
                </a:solidFill>
                <a:latin typeface="Times New Roman" pitchFamily="-112" charset="0"/>
                <a:ea typeface="+mn-ea"/>
                <a:cs typeface="+mn-cs"/>
              </a:rPr>
              <a:t>holder(s</a:t>
            </a:r>
            <a:r>
              <a:rPr lang="en-US" sz="1200" kern="1200" baseline="0" dirty="0" smtClean="0">
                <a:solidFill>
                  <a:schemeClr val="tx1"/>
                </a:solidFill>
                <a:latin typeface="Times New Roman" pitchFamily="-112" charset="0"/>
                <a:ea typeface="+mn-ea"/>
                <a:cs typeface="+mn-cs"/>
              </a:rPr>
              <a:t>) for any other use.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2D79311C-5522-CF40-A941-D966E92D1C60}" type="slidenum">
              <a:rPr lang="en-US">
                <a:latin typeface="Times" pitchFamily="-111" charset="0"/>
              </a:rPr>
              <a:pPr/>
              <a:t>14</a:t>
            </a:fld>
            <a:endParaRPr lang="en-US">
              <a:latin typeface="Times" pitchFamily="-111" charset="0"/>
            </a:endParaRPr>
          </a:p>
        </p:txBody>
      </p:sp>
      <p:sp>
        <p:nvSpPr>
          <p:cNvPr id="61443" name="Rectangle 2"/>
          <p:cNvSpPr>
            <a:spLocks noGrp="1" noRot="1" noChangeAspect="1" noChangeArrowheads="1"/>
          </p:cNvSpPr>
          <p:nvPr>
            <p:ph type="sldImg"/>
          </p:nvPr>
        </p:nvSpPr>
        <p:spPr>
          <a:solidFill>
            <a:srgbClr val="FFFFFF"/>
          </a:solidFill>
          <a:ln/>
        </p:spPr>
      </p:sp>
      <p:sp>
        <p:nvSpPr>
          <p:cNvPr id="61444" name="Rectangle 3"/>
          <p:cNvSpPr>
            <a:spLocks noGrp="1" noChangeArrowheads="1"/>
          </p:cNvSpPr>
          <p:nvPr>
            <p:ph type="body" idx="1"/>
          </p:nvPr>
        </p:nvSpPr>
        <p:spPr>
          <a:solidFill>
            <a:srgbClr val="FFFFFF"/>
          </a:solidFill>
          <a:ln>
            <a:solidFill>
              <a:srgbClr val="000000"/>
            </a:solidFill>
          </a:ln>
        </p:spPr>
        <p:txBody>
          <a:bodyPr/>
          <a:lstStyle/>
          <a:p>
            <a:pPr rtl="0"/>
            <a:r>
              <a:rPr lang="en-US" sz="1200" kern="1200" baseline="0" dirty="0" smtClean="0">
                <a:solidFill>
                  <a:schemeClr val="tx1"/>
                </a:solidFill>
                <a:latin typeface="Times New Roman" pitchFamily="-112" charset="0"/>
                <a:ea typeface="+mn-ea"/>
                <a:cs typeface="+mn-cs"/>
              </a:rPr>
              <a:t>Adapted from Figure 2.1 in Luck, Steven J. (2005). An introduction to the Event-Related Potential Technique. Cambridge, MA: MIT Press.© MIT Press. This material may be used for nonprofit research and education purposes only, and it may not be reprinted or distributed in any form including print and electronic forms.</a:t>
            </a:r>
          </a:p>
          <a:p>
            <a:pPr rtl="0"/>
            <a:endParaRPr lang="en-US" sz="1200" kern="1200" baseline="0" dirty="0" smtClean="0">
              <a:solidFill>
                <a:schemeClr val="tx1"/>
              </a:solidFill>
              <a:latin typeface="Times New Roman" pitchFamily="-112" charset="0"/>
              <a:ea typeface="+mn-ea"/>
              <a:cs typeface="+mn-cs"/>
            </a:endParaRPr>
          </a:p>
          <a:p>
            <a:pPr rtl="0"/>
            <a:r>
              <a:rPr lang="en-US" sz="1200" kern="1200" baseline="0" dirty="0" smtClean="0">
                <a:solidFill>
                  <a:schemeClr val="tx1"/>
                </a:solidFill>
                <a:latin typeface="Times New Roman" pitchFamily="-112" charset="0"/>
                <a:ea typeface="+mn-ea"/>
                <a:cs typeface="+mn-cs"/>
              </a:rPr>
              <a:t>Other content: © S. J. Luck. All Rights Reserved. May be used for nonprofit educational purposes if this copyright notice is included. Permission must be obtained from the copyright holder(s) for any other use.</a:t>
            </a:r>
          </a:p>
          <a:p>
            <a:endParaRPr lang="en-US" dirty="0">
              <a:latin typeface="Times New Roman" pitchFamily="-111" charset="0"/>
              <a:ea typeface="ＭＳ Ｐゴシック" pitchFamily="-111" charset="-128"/>
              <a:cs typeface="ＭＳ Ｐゴシック" pitchFamily="-111"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B2EA44-37B3-1143-AB5E-39C022A19022}" type="slidenum">
              <a:rPr lang="en-US"/>
              <a:pPr/>
              <a:t>15</a:t>
            </a:fld>
            <a:endParaRPr lang="en-US"/>
          </a:p>
        </p:txBody>
      </p:sp>
      <p:sp>
        <p:nvSpPr>
          <p:cNvPr id="9728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728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rtl="0"/>
            <a:r>
              <a:rPr lang="en-US" sz="1200" kern="1200" baseline="0" dirty="0" smtClean="0">
                <a:solidFill>
                  <a:schemeClr val="tx1"/>
                </a:solidFill>
                <a:latin typeface="Times New Roman" pitchFamily="-112" charset="0"/>
                <a:ea typeface="+mn-ea"/>
                <a:cs typeface="+mn-cs"/>
              </a:rPr>
              <a:t>Adapted from Figure 2.1 in Luck, Steven J. (2005). An introduction to the Event-Related Potential Technique. Cambridge, MA: MIT Press.© MIT Press. This material may be used for nonprofit research and education purposes only, and it may not be reprinted or distributed in any form including print and electronic forms.</a:t>
            </a:r>
          </a:p>
          <a:p>
            <a:pPr rtl="0"/>
            <a:endParaRPr lang="en-US" sz="1200" kern="1200" baseline="0" dirty="0" smtClean="0">
              <a:solidFill>
                <a:schemeClr val="tx1"/>
              </a:solidFill>
              <a:latin typeface="Times New Roman" pitchFamily="-112" charset="0"/>
              <a:ea typeface="+mn-ea"/>
              <a:cs typeface="+mn-cs"/>
            </a:endParaRPr>
          </a:p>
          <a:p>
            <a:pPr rtl="0"/>
            <a:r>
              <a:rPr lang="en-US" sz="1200" kern="1200" baseline="0" dirty="0" smtClean="0">
                <a:solidFill>
                  <a:schemeClr val="tx1"/>
                </a:solidFill>
                <a:latin typeface="Times New Roman" pitchFamily="-112" charset="0"/>
                <a:ea typeface="+mn-ea"/>
                <a:cs typeface="+mn-cs"/>
              </a:rPr>
              <a:t>Other content: © S. J. Luck. All Rights Reserved. May be used for nonprofit educational purposes if this copyright notice is included. Permission must be obtained from the copyright </a:t>
            </a:r>
            <a:r>
              <a:rPr lang="en-US" sz="1200" kern="1200" baseline="0" dirty="0" err="1" smtClean="0">
                <a:solidFill>
                  <a:schemeClr val="tx1"/>
                </a:solidFill>
                <a:latin typeface="Times New Roman" pitchFamily="-112" charset="0"/>
                <a:ea typeface="+mn-ea"/>
                <a:cs typeface="+mn-cs"/>
              </a:rPr>
              <a:t>holder(s</a:t>
            </a:r>
            <a:r>
              <a:rPr lang="en-US" sz="1200" kern="1200" baseline="0" dirty="0" smtClean="0">
                <a:solidFill>
                  <a:schemeClr val="tx1"/>
                </a:solidFill>
                <a:latin typeface="Times New Roman" pitchFamily="-112" charset="0"/>
                <a:ea typeface="+mn-ea"/>
                <a:cs typeface="+mn-cs"/>
              </a:rPr>
              <a:t>) for any other use.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74430FCF-BD30-6349-BEA2-BBD0F1D92FEA}" type="slidenum">
              <a:rPr lang="en-US"/>
              <a:pPr/>
              <a:t>16</a:t>
            </a:fld>
            <a:endParaRPr lang="en-US"/>
          </a:p>
        </p:txBody>
      </p:sp>
      <p:sp>
        <p:nvSpPr>
          <p:cNvPr id="40963" name="Rectangle 2"/>
          <p:cNvSpPr>
            <a:spLocks noGrp="1" noRot="1" noChangeAspect="1" noChangeArrowheads="1"/>
          </p:cNvSpPr>
          <p:nvPr>
            <p:ph type="sldImg"/>
          </p:nvPr>
        </p:nvSpPr>
        <p:spPr>
          <a:solidFill>
            <a:srgbClr val="FFFFFF"/>
          </a:solidFill>
          <a:ln/>
        </p:spPr>
      </p:sp>
      <p:sp>
        <p:nvSpPr>
          <p:cNvPr id="409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Times New Roman" pitchFamily="-112" charset="0"/>
                <a:ea typeface="+mn-ea"/>
                <a:cs typeface="+mn-cs"/>
              </a:rPr>
              <a:t>© S. J. Luck. All Rights Reserved. May be used for nonprofit educational purposes if this copyright notice is included. Permission must be obtained from the copyright </a:t>
            </a:r>
            <a:r>
              <a:rPr lang="en-US" sz="1200" kern="1200" baseline="0" dirty="0" err="1" smtClean="0">
                <a:solidFill>
                  <a:schemeClr val="tx1"/>
                </a:solidFill>
                <a:latin typeface="Times New Roman" pitchFamily="-112" charset="0"/>
                <a:ea typeface="+mn-ea"/>
                <a:cs typeface="+mn-cs"/>
              </a:rPr>
              <a:t>holder(s</a:t>
            </a:r>
            <a:r>
              <a:rPr lang="en-US" sz="1200" kern="1200" baseline="0" dirty="0" smtClean="0">
                <a:solidFill>
                  <a:schemeClr val="tx1"/>
                </a:solidFill>
                <a:latin typeface="Times New Roman" pitchFamily="-112" charset="0"/>
                <a:ea typeface="+mn-ea"/>
                <a:cs typeface="+mn-cs"/>
              </a:rPr>
              <a:t>) for any other use.</a:t>
            </a:r>
          </a:p>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871028-643B-194F-9804-1E69D6144116}" type="slidenum">
              <a:rPr lang="en-US"/>
              <a:pPr/>
              <a:t>17</a:t>
            </a:fld>
            <a:endParaRPr lang="en-US"/>
          </a:p>
        </p:txBody>
      </p:sp>
      <p:sp>
        <p:nvSpPr>
          <p:cNvPr id="98099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809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Times New Roman" pitchFamily="-112" charset="0"/>
                <a:ea typeface="+mn-ea"/>
                <a:cs typeface="+mn-cs"/>
              </a:rPr>
              <a:t>© S. J. Luck. All Rights Reserved. May be used for nonprofit educational purposes if this copyright notice is included. Permission must be obtained from the copyright </a:t>
            </a:r>
            <a:r>
              <a:rPr lang="en-US" sz="1200" kern="1200" baseline="0" dirty="0" err="1" smtClean="0">
                <a:solidFill>
                  <a:schemeClr val="tx1"/>
                </a:solidFill>
                <a:latin typeface="Times New Roman" pitchFamily="-112" charset="0"/>
                <a:ea typeface="+mn-ea"/>
                <a:cs typeface="+mn-cs"/>
              </a:rPr>
              <a:t>holder(s</a:t>
            </a:r>
            <a:r>
              <a:rPr lang="en-US" sz="1200" kern="1200" baseline="0" dirty="0" smtClean="0">
                <a:solidFill>
                  <a:schemeClr val="tx1"/>
                </a:solidFill>
                <a:latin typeface="Times New Roman" pitchFamily="-112" charset="0"/>
                <a:ea typeface="+mn-ea"/>
                <a:cs typeface="+mn-cs"/>
              </a:rPr>
              <a:t>) for any other use.</a:t>
            </a:r>
          </a:p>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7C5D9F-D0F8-FC48-BA66-6337659008E4}" type="slidenum">
              <a:rPr lang="en-US"/>
              <a:pPr/>
              <a:t>18</a:t>
            </a:fld>
            <a:endParaRPr lang="en-US"/>
          </a:p>
        </p:txBody>
      </p:sp>
      <p:sp>
        <p:nvSpPr>
          <p:cNvPr id="11745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745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rtl="0"/>
            <a:r>
              <a:rPr lang="en-US" sz="1200" kern="1200" baseline="0" dirty="0" smtClean="0">
                <a:solidFill>
                  <a:schemeClr val="tx1"/>
                </a:solidFill>
                <a:latin typeface="Times New Roman" pitchFamily="-108" charset="0"/>
                <a:ea typeface="+mn-ea"/>
                <a:cs typeface="+mn-cs"/>
              </a:rPr>
              <a:t>© S. J. Luck. All Rights Reserved. May be used for nonprofit educational purposes if this copyright notice is included. Permission must be obtained from the copyright </a:t>
            </a:r>
            <a:r>
              <a:rPr lang="en-US" sz="1200" kern="1200" baseline="0" dirty="0" err="1" smtClean="0">
                <a:solidFill>
                  <a:schemeClr val="tx1"/>
                </a:solidFill>
                <a:latin typeface="Times New Roman" pitchFamily="-108" charset="0"/>
                <a:ea typeface="+mn-ea"/>
                <a:cs typeface="+mn-cs"/>
              </a:rPr>
              <a:t>holder(s</a:t>
            </a:r>
            <a:r>
              <a:rPr lang="en-US" sz="1200" kern="1200" baseline="0" dirty="0" smtClean="0">
                <a:solidFill>
                  <a:schemeClr val="tx1"/>
                </a:solidFill>
                <a:latin typeface="Times New Roman" pitchFamily="-108" charset="0"/>
                <a:ea typeface="+mn-ea"/>
                <a:cs typeface="+mn-cs"/>
              </a:rPr>
              <a:t>) for any other use.</a:t>
            </a:r>
          </a:p>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C55834-9552-FE43-A6B6-02A98AAB914C}" type="slidenum">
              <a:rPr lang="en-US"/>
              <a:pPr/>
              <a:t>19</a:t>
            </a:fld>
            <a:endParaRPr lang="en-US"/>
          </a:p>
        </p:txBody>
      </p:sp>
      <p:sp>
        <p:nvSpPr>
          <p:cNvPr id="11950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950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Times New Roman" pitchFamily="-112" charset="0"/>
                <a:ea typeface="+mn-ea"/>
                <a:cs typeface="+mn-cs"/>
              </a:rPr>
              <a:t>Bottom portion reprinted from Biological Psychiatry, 47(5). </a:t>
            </a:r>
            <a:r>
              <a:rPr lang="en-US" sz="1200" kern="1200" baseline="0" dirty="0" err="1" smtClean="0">
                <a:solidFill>
                  <a:schemeClr val="tx1"/>
                </a:solidFill>
                <a:latin typeface="Times New Roman" pitchFamily="-112" charset="0"/>
                <a:ea typeface="+mn-ea"/>
                <a:cs typeface="+mn-cs"/>
              </a:rPr>
              <a:t>Mathalon</a:t>
            </a:r>
            <a:r>
              <a:rPr lang="en-US" sz="1200" kern="1200" baseline="0" dirty="0" smtClean="0">
                <a:solidFill>
                  <a:schemeClr val="tx1"/>
                </a:solidFill>
                <a:latin typeface="Times New Roman" pitchFamily="-112" charset="0"/>
                <a:ea typeface="+mn-ea"/>
                <a:cs typeface="+mn-cs"/>
              </a:rPr>
              <a:t>, D. H., Ford, J.M.,  </a:t>
            </a:r>
            <a:r>
              <a:rPr lang="en-US" sz="1200" kern="1200" baseline="0" dirty="0" err="1" smtClean="0">
                <a:solidFill>
                  <a:schemeClr val="tx1"/>
                </a:solidFill>
                <a:latin typeface="Times New Roman" pitchFamily="-112" charset="0"/>
                <a:ea typeface="+mn-ea"/>
                <a:cs typeface="+mn-cs"/>
              </a:rPr>
              <a:t>Rosenbloom</a:t>
            </a:r>
            <a:r>
              <a:rPr lang="en-US" sz="1200" kern="1200" baseline="0" dirty="0" smtClean="0">
                <a:solidFill>
                  <a:schemeClr val="tx1"/>
                </a:solidFill>
                <a:latin typeface="Times New Roman" pitchFamily="-112" charset="0"/>
                <a:ea typeface="+mn-ea"/>
                <a:cs typeface="+mn-cs"/>
              </a:rPr>
              <a:t>, M., and </a:t>
            </a:r>
            <a:r>
              <a:rPr lang="en-US" sz="1200" kern="1200" baseline="0" dirty="0" err="1" smtClean="0">
                <a:solidFill>
                  <a:schemeClr val="tx1"/>
                </a:solidFill>
                <a:latin typeface="Times New Roman" pitchFamily="-112" charset="0"/>
                <a:ea typeface="+mn-ea"/>
                <a:cs typeface="+mn-cs"/>
              </a:rPr>
              <a:t>Pfefferbaum</a:t>
            </a:r>
            <a:r>
              <a:rPr lang="en-US" sz="1200" kern="1200" baseline="0" dirty="0" smtClean="0">
                <a:solidFill>
                  <a:schemeClr val="tx1"/>
                </a:solidFill>
                <a:latin typeface="Times New Roman" pitchFamily="-112" charset="0"/>
                <a:ea typeface="+mn-ea"/>
                <a:cs typeface="+mn-cs"/>
              </a:rPr>
              <a:t>, A. P300 Reduction and Prolongation with Illness Duration in Schizophrenia. 413-427, Copyright (2000), with permission from Elsevier. This material may be used for nonprofit research and education purposes only, and it may not be reprinted or distributed in any form including print and electronic forms.</a:t>
            </a:r>
            <a:endParaRPr lang="en-US" sz="1200" kern="1200" dirty="0" smtClean="0">
              <a:solidFill>
                <a:schemeClr val="tx1"/>
              </a:solidFill>
              <a:latin typeface="Times New Roman" pitchFamily="-112" charset="0"/>
              <a:ea typeface="+mn-ea"/>
              <a:cs typeface="+mn-cs"/>
            </a:endParaRP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Times New Roman" pitchFamily="-108" charset="0"/>
                <a:ea typeface="+mn-ea"/>
                <a:cs typeface="+mn-cs"/>
              </a:rPr>
              <a:t>Other content: © S. J. Luck. All Rights Reserved. May be used for nonprofit educational purposes if this copyright notice is included. Permission must be obtained from the copyright </a:t>
            </a:r>
            <a:r>
              <a:rPr lang="en-US" sz="1200" kern="1200" baseline="0" dirty="0" err="1" smtClean="0">
                <a:solidFill>
                  <a:schemeClr val="tx1"/>
                </a:solidFill>
                <a:latin typeface="Times New Roman" pitchFamily="-108" charset="0"/>
                <a:ea typeface="+mn-ea"/>
                <a:cs typeface="+mn-cs"/>
              </a:rPr>
              <a:t>holder(s</a:t>
            </a:r>
            <a:r>
              <a:rPr lang="en-US" sz="1200" kern="1200" baseline="0" dirty="0" smtClean="0">
                <a:solidFill>
                  <a:schemeClr val="tx1"/>
                </a:solidFill>
                <a:latin typeface="Times New Roman" pitchFamily="-108" charset="0"/>
                <a:ea typeface="+mn-ea"/>
                <a:cs typeface="+mn-cs"/>
              </a:rPr>
              <a:t>) for any other use.</a:t>
            </a:r>
          </a:p>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BDD720-3BF4-814C-A561-4A1F6526E8EB}" type="slidenum">
              <a:rPr lang="en-US"/>
              <a:pPr/>
              <a:t>2</a:t>
            </a:fld>
            <a:endParaRPr lang="en-US"/>
          </a:p>
        </p:txBody>
      </p:sp>
      <p:sp>
        <p:nvSpPr>
          <p:cNvPr id="9830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830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Times New Roman" pitchFamily="-112" charset="0"/>
                <a:ea typeface="+mn-ea"/>
                <a:cs typeface="+mn-cs"/>
              </a:rPr>
              <a:t>© S. J. Luck. All Rights Reserved. May be used for nonprofit educational purposes if this copyright notice is included. Permission must be obtained from the copyright </a:t>
            </a:r>
            <a:r>
              <a:rPr lang="en-US" sz="1200" kern="1200" baseline="0" dirty="0" err="1" smtClean="0">
                <a:solidFill>
                  <a:schemeClr val="tx1"/>
                </a:solidFill>
                <a:latin typeface="Times New Roman" pitchFamily="-112" charset="0"/>
                <a:ea typeface="+mn-ea"/>
                <a:cs typeface="+mn-cs"/>
              </a:rPr>
              <a:t>holder(s</a:t>
            </a:r>
            <a:r>
              <a:rPr lang="en-US" sz="1200" kern="1200" baseline="0" dirty="0" smtClean="0">
                <a:solidFill>
                  <a:schemeClr val="tx1"/>
                </a:solidFill>
                <a:latin typeface="Times New Roman" pitchFamily="-112" charset="0"/>
                <a:ea typeface="+mn-ea"/>
                <a:cs typeface="+mn-cs"/>
              </a:rPr>
              <a:t>) for any other use.</a:t>
            </a:r>
          </a:p>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114F3E-F618-1946-89CA-1A84C89F9263}" type="slidenum">
              <a:rPr lang="en-US"/>
              <a:pPr/>
              <a:t>20</a:t>
            </a:fld>
            <a:endParaRPr lang="en-US"/>
          </a:p>
        </p:txBody>
      </p:sp>
      <p:sp>
        <p:nvSpPr>
          <p:cNvPr id="11970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970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Times New Roman" pitchFamily="-112" charset="0"/>
                <a:ea typeface="+mn-ea"/>
                <a:cs typeface="+mn-cs"/>
              </a:rPr>
              <a:t>Bottom portion reprinted from Biological Psychiatry, 47(5). </a:t>
            </a:r>
            <a:r>
              <a:rPr lang="en-US" sz="1200" kern="1200" baseline="0" dirty="0" err="1" smtClean="0">
                <a:solidFill>
                  <a:schemeClr val="tx1"/>
                </a:solidFill>
                <a:latin typeface="Times New Roman" pitchFamily="-112" charset="0"/>
                <a:ea typeface="+mn-ea"/>
                <a:cs typeface="+mn-cs"/>
              </a:rPr>
              <a:t>Mathalon</a:t>
            </a:r>
            <a:r>
              <a:rPr lang="en-US" sz="1200" kern="1200" baseline="0" dirty="0" smtClean="0">
                <a:solidFill>
                  <a:schemeClr val="tx1"/>
                </a:solidFill>
                <a:latin typeface="Times New Roman" pitchFamily="-112" charset="0"/>
                <a:ea typeface="+mn-ea"/>
                <a:cs typeface="+mn-cs"/>
              </a:rPr>
              <a:t>, D. H., Ford, J.M.,  </a:t>
            </a:r>
            <a:r>
              <a:rPr lang="en-US" sz="1200" kern="1200" baseline="0" dirty="0" err="1" smtClean="0">
                <a:solidFill>
                  <a:schemeClr val="tx1"/>
                </a:solidFill>
                <a:latin typeface="Times New Roman" pitchFamily="-112" charset="0"/>
                <a:ea typeface="+mn-ea"/>
                <a:cs typeface="+mn-cs"/>
              </a:rPr>
              <a:t>Rosenbloom</a:t>
            </a:r>
            <a:r>
              <a:rPr lang="en-US" sz="1200" kern="1200" baseline="0" dirty="0" smtClean="0">
                <a:solidFill>
                  <a:schemeClr val="tx1"/>
                </a:solidFill>
                <a:latin typeface="Times New Roman" pitchFamily="-112" charset="0"/>
                <a:ea typeface="+mn-ea"/>
                <a:cs typeface="+mn-cs"/>
              </a:rPr>
              <a:t>, M., and </a:t>
            </a:r>
            <a:r>
              <a:rPr lang="en-US" sz="1200" kern="1200" baseline="0" dirty="0" err="1" smtClean="0">
                <a:solidFill>
                  <a:schemeClr val="tx1"/>
                </a:solidFill>
                <a:latin typeface="Times New Roman" pitchFamily="-112" charset="0"/>
                <a:ea typeface="+mn-ea"/>
                <a:cs typeface="+mn-cs"/>
              </a:rPr>
              <a:t>Pfefferbaum</a:t>
            </a:r>
            <a:r>
              <a:rPr lang="en-US" sz="1200" kern="1200" baseline="0" dirty="0" smtClean="0">
                <a:solidFill>
                  <a:schemeClr val="tx1"/>
                </a:solidFill>
                <a:latin typeface="Times New Roman" pitchFamily="-112" charset="0"/>
                <a:ea typeface="+mn-ea"/>
                <a:cs typeface="+mn-cs"/>
              </a:rPr>
              <a:t>, A. P300 Reduction and Prolongation with Illness Duration in Schizophrenia. 413-427, Copyright (2000), with permission from Elsevier. This material may be used for nonprofit research and education purposes only, and it may not be reprinted or distributed in any form including print and electronic forms.</a:t>
            </a:r>
            <a:endParaRPr lang="en-US" sz="1200" kern="1200" smtClean="0">
              <a:solidFill>
                <a:schemeClr val="tx1"/>
              </a:solidFill>
              <a:latin typeface="Times New Roman" pitchFamily="-112"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smtClean="0">
              <a:solidFill>
                <a:schemeClr val="tx1"/>
              </a:solidFill>
              <a:latin typeface="Times New Roman" pitchFamily="-10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Times New Roman" pitchFamily="-108" charset="0"/>
                <a:ea typeface="+mn-ea"/>
                <a:cs typeface="+mn-cs"/>
              </a:rPr>
              <a:t>© S. J. Luck. All Rights Reserved. May be used for nonprofit educational purposes if this copyright notice is included. Permission must be obtained from the copyright </a:t>
            </a:r>
            <a:r>
              <a:rPr lang="en-US" sz="1200" kern="1200" baseline="0" dirty="0" err="1" smtClean="0">
                <a:solidFill>
                  <a:schemeClr val="tx1"/>
                </a:solidFill>
                <a:latin typeface="Times New Roman" pitchFamily="-108" charset="0"/>
                <a:ea typeface="+mn-ea"/>
                <a:cs typeface="+mn-cs"/>
              </a:rPr>
              <a:t>holder(s</a:t>
            </a:r>
            <a:r>
              <a:rPr lang="en-US" sz="1200" kern="1200" baseline="0" dirty="0" smtClean="0">
                <a:solidFill>
                  <a:schemeClr val="tx1"/>
                </a:solidFill>
                <a:latin typeface="Times New Roman" pitchFamily="-108" charset="0"/>
                <a:ea typeface="+mn-ea"/>
                <a:cs typeface="+mn-cs"/>
              </a:rPr>
              <a:t>) for any other use.</a:t>
            </a:r>
          </a:p>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694E78-3192-5243-870F-1FFB523C51A6}" type="slidenum">
              <a:rPr lang="en-US"/>
              <a:pPr/>
              <a:t>21</a:t>
            </a:fld>
            <a:endParaRPr lang="en-US"/>
          </a:p>
        </p:txBody>
      </p:sp>
      <p:sp>
        <p:nvSpPr>
          <p:cNvPr id="9287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287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Times New Roman" pitchFamily="-108" charset="0"/>
                <a:ea typeface="+mn-ea"/>
                <a:cs typeface="+mn-cs"/>
              </a:rPr>
              <a:t>© S. J. Luck. All Rights Reserved. May be used for nonprofit educational purposes if this copyright notice is included. Permission must be obtained from the copyright holder(s) for any other use.</a:t>
            </a:r>
          </a:p>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9C91BA-6E74-D242-97F8-451A10CEFE46}" type="slidenum">
              <a:rPr lang="en-US"/>
              <a:pPr/>
              <a:t>22</a:t>
            </a:fld>
            <a:endParaRPr lang="en-US"/>
          </a:p>
        </p:txBody>
      </p:sp>
      <p:sp>
        <p:nvSpPr>
          <p:cNvPr id="12257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257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Times New Roman" pitchFamily="-108" charset="0"/>
                <a:ea typeface="+mn-ea"/>
                <a:cs typeface="+mn-cs"/>
              </a:rPr>
              <a:t>© S. J. Luck. All Rights Reserved. May be used for nonprofit educational purposes if this copyright notice is included. Permission must be obtained from the copyright </a:t>
            </a:r>
            <a:r>
              <a:rPr lang="en-US" sz="1200" kern="1200" baseline="0" dirty="0" err="1" smtClean="0">
                <a:solidFill>
                  <a:schemeClr val="tx1"/>
                </a:solidFill>
                <a:latin typeface="Times New Roman" pitchFamily="-108" charset="0"/>
                <a:ea typeface="+mn-ea"/>
                <a:cs typeface="+mn-cs"/>
              </a:rPr>
              <a:t>holder(s</a:t>
            </a:r>
            <a:r>
              <a:rPr lang="en-US" sz="1200" kern="1200" baseline="0" dirty="0" smtClean="0">
                <a:solidFill>
                  <a:schemeClr val="tx1"/>
                </a:solidFill>
                <a:latin typeface="Times New Roman" pitchFamily="-108" charset="0"/>
                <a:ea typeface="+mn-ea"/>
                <a:cs typeface="+mn-cs"/>
              </a:rPr>
              <a:t>) for any other use.</a:t>
            </a:r>
          </a:p>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97104B-CA1F-2F4A-BBFB-66F4C1C673E6}" type="slidenum">
              <a:rPr lang="en-US"/>
              <a:pPr/>
              <a:t>23</a:t>
            </a:fld>
            <a:endParaRPr lang="en-US"/>
          </a:p>
        </p:txBody>
      </p:sp>
      <p:sp>
        <p:nvSpPr>
          <p:cNvPr id="12277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277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Times New Roman" pitchFamily="-108" charset="0"/>
                <a:ea typeface="+mn-ea"/>
                <a:cs typeface="+mn-cs"/>
              </a:rPr>
              <a:t>© S. J. Luck. All Rights Reserved. May be used for nonprofit educational purposes if this copyright notice is included. Permission must be obtained from the copyright </a:t>
            </a:r>
            <a:r>
              <a:rPr lang="en-US" sz="1200" kern="1200" baseline="0" dirty="0" err="1" smtClean="0">
                <a:solidFill>
                  <a:schemeClr val="tx1"/>
                </a:solidFill>
                <a:latin typeface="Times New Roman" pitchFamily="-108" charset="0"/>
                <a:ea typeface="+mn-ea"/>
                <a:cs typeface="+mn-cs"/>
              </a:rPr>
              <a:t>holder(s</a:t>
            </a:r>
            <a:r>
              <a:rPr lang="en-US" sz="1200" kern="1200" baseline="0" dirty="0" smtClean="0">
                <a:solidFill>
                  <a:schemeClr val="tx1"/>
                </a:solidFill>
                <a:latin typeface="Times New Roman" pitchFamily="-108" charset="0"/>
                <a:ea typeface="+mn-ea"/>
                <a:cs typeface="+mn-cs"/>
              </a:rPr>
              <a:t>) for any other use.</a:t>
            </a:r>
          </a:p>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B9B3AB-4C42-7D4F-AA5A-04AB2EB28F7A}" type="slidenum">
              <a:rPr lang="en-US"/>
              <a:pPr/>
              <a:t>24</a:t>
            </a:fld>
            <a:endParaRPr lang="en-US"/>
          </a:p>
        </p:txBody>
      </p:sp>
      <p:sp>
        <p:nvSpPr>
          <p:cNvPr id="12298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298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Times New Roman" pitchFamily="-108" charset="0"/>
                <a:ea typeface="+mn-ea"/>
                <a:cs typeface="+mn-cs"/>
              </a:rPr>
              <a:t>© S. J. Luck. All Rights Reserved. May be used for nonprofit educational purposes if this copyright notice is included. Permission must be obtained from the copyright </a:t>
            </a:r>
            <a:r>
              <a:rPr lang="en-US" sz="1200" kern="1200" baseline="0" dirty="0" err="1" smtClean="0">
                <a:solidFill>
                  <a:schemeClr val="tx1"/>
                </a:solidFill>
                <a:latin typeface="Times New Roman" pitchFamily="-108" charset="0"/>
                <a:ea typeface="+mn-ea"/>
                <a:cs typeface="+mn-cs"/>
              </a:rPr>
              <a:t>holder(s</a:t>
            </a:r>
            <a:r>
              <a:rPr lang="en-US" sz="1200" kern="1200" baseline="0" dirty="0" smtClean="0">
                <a:solidFill>
                  <a:schemeClr val="tx1"/>
                </a:solidFill>
                <a:latin typeface="Times New Roman" pitchFamily="-108" charset="0"/>
                <a:ea typeface="+mn-ea"/>
                <a:cs typeface="+mn-cs"/>
              </a:rPr>
              <a:t>) for any other use.</a:t>
            </a:r>
          </a:p>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084CA1-6357-E84B-B3F5-CBF88F376E25}" type="slidenum">
              <a:rPr lang="en-US"/>
              <a:pPr/>
              <a:t>25</a:t>
            </a:fld>
            <a:endParaRPr lang="en-US"/>
          </a:p>
        </p:txBody>
      </p:sp>
      <p:sp>
        <p:nvSpPr>
          <p:cNvPr id="123187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3187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Times New Roman" pitchFamily="-108" charset="0"/>
                <a:ea typeface="+mn-ea"/>
                <a:cs typeface="+mn-cs"/>
              </a:rPr>
              <a:t>© S. J. Luck. All Rights Reserved. May be used for nonprofit educational purposes if this copyright notice is included. Permission must be obtained from the copyright </a:t>
            </a:r>
            <a:r>
              <a:rPr lang="en-US" sz="1200" kern="1200" baseline="0" dirty="0" err="1" smtClean="0">
                <a:solidFill>
                  <a:schemeClr val="tx1"/>
                </a:solidFill>
                <a:latin typeface="Times New Roman" pitchFamily="-108" charset="0"/>
                <a:ea typeface="+mn-ea"/>
                <a:cs typeface="+mn-cs"/>
              </a:rPr>
              <a:t>holder(s</a:t>
            </a:r>
            <a:r>
              <a:rPr lang="en-US" sz="1200" kern="1200" baseline="0" dirty="0" smtClean="0">
                <a:solidFill>
                  <a:schemeClr val="tx1"/>
                </a:solidFill>
                <a:latin typeface="Times New Roman" pitchFamily="-108" charset="0"/>
                <a:ea typeface="+mn-ea"/>
                <a:cs typeface="+mn-cs"/>
              </a:rPr>
              <a:t>) for any other use.</a:t>
            </a:r>
          </a:p>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75C371-45B6-2144-AB9D-009703BE4AD7}" type="slidenum">
              <a:rPr lang="en-US"/>
              <a:pPr/>
              <a:t>26</a:t>
            </a:fld>
            <a:endParaRPr lang="en-US"/>
          </a:p>
        </p:txBody>
      </p:sp>
      <p:sp>
        <p:nvSpPr>
          <p:cNvPr id="12339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339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Times New Roman" pitchFamily="-108" charset="0"/>
                <a:ea typeface="+mn-ea"/>
                <a:cs typeface="+mn-cs"/>
              </a:rPr>
              <a:t>© S. J. Luck. All Rights Reserved. May be used for nonprofit educational purposes if this copyright notice is included. Permission must be obtained from the copyright </a:t>
            </a:r>
            <a:r>
              <a:rPr lang="en-US" sz="1200" kern="1200" baseline="0" dirty="0" err="1" smtClean="0">
                <a:solidFill>
                  <a:schemeClr val="tx1"/>
                </a:solidFill>
                <a:latin typeface="Times New Roman" pitchFamily="-108" charset="0"/>
                <a:ea typeface="+mn-ea"/>
                <a:cs typeface="+mn-cs"/>
              </a:rPr>
              <a:t>holder(s</a:t>
            </a:r>
            <a:r>
              <a:rPr lang="en-US" sz="1200" kern="1200" baseline="0" dirty="0" smtClean="0">
                <a:solidFill>
                  <a:schemeClr val="tx1"/>
                </a:solidFill>
                <a:latin typeface="Times New Roman" pitchFamily="-108" charset="0"/>
                <a:ea typeface="+mn-ea"/>
                <a:cs typeface="+mn-cs"/>
              </a:rPr>
              <a:t>) for any other use.</a:t>
            </a:r>
          </a:p>
          <a:p>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087C4E-F03C-254D-AA4F-D858CAB6CF13}" type="slidenum">
              <a:rPr lang="en-US"/>
              <a:pPr/>
              <a:t>27</a:t>
            </a:fld>
            <a:endParaRPr lang="en-US"/>
          </a:p>
        </p:txBody>
      </p:sp>
      <p:sp>
        <p:nvSpPr>
          <p:cNvPr id="7792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792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 S. J. Luck.</a:t>
            </a:r>
            <a:r>
              <a:rPr lang="en-US" baseline="0" dirty="0" smtClean="0"/>
              <a:t> </a:t>
            </a:r>
            <a:r>
              <a:rPr lang="en-US" dirty="0" smtClean="0"/>
              <a:t>All Rights Reserved.</a:t>
            </a:r>
            <a:r>
              <a:rPr lang="en-US" baseline="0" dirty="0" smtClean="0"/>
              <a:t> M</a:t>
            </a:r>
            <a:r>
              <a:rPr lang="en-US" dirty="0" smtClean="0"/>
              <a:t>ay be used for nonprofit educational purposes if this copyright notice is included</a:t>
            </a:r>
            <a:r>
              <a:rPr lang="en-US" baseline="0" dirty="0" smtClean="0"/>
              <a:t>. </a:t>
            </a:r>
            <a:r>
              <a:rPr lang="en-US" dirty="0" smtClean="0"/>
              <a:t>Permission must be obtained from the copyright </a:t>
            </a:r>
            <a:r>
              <a:rPr lang="en-US" dirty="0" err="1" smtClean="0"/>
              <a:t>holder(s</a:t>
            </a:r>
            <a:r>
              <a:rPr lang="en-US" dirty="0" smtClean="0"/>
              <a:t>) for any other use.</a:t>
            </a:r>
          </a:p>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AA61AB-89D9-1842-804B-0CA50986537F}" type="slidenum">
              <a:rPr lang="en-US"/>
              <a:pPr/>
              <a:t>28</a:t>
            </a:fld>
            <a:endParaRPr lang="en-US"/>
          </a:p>
        </p:txBody>
      </p:sp>
      <p:sp>
        <p:nvSpPr>
          <p:cNvPr id="12195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195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Times New Roman" pitchFamily="-108" charset="0"/>
                <a:ea typeface="+mn-ea"/>
                <a:cs typeface="+mn-cs"/>
              </a:rPr>
              <a:t>© S. J. Luck. All Rights Reserved. May be used for nonprofit educational purposes if this copyright notice is included. Permission must be obtained from the copyright </a:t>
            </a:r>
            <a:r>
              <a:rPr lang="en-US" sz="1200" kern="1200" baseline="0" dirty="0" err="1" smtClean="0">
                <a:solidFill>
                  <a:schemeClr val="tx1"/>
                </a:solidFill>
                <a:latin typeface="Times New Roman" pitchFamily="-108" charset="0"/>
                <a:ea typeface="+mn-ea"/>
                <a:cs typeface="+mn-cs"/>
              </a:rPr>
              <a:t>holder(s</a:t>
            </a:r>
            <a:r>
              <a:rPr lang="en-US" sz="1200" kern="1200" baseline="0" dirty="0" smtClean="0">
                <a:solidFill>
                  <a:schemeClr val="tx1"/>
                </a:solidFill>
                <a:latin typeface="Times New Roman" pitchFamily="-108" charset="0"/>
                <a:ea typeface="+mn-ea"/>
                <a:cs typeface="+mn-cs"/>
              </a:rPr>
              <a:t>) for any other use.</a:t>
            </a:r>
          </a:p>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E7AA25EB-9229-2947-99A9-E0D0B46CEE08}" type="slidenum">
              <a:rPr lang="en-US"/>
              <a:pPr/>
              <a:t>29</a:t>
            </a:fld>
            <a:endParaRPr lang="en-US"/>
          </a:p>
        </p:txBody>
      </p:sp>
      <p:sp>
        <p:nvSpPr>
          <p:cNvPr id="43011" name="Rectangle 2"/>
          <p:cNvSpPr>
            <a:spLocks noGrp="1" noRot="1" noChangeAspect="1" noChangeArrowheads="1"/>
          </p:cNvSpPr>
          <p:nvPr>
            <p:ph type="sldImg"/>
          </p:nvPr>
        </p:nvSpPr>
        <p:spPr>
          <a:solidFill>
            <a:srgbClr val="FFFFFF"/>
          </a:solidFill>
          <a:ln/>
        </p:spPr>
      </p:sp>
      <p:sp>
        <p:nvSpPr>
          <p:cNvPr id="43012" name="Rectangle 3"/>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dirty="0" smtClean="0"/>
              <a:t>http://</a:t>
            </a:r>
            <a:r>
              <a:rPr lang="en-US" dirty="0" err="1" smtClean="0"/>
              <a:t>designmuseum.org</a:t>
            </a:r>
            <a:r>
              <a:rPr lang="en-US" dirty="0" smtClean="0"/>
              <a:t>/design/</a:t>
            </a:r>
            <a:r>
              <a:rPr lang="en-US" dirty="0" err="1" smtClean="0"/>
              <a:t>jonathan-ive</a:t>
            </a:r>
            <a:r>
              <a:rPr lang="en-US" dirty="0" smtClean="0"/>
              <a:t>/</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00EA62-850E-E54E-BC37-E577CBD11BD2}" type="slidenum">
              <a:rPr lang="en-US"/>
              <a:pPr/>
              <a:t>3</a:t>
            </a:fld>
            <a:endParaRPr lang="en-US"/>
          </a:p>
        </p:txBody>
      </p:sp>
      <p:sp>
        <p:nvSpPr>
          <p:cNvPr id="9584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584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rtl="0"/>
            <a:r>
              <a:rPr lang="en-US" sz="1200" kern="1200" baseline="0" dirty="0" smtClean="0">
                <a:solidFill>
                  <a:schemeClr val="tx1"/>
                </a:solidFill>
                <a:latin typeface="Times New Roman" pitchFamily="-112" charset="0"/>
                <a:ea typeface="+mn-ea"/>
                <a:cs typeface="+mn-cs"/>
              </a:rPr>
              <a:t>© S. J. Luck. All Rights Reserved. May be used for nonprofit educational purposes if this copyright notice is included. Permission must be obtained from the copyright </a:t>
            </a:r>
            <a:r>
              <a:rPr lang="en-US" sz="1200" kern="1200" baseline="0" dirty="0" err="1" smtClean="0">
                <a:solidFill>
                  <a:schemeClr val="tx1"/>
                </a:solidFill>
                <a:latin typeface="Times New Roman" pitchFamily="-112" charset="0"/>
                <a:ea typeface="+mn-ea"/>
                <a:cs typeface="+mn-cs"/>
              </a:rPr>
              <a:t>holder(s</a:t>
            </a:r>
            <a:r>
              <a:rPr lang="en-US" sz="1200" kern="1200" baseline="0" dirty="0" smtClean="0">
                <a:solidFill>
                  <a:schemeClr val="tx1"/>
                </a:solidFill>
                <a:latin typeface="Times New Roman" pitchFamily="-112" charset="0"/>
                <a:ea typeface="+mn-ea"/>
                <a:cs typeface="+mn-cs"/>
              </a:rPr>
              <a:t>) for any other use.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554894-CF8E-DF46-B988-23518EFCDCE5}" type="slidenum">
              <a:rPr lang="en-US"/>
              <a:pPr/>
              <a:t>30</a:t>
            </a:fld>
            <a:endParaRPr lang="en-US"/>
          </a:p>
        </p:txBody>
      </p:sp>
      <p:sp>
        <p:nvSpPr>
          <p:cNvPr id="9953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953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Times New Roman" pitchFamily="-112" charset="0"/>
                <a:ea typeface="+mn-ea"/>
                <a:cs typeface="+mn-cs"/>
              </a:rPr>
              <a:t>© S. J. Luck. All Rights Reserved. May be used for nonprofit educational purposes if this copyright notice is included. Permission must be obtained from the copyright </a:t>
            </a:r>
            <a:r>
              <a:rPr lang="en-US" sz="1200" kern="1200" baseline="0" dirty="0" err="1" smtClean="0">
                <a:solidFill>
                  <a:schemeClr val="tx1"/>
                </a:solidFill>
                <a:latin typeface="Times New Roman" pitchFamily="-112" charset="0"/>
                <a:ea typeface="+mn-ea"/>
                <a:cs typeface="+mn-cs"/>
              </a:rPr>
              <a:t>holder(s</a:t>
            </a:r>
            <a:r>
              <a:rPr lang="en-US" sz="1200" kern="1200" baseline="0" dirty="0" smtClean="0">
                <a:solidFill>
                  <a:schemeClr val="tx1"/>
                </a:solidFill>
                <a:latin typeface="Times New Roman" pitchFamily="-112" charset="0"/>
                <a:ea typeface="+mn-ea"/>
                <a:cs typeface="+mn-cs"/>
              </a:rPr>
              <a:t>) for any other use.</a:t>
            </a:r>
          </a:p>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195A8741-38EB-DC46-ACA6-24CD805444F1}" type="slidenum">
              <a:rPr lang="en-US"/>
              <a:pPr/>
              <a:t>31</a:t>
            </a:fld>
            <a:endParaRPr lang="en-US"/>
          </a:p>
        </p:txBody>
      </p:sp>
      <p:sp>
        <p:nvSpPr>
          <p:cNvPr id="51203" name="Rectangle 2"/>
          <p:cNvSpPr>
            <a:spLocks noGrp="1" noRot="1" noChangeAspect="1" noChangeArrowheads="1"/>
          </p:cNvSpPr>
          <p:nvPr>
            <p:ph type="sldImg"/>
          </p:nvPr>
        </p:nvSpPr>
        <p:spPr>
          <a:solidFill>
            <a:srgbClr val="FFFFFF"/>
          </a:solidFill>
          <a:ln/>
        </p:spPr>
      </p:sp>
      <p:sp>
        <p:nvSpPr>
          <p:cNvPr id="5120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Times New Roman" pitchFamily="-112" charset="0"/>
                <a:ea typeface="+mn-ea"/>
                <a:cs typeface="+mn-cs"/>
              </a:rPr>
              <a:t>© S. J. Luck. All Rights Reserved. May be used for nonprofit educational purposes if this copyright notice is included. Permission must be obtained from the copyright </a:t>
            </a:r>
            <a:r>
              <a:rPr lang="en-US" sz="1200" kern="1200" baseline="0" dirty="0" err="1" smtClean="0">
                <a:solidFill>
                  <a:schemeClr val="tx1"/>
                </a:solidFill>
                <a:latin typeface="Times New Roman" pitchFamily="-112" charset="0"/>
                <a:ea typeface="+mn-ea"/>
                <a:cs typeface="+mn-cs"/>
              </a:rPr>
              <a:t>holder(s</a:t>
            </a:r>
            <a:r>
              <a:rPr lang="en-US" sz="1200" kern="1200" baseline="0" dirty="0" smtClean="0">
                <a:solidFill>
                  <a:schemeClr val="tx1"/>
                </a:solidFill>
                <a:latin typeface="Times New Roman" pitchFamily="-112" charset="0"/>
                <a:ea typeface="+mn-ea"/>
                <a:cs typeface="+mn-cs"/>
              </a:rPr>
              <a:t>) for any other use.</a:t>
            </a:r>
          </a:p>
          <a:p>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21AAAF-BB10-AE41-9E77-E6EE75F90007}" type="slidenum">
              <a:rPr lang="en-US"/>
              <a:pPr/>
              <a:t>32</a:t>
            </a:fld>
            <a:endParaRPr lang="en-US"/>
          </a:p>
        </p:txBody>
      </p:sp>
      <p:sp>
        <p:nvSpPr>
          <p:cNvPr id="10229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229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Times New Roman" pitchFamily="-112" charset="0"/>
                <a:ea typeface="+mn-ea"/>
                <a:cs typeface="+mn-cs"/>
              </a:rPr>
              <a:t>© S. J. Luck. All Rights Reserved. May be used for nonprofit educational purposes if this copyright notice is included. Permission must be obtained from the copyright </a:t>
            </a:r>
            <a:r>
              <a:rPr lang="en-US" sz="1200" kern="1200" baseline="0" dirty="0" err="1" smtClean="0">
                <a:solidFill>
                  <a:schemeClr val="tx1"/>
                </a:solidFill>
                <a:latin typeface="Times New Roman" pitchFamily="-112" charset="0"/>
                <a:ea typeface="+mn-ea"/>
                <a:cs typeface="+mn-cs"/>
              </a:rPr>
              <a:t>holder(s</a:t>
            </a:r>
            <a:r>
              <a:rPr lang="en-US" sz="1200" kern="1200" baseline="0" dirty="0" smtClean="0">
                <a:solidFill>
                  <a:schemeClr val="tx1"/>
                </a:solidFill>
                <a:latin typeface="Times New Roman" pitchFamily="-112" charset="0"/>
                <a:ea typeface="+mn-ea"/>
                <a:cs typeface="+mn-cs"/>
              </a:rPr>
              <a:t>) for any other use.</a:t>
            </a:r>
          </a:p>
          <a:p>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D7763F-620B-B24D-96B0-77FD2D91F355}" type="slidenum">
              <a:rPr lang="en-US"/>
              <a:pPr/>
              <a:t>33</a:t>
            </a:fld>
            <a:endParaRPr lang="en-US"/>
          </a:p>
        </p:txBody>
      </p:sp>
      <p:sp>
        <p:nvSpPr>
          <p:cNvPr id="10250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250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Times New Roman" pitchFamily="-112" charset="0"/>
                <a:ea typeface="+mn-ea"/>
                <a:cs typeface="+mn-cs"/>
              </a:rPr>
              <a:t>© S. J. Luck. All Rights Reserved. May be used for nonprofit educational purposes if this copyright notice is included. Permission must be obtained from the copyright </a:t>
            </a:r>
            <a:r>
              <a:rPr lang="en-US" sz="1200" kern="1200" baseline="0" dirty="0" err="1" smtClean="0">
                <a:solidFill>
                  <a:schemeClr val="tx1"/>
                </a:solidFill>
                <a:latin typeface="Times New Roman" pitchFamily="-112" charset="0"/>
                <a:ea typeface="+mn-ea"/>
                <a:cs typeface="+mn-cs"/>
              </a:rPr>
              <a:t>holder(s</a:t>
            </a:r>
            <a:r>
              <a:rPr lang="en-US" sz="1200" kern="1200" baseline="0" dirty="0" smtClean="0">
                <a:solidFill>
                  <a:schemeClr val="tx1"/>
                </a:solidFill>
                <a:latin typeface="Times New Roman" pitchFamily="-112" charset="0"/>
                <a:ea typeface="+mn-ea"/>
                <a:cs typeface="+mn-cs"/>
              </a:rPr>
              <a:t>) for any other use.</a:t>
            </a:r>
          </a:p>
          <a:p>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96E3E30F-3B85-494D-AB2F-366A9FA20A54}" type="slidenum">
              <a:rPr lang="en-US"/>
              <a:pPr/>
              <a:t>34</a:t>
            </a:fld>
            <a:endParaRPr lang="en-US"/>
          </a:p>
        </p:txBody>
      </p:sp>
      <p:sp>
        <p:nvSpPr>
          <p:cNvPr id="55299" name="Rectangle 2"/>
          <p:cNvSpPr>
            <a:spLocks noGrp="1" noRot="1" noChangeAspect="1" noChangeArrowheads="1"/>
          </p:cNvSpPr>
          <p:nvPr>
            <p:ph type="sldImg"/>
          </p:nvPr>
        </p:nvSpPr>
        <p:spPr>
          <a:solidFill>
            <a:srgbClr val="FFFFFF"/>
          </a:solidFill>
          <a:ln/>
        </p:spPr>
      </p:sp>
      <p:sp>
        <p:nvSpPr>
          <p:cNvPr id="55300"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Times New Roman" pitchFamily="-112" charset="0"/>
                <a:ea typeface="+mn-ea"/>
                <a:cs typeface="+mn-cs"/>
              </a:rPr>
              <a:t>© S. J. Luck. All Rights Reserved. May be used for nonprofit educational purposes if this copyright notice is included. Permission must be obtained from the copyright holder(s) for any other use.</a:t>
            </a:r>
          </a:p>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81211D-361C-224A-8953-743A7D639FC0}" type="slidenum">
              <a:rPr lang="en-US"/>
              <a:pPr/>
              <a:t>35</a:t>
            </a:fld>
            <a:endParaRPr lang="en-US"/>
          </a:p>
        </p:txBody>
      </p:sp>
      <p:sp>
        <p:nvSpPr>
          <p:cNvPr id="10035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035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rtl="0"/>
            <a:r>
              <a:rPr lang="en-US" sz="1200" kern="1200" baseline="0" dirty="0" smtClean="0">
                <a:solidFill>
                  <a:schemeClr val="tx1"/>
                </a:solidFill>
                <a:latin typeface="Times New Roman" pitchFamily="-112" charset="0"/>
                <a:ea typeface="+mn-ea"/>
                <a:cs typeface="+mn-cs"/>
              </a:rPr>
              <a:t>© S. J. Luck. All Rights Reserved. May be used for nonprofit educational purposes if this copyright notice is included. Permission must be obtained from the copyright </a:t>
            </a:r>
            <a:r>
              <a:rPr lang="en-US" sz="1200" kern="1200" baseline="0" dirty="0" err="1" smtClean="0">
                <a:solidFill>
                  <a:schemeClr val="tx1"/>
                </a:solidFill>
                <a:latin typeface="Times New Roman" pitchFamily="-112" charset="0"/>
                <a:ea typeface="+mn-ea"/>
                <a:cs typeface="+mn-cs"/>
              </a:rPr>
              <a:t>holder(s</a:t>
            </a:r>
            <a:r>
              <a:rPr lang="en-US" sz="1200" kern="1200" baseline="0" dirty="0" smtClean="0">
                <a:solidFill>
                  <a:schemeClr val="tx1"/>
                </a:solidFill>
                <a:latin typeface="Times New Roman" pitchFamily="-112" charset="0"/>
                <a:ea typeface="+mn-ea"/>
                <a:cs typeface="+mn-cs"/>
              </a:rPr>
              <a:t>) for any other use.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41C724-8B6B-7B4D-9C79-CF570BC9EEE8}" type="slidenum">
              <a:rPr lang="en-US"/>
              <a:pPr/>
              <a:t>36</a:t>
            </a:fld>
            <a:endParaRPr lang="en-US"/>
          </a:p>
        </p:txBody>
      </p:sp>
      <p:sp>
        <p:nvSpPr>
          <p:cNvPr id="10055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055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rtl="0"/>
            <a:r>
              <a:rPr lang="en-US" sz="1200" kern="1200" baseline="0" dirty="0" smtClean="0">
                <a:solidFill>
                  <a:schemeClr val="tx1"/>
                </a:solidFill>
                <a:latin typeface="Times New Roman" pitchFamily="-112" charset="0"/>
                <a:ea typeface="+mn-ea"/>
                <a:cs typeface="+mn-cs"/>
              </a:rPr>
              <a:t>© S. J. Luck. All Rights Reserved. May be used for nonprofit educational purposes if this copyright notice is included. Permission must be obtained from the copyright </a:t>
            </a:r>
            <a:r>
              <a:rPr lang="en-US" sz="1200" kern="1200" baseline="0" dirty="0" err="1" smtClean="0">
                <a:solidFill>
                  <a:schemeClr val="tx1"/>
                </a:solidFill>
                <a:latin typeface="Times New Roman" pitchFamily="-112" charset="0"/>
                <a:ea typeface="+mn-ea"/>
                <a:cs typeface="+mn-cs"/>
              </a:rPr>
              <a:t>holder(s</a:t>
            </a:r>
            <a:r>
              <a:rPr lang="en-US" sz="1200" kern="1200" baseline="0" dirty="0" smtClean="0">
                <a:solidFill>
                  <a:schemeClr val="tx1"/>
                </a:solidFill>
                <a:latin typeface="Times New Roman" pitchFamily="-112" charset="0"/>
                <a:ea typeface="+mn-ea"/>
                <a:cs typeface="+mn-cs"/>
              </a:rPr>
              <a:t>) for any other use.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6EC5F2A1-FC23-2043-90A4-C356FAE6535E}" type="slidenum">
              <a:rPr lang="en-US"/>
              <a:pPr/>
              <a:t>37</a:t>
            </a:fld>
            <a:endParaRPr lang="en-US"/>
          </a:p>
        </p:txBody>
      </p:sp>
      <p:sp>
        <p:nvSpPr>
          <p:cNvPr id="63491" name="Rectangle 2"/>
          <p:cNvSpPr>
            <a:spLocks noGrp="1" noRot="1" noChangeAspect="1" noChangeArrowheads="1"/>
          </p:cNvSpPr>
          <p:nvPr>
            <p:ph type="sldImg"/>
          </p:nvPr>
        </p:nvSpPr>
        <p:spPr>
          <a:solidFill>
            <a:srgbClr val="FFFFFF"/>
          </a:solidFill>
          <a:ln/>
        </p:spPr>
      </p:sp>
      <p:sp>
        <p:nvSpPr>
          <p:cNvPr id="63492"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Times New Roman" pitchFamily="-112" charset="0"/>
                <a:ea typeface="+mn-ea"/>
                <a:cs typeface="+mn-cs"/>
              </a:rPr>
              <a:t>© S. J. Luck. All Rights Reserved. May be used for nonprofit educational purposes if this copyright notice is included. Permission must be obtained from the copyright holder(s) for any other use.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3AA3A7-2A81-8241-8277-33C823B57ADB}" type="slidenum">
              <a:rPr lang="en-US"/>
              <a:pPr/>
              <a:t>38</a:t>
            </a:fld>
            <a:endParaRPr lang="en-US"/>
          </a:p>
        </p:txBody>
      </p:sp>
      <p:sp>
        <p:nvSpPr>
          <p:cNvPr id="10516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516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Times New Roman" pitchFamily="-112" charset="0"/>
                <a:ea typeface="+mn-ea"/>
                <a:cs typeface="+mn-cs"/>
              </a:rPr>
              <a:t>© S. J. Luck. All Rights Reserved. May be used for nonprofit educational purposes if this copyright notice is included. Permission must be obtained from the copyright </a:t>
            </a:r>
            <a:r>
              <a:rPr lang="en-US" sz="1200" kern="1200" baseline="0" dirty="0" err="1" smtClean="0">
                <a:solidFill>
                  <a:schemeClr val="tx1"/>
                </a:solidFill>
                <a:latin typeface="Times New Roman" pitchFamily="-112" charset="0"/>
                <a:ea typeface="+mn-ea"/>
                <a:cs typeface="+mn-cs"/>
              </a:rPr>
              <a:t>holder(s</a:t>
            </a:r>
            <a:r>
              <a:rPr lang="en-US" sz="1200" kern="1200" baseline="0" dirty="0" smtClean="0">
                <a:solidFill>
                  <a:schemeClr val="tx1"/>
                </a:solidFill>
                <a:latin typeface="Times New Roman" pitchFamily="-112" charset="0"/>
                <a:ea typeface="+mn-ea"/>
                <a:cs typeface="+mn-cs"/>
              </a:rPr>
              <a:t>) for any other use.</a:t>
            </a:r>
          </a:p>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539D589F-A6FC-294E-9C7D-BEAFDE326E2D}" type="slidenum">
              <a:rPr lang="en-US">
                <a:latin typeface="Times" pitchFamily="-111" charset="0"/>
              </a:rPr>
              <a:pPr/>
              <a:t>39</a:t>
            </a:fld>
            <a:endParaRPr lang="en-US">
              <a:latin typeface="Times" pitchFamily="-111" charset="0"/>
            </a:endParaRPr>
          </a:p>
        </p:txBody>
      </p:sp>
      <p:sp>
        <p:nvSpPr>
          <p:cNvPr id="47107" name="Rectangle 2"/>
          <p:cNvSpPr>
            <a:spLocks noGrp="1" noRot="1" noChangeAspect="1" noChangeArrowheads="1"/>
          </p:cNvSpPr>
          <p:nvPr>
            <p:ph type="sldImg"/>
          </p:nvPr>
        </p:nvSpPr>
        <p:spPr>
          <a:solidFill>
            <a:srgbClr val="FFFFFF"/>
          </a:solidFill>
          <a:ln/>
        </p:spPr>
      </p:sp>
      <p:sp>
        <p:nvSpPr>
          <p:cNvPr id="47108"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Times New Roman" pitchFamily="18" charset="0"/>
              </a:rPr>
              <a:t>Adapted from Figure 4.4 from </a:t>
            </a:r>
            <a:r>
              <a:rPr lang="en-US" dirty="0" smtClean="0">
                <a:latin typeface="Arial" pitchFamily="18" charset="0"/>
              </a:rPr>
              <a:t>from </a:t>
            </a:r>
            <a:r>
              <a:rPr lang="en-US" sz="1200" kern="1200" dirty="0" smtClean="0">
                <a:solidFill>
                  <a:schemeClr val="tx1"/>
                </a:solidFill>
                <a:latin typeface="Times New Roman" pitchFamily="-112" charset="0"/>
                <a:ea typeface="+mn-ea"/>
                <a:cs typeface="+mn-cs"/>
              </a:rPr>
              <a:t>Luck, S.J. (2014). An Introduction to the Event-Related Potential Technique, Second Edition. Cambridge, MA: MIT Press</a:t>
            </a:r>
            <a:r>
              <a:rPr lang="en-US" dirty="0" smtClean="0">
                <a:latin typeface="Arial" pitchFamily="18" charset="0"/>
              </a:rPr>
              <a:t>. © MIT Press.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latin typeface="Arial" pitchFamily="18"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Geneva" pitchFamily="18" charset="0"/>
              </a:rPr>
              <a:t>This material may be used for nonprofit research and education purposes only, and it may not be reprinted or distributed in any form including print and electronic forms.</a:t>
            </a:r>
          </a:p>
          <a:p>
            <a:endParaRPr lang="en-US" dirty="0" smtClean="0">
              <a:latin typeface="Times New Roman" pitchFamily="-111" charset="0"/>
              <a:ea typeface="ＭＳ Ｐゴシック" pitchFamily="-111" charset="-128"/>
              <a:cs typeface="ＭＳ Ｐゴシック" pitchFamily="-111"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00EA62-850E-E54E-BC37-E577CBD11BD2}" type="slidenum">
              <a:rPr lang="en-US"/>
              <a:pPr/>
              <a:t>4</a:t>
            </a:fld>
            <a:endParaRPr lang="en-US"/>
          </a:p>
        </p:txBody>
      </p:sp>
      <p:sp>
        <p:nvSpPr>
          <p:cNvPr id="9584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584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rtl="0"/>
            <a:r>
              <a:rPr lang="en-US" sz="1200" kern="1200" baseline="0" dirty="0" smtClean="0">
                <a:solidFill>
                  <a:schemeClr val="tx1"/>
                </a:solidFill>
                <a:latin typeface="Times New Roman" pitchFamily="-112" charset="0"/>
                <a:ea typeface="+mn-ea"/>
                <a:cs typeface="+mn-cs"/>
              </a:rPr>
              <a:t>© S. J. Luck. All Rights Reserved. May be used for nonprofit educational purposes if this copyright notice is included. Permission must be obtained from the copyright </a:t>
            </a:r>
            <a:r>
              <a:rPr lang="en-US" sz="1200" kern="1200" baseline="0" dirty="0" err="1" smtClean="0">
                <a:solidFill>
                  <a:schemeClr val="tx1"/>
                </a:solidFill>
                <a:latin typeface="Times New Roman" pitchFamily="-112" charset="0"/>
                <a:ea typeface="+mn-ea"/>
                <a:cs typeface="+mn-cs"/>
              </a:rPr>
              <a:t>holder(s</a:t>
            </a:r>
            <a:r>
              <a:rPr lang="en-US" sz="1200" kern="1200" baseline="0" dirty="0" smtClean="0">
                <a:solidFill>
                  <a:schemeClr val="tx1"/>
                </a:solidFill>
                <a:latin typeface="Times New Roman" pitchFamily="-112" charset="0"/>
                <a:ea typeface="+mn-ea"/>
                <a:cs typeface="+mn-cs"/>
              </a:rPr>
              <a:t>) for any other use.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FC790A-A795-2F47-9180-358739BCA516}" type="slidenum">
              <a:rPr lang="en-US"/>
              <a:pPr/>
              <a:t>40</a:t>
            </a:fld>
            <a:endParaRPr lang="en-US"/>
          </a:p>
        </p:txBody>
      </p:sp>
      <p:sp>
        <p:nvSpPr>
          <p:cNvPr id="105779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577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Times New Roman" pitchFamily="-112" charset="0"/>
                <a:ea typeface="+mn-ea"/>
                <a:cs typeface="+mn-cs"/>
              </a:rPr>
              <a:t>© S. J. Luck. All Rights Reserved. May be used for nonprofit educational purposes if this copyright notice is included. Permission must be obtained from the copyright </a:t>
            </a:r>
            <a:r>
              <a:rPr lang="en-US" sz="1200" kern="1200" baseline="0" dirty="0" err="1" smtClean="0">
                <a:solidFill>
                  <a:schemeClr val="tx1"/>
                </a:solidFill>
                <a:latin typeface="Times New Roman" pitchFamily="-112" charset="0"/>
                <a:ea typeface="+mn-ea"/>
                <a:cs typeface="+mn-cs"/>
              </a:rPr>
              <a:t>holder(s</a:t>
            </a:r>
            <a:r>
              <a:rPr lang="en-US" sz="1200" kern="1200" baseline="0" dirty="0" smtClean="0">
                <a:solidFill>
                  <a:schemeClr val="tx1"/>
                </a:solidFill>
                <a:latin typeface="Times New Roman" pitchFamily="-112" charset="0"/>
                <a:ea typeface="+mn-ea"/>
                <a:cs typeface="+mn-cs"/>
              </a:rPr>
              <a:t>) for any other use.</a:t>
            </a:r>
          </a:p>
          <a:p>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6EC5F2A1-FC23-2043-90A4-C356FAE6535E}" type="slidenum">
              <a:rPr lang="en-US"/>
              <a:pPr/>
              <a:t>41</a:t>
            </a:fld>
            <a:endParaRPr lang="en-US"/>
          </a:p>
        </p:txBody>
      </p:sp>
      <p:sp>
        <p:nvSpPr>
          <p:cNvPr id="63491" name="Rectangle 2"/>
          <p:cNvSpPr>
            <a:spLocks noGrp="1" noRot="1" noChangeAspect="1" noChangeArrowheads="1"/>
          </p:cNvSpPr>
          <p:nvPr>
            <p:ph type="sldImg"/>
          </p:nvPr>
        </p:nvSpPr>
        <p:spPr>
          <a:solidFill>
            <a:srgbClr val="FFFFFF"/>
          </a:solidFill>
          <a:ln/>
        </p:spPr>
      </p:sp>
      <p:sp>
        <p:nvSpPr>
          <p:cNvPr id="63492"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Times New Roman" pitchFamily="-112" charset="0"/>
                <a:ea typeface="+mn-ea"/>
                <a:cs typeface="+mn-cs"/>
              </a:rPr>
              <a:t>© S. J. Luck. All Rights Reserved. May be used for nonprofit educational purposes if this copyright notice is included. Permission must be obtained from the copyright holder(s) for any other use.</a:t>
            </a:r>
          </a:p>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0B54AC-8775-FD4B-9489-45C23DC649B2}" type="slidenum">
              <a:rPr lang="en-US"/>
              <a:pPr/>
              <a:t>42</a:t>
            </a:fld>
            <a:endParaRPr lang="en-US"/>
          </a:p>
        </p:txBody>
      </p:sp>
      <p:sp>
        <p:nvSpPr>
          <p:cNvPr id="10137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137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Times New Roman" pitchFamily="-112" charset="0"/>
                <a:ea typeface="+mn-ea"/>
                <a:cs typeface="+mn-cs"/>
              </a:rPr>
              <a:t>© S. J. Luck. All Rights Reserved. May be used for nonprofit educational purposes if this copyright notice is included. Permission must be obtained from the copyright </a:t>
            </a:r>
            <a:r>
              <a:rPr lang="en-US" sz="1200" kern="1200" baseline="0" dirty="0" err="1" smtClean="0">
                <a:solidFill>
                  <a:schemeClr val="tx1"/>
                </a:solidFill>
                <a:latin typeface="Times New Roman" pitchFamily="-112" charset="0"/>
                <a:ea typeface="+mn-ea"/>
                <a:cs typeface="+mn-cs"/>
              </a:rPr>
              <a:t>holder(s</a:t>
            </a:r>
            <a:r>
              <a:rPr lang="en-US" sz="1200" kern="1200" baseline="0" dirty="0" smtClean="0">
                <a:solidFill>
                  <a:schemeClr val="tx1"/>
                </a:solidFill>
                <a:latin typeface="Times New Roman" pitchFamily="-112" charset="0"/>
                <a:ea typeface="+mn-ea"/>
                <a:cs typeface="+mn-cs"/>
              </a:rPr>
              <a:t>) for any other use.</a:t>
            </a:r>
          </a:p>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7C61B68F-3AA8-B944-A1F2-C744F7827B54}" type="slidenum">
              <a:rPr lang="en-US"/>
              <a:pPr/>
              <a:t>43</a:t>
            </a:fld>
            <a:endParaRPr lang="en-US"/>
          </a:p>
        </p:txBody>
      </p:sp>
      <p:sp>
        <p:nvSpPr>
          <p:cNvPr id="65539" name="Rectangle 2"/>
          <p:cNvSpPr>
            <a:spLocks noGrp="1" noRot="1" noChangeAspect="1" noChangeArrowheads="1"/>
          </p:cNvSpPr>
          <p:nvPr>
            <p:ph type="sldImg"/>
          </p:nvPr>
        </p:nvSpPr>
        <p:spPr>
          <a:solidFill>
            <a:srgbClr val="FFFFFF"/>
          </a:solidFill>
          <a:ln/>
        </p:spPr>
      </p:sp>
      <p:sp>
        <p:nvSpPr>
          <p:cNvPr id="65540"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Times New Roman" pitchFamily="18" charset="0"/>
              </a:rPr>
              <a:t>Adapted from Figure 4.3 from </a:t>
            </a:r>
            <a:r>
              <a:rPr lang="en-US" dirty="0" smtClean="0">
                <a:latin typeface="Arial" pitchFamily="18" charset="0"/>
              </a:rPr>
              <a:t>from </a:t>
            </a:r>
            <a:r>
              <a:rPr lang="en-US" sz="1200" kern="1200" dirty="0" smtClean="0">
                <a:solidFill>
                  <a:schemeClr val="tx1"/>
                </a:solidFill>
                <a:latin typeface="Times New Roman" pitchFamily="-112" charset="0"/>
                <a:ea typeface="+mn-ea"/>
                <a:cs typeface="+mn-cs"/>
              </a:rPr>
              <a:t>Luck, S.J. (2014). An Introduction to the Event-Related Potential Technique, Second Edition. Cambridge, MA: MIT Press</a:t>
            </a:r>
            <a:r>
              <a:rPr lang="en-US" dirty="0" smtClean="0">
                <a:latin typeface="Arial" pitchFamily="18" charset="0"/>
              </a:rPr>
              <a:t>. © MIT Press. </a:t>
            </a:r>
            <a:endParaRPr lang="en-US" dirty="0" smtClean="0">
              <a:latin typeface="Times New Roman" pitchFamily="-111" charset="0"/>
              <a:ea typeface="ＭＳ Ｐゴシック" pitchFamily="-111" charset="-128"/>
              <a:cs typeface="ＭＳ Ｐゴシック" pitchFamily="-111"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latin typeface="Times New Roman" pitchFamily="-112"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Times New Roman" pitchFamily="-112" charset="0"/>
                <a:ea typeface="+mn-ea"/>
                <a:cs typeface="+mn-cs"/>
              </a:rPr>
              <a:t>Other content: © S. J. Luck. All Rights Reserved. May be used for nonprofit educational purposes if this copyright notice is included. Permission must be obtained from the copyright holder(s) for any other use.</a:t>
            </a:r>
          </a:p>
          <a:p>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7C61B68F-3AA8-B944-A1F2-C744F7827B54}" type="slidenum">
              <a:rPr lang="en-US"/>
              <a:pPr/>
              <a:t>44</a:t>
            </a:fld>
            <a:endParaRPr lang="en-US"/>
          </a:p>
        </p:txBody>
      </p:sp>
      <p:sp>
        <p:nvSpPr>
          <p:cNvPr id="65539" name="Rectangle 2"/>
          <p:cNvSpPr>
            <a:spLocks noGrp="1" noRot="1" noChangeAspect="1" noChangeArrowheads="1"/>
          </p:cNvSpPr>
          <p:nvPr>
            <p:ph type="sldImg"/>
          </p:nvPr>
        </p:nvSpPr>
        <p:spPr>
          <a:solidFill>
            <a:srgbClr val="FFFFFF"/>
          </a:solidFill>
          <a:ln/>
        </p:spPr>
      </p:sp>
      <p:sp>
        <p:nvSpPr>
          <p:cNvPr id="65540"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Times New Roman" pitchFamily="-112" charset="0"/>
                <a:ea typeface="+mn-ea"/>
                <a:cs typeface="+mn-cs"/>
              </a:rPr>
              <a:t>© S. J. Luck. All Rights Reserved. May be used for nonprofit educational purposes if this copyright notice is included. </a:t>
            </a:r>
            <a:r>
              <a:rPr lang="en-US" sz="1200" kern="1200" baseline="0" smtClean="0">
                <a:solidFill>
                  <a:schemeClr val="tx1"/>
                </a:solidFill>
                <a:latin typeface="Times New Roman" pitchFamily="-112" charset="0"/>
                <a:ea typeface="+mn-ea"/>
                <a:cs typeface="+mn-cs"/>
              </a:rPr>
              <a:t>Permission must be obtained from the copyright holder(s) for any other use.</a:t>
            </a:r>
          </a:p>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0B54AC-8775-FD4B-9489-45C23DC649B2}" type="slidenum">
              <a:rPr lang="en-US"/>
              <a:pPr/>
              <a:t>45</a:t>
            </a:fld>
            <a:endParaRPr lang="en-US"/>
          </a:p>
        </p:txBody>
      </p:sp>
      <p:sp>
        <p:nvSpPr>
          <p:cNvPr id="10137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137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rtl="0"/>
            <a:r>
              <a:rPr lang="en-US" sz="1200" kern="1200" baseline="0" dirty="0" smtClean="0">
                <a:solidFill>
                  <a:schemeClr val="tx1"/>
                </a:solidFill>
                <a:latin typeface="Times New Roman" pitchFamily="-112" charset="0"/>
                <a:ea typeface="+mn-ea"/>
                <a:cs typeface="+mn-cs"/>
              </a:rPr>
              <a:t>© S. J. Luck. All Rights Reserved. May be used for nonprofit educational purposes if this copyright notice is included. Permission must be obtained from the copyright </a:t>
            </a:r>
            <a:r>
              <a:rPr lang="en-US" sz="1200" kern="1200" baseline="0" dirty="0" err="1" smtClean="0">
                <a:solidFill>
                  <a:schemeClr val="tx1"/>
                </a:solidFill>
                <a:latin typeface="Times New Roman" pitchFamily="-112" charset="0"/>
                <a:ea typeface="+mn-ea"/>
                <a:cs typeface="+mn-cs"/>
              </a:rPr>
              <a:t>holder(s</a:t>
            </a:r>
            <a:r>
              <a:rPr lang="en-US" sz="1200" kern="1200" baseline="0" smtClean="0">
                <a:solidFill>
                  <a:schemeClr val="tx1"/>
                </a:solidFill>
                <a:latin typeface="Times New Roman" pitchFamily="-112" charset="0"/>
                <a:ea typeface="+mn-ea"/>
                <a:cs typeface="+mn-cs"/>
              </a:rPr>
              <a:t>) for any other use.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539D589F-A6FC-294E-9C7D-BEAFDE326E2D}" type="slidenum">
              <a:rPr lang="en-US">
                <a:latin typeface="Times" pitchFamily="-111" charset="0"/>
              </a:rPr>
              <a:pPr/>
              <a:t>5</a:t>
            </a:fld>
            <a:endParaRPr lang="en-US">
              <a:latin typeface="Times" pitchFamily="-111" charset="0"/>
            </a:endParaRPr>
          </a:p>
        </p:txBody>
      </p:sp>
      <p:sp>
        <p:nvSpPr>
          <p:cNvPr id="47107" name="Rectangle 2"/>
          <p:cNvSpPr>
            <a:spLocks noGrp="1" noRot="1" noChangeAspect="1" noChangeArrowheads="1"/>
          </p:cNvSpPr>
          <p:nvPr>
            <p:ph type="sldImg"/>
          </p:nvPr>
        </p:nvSpPr>
        <p:spPr>
          <a:solidFill>
            <a:srgbClr val="FFFFFF"/>
          </a:solidFill>
          <a:ln/>
        </p:spPr>
      </p:sp>
      <p:sp>
        <p:nvSpPr>
          <p:cNvPr id="47108" name="Rectangle 3"/>
          <p:cNvSpPr>
            <a:spLocks noGrp="1" noChangeArrowheads="1"/>
          </p:cNvSpPr>
          <p:nvPr>
            <p:ph type="body" idx="1"/>
          </p:nvPr>
        </p:nvSpPr>
        <p:spPr>
          <a:solidFill>
            <a:srgbClr val="FFFFFF"/>
          </a:solidFill>
          <a:ln>
            <a:solidFill>
              <a:srgbClr val="000000"/>
            </a:solidFill>
          </a:ln>
        </p:spPr>
        <p:txBody>
          <a:bodyPr/>
          <a:lstStyle/>
          <a:p>
            <a:pPr rtl="0"/>
            <a:r>
              <a:rPr lang="en-US" sz="1200" kern="1200" baseline="0" dirty="0" smtClean="0">
                <a:solidFill>
                  <a:schemeClr val="tx1"/>
                </a:solidFill>
                <a:latin typeface="Times New Roman" pitchFamily="-112" charset="0"/>
                <a:ea typeface="+mn-ea"/>
                <a:cs typeface="+mn-cs"/>
              </a:rPr>
              <a:t>© S. J. Luck. All Rights Reserved. May be used for nonprofit educational purposes if this copyright notice is included. Permission must be obtained from the copyright </a:t>
            </a:r>
            <a:r>
              <a:rPr lang="en-US" sz="1200" kern="1200" baseline="0" dirty="0" err="1" smtClean="0">
                <a:solidFill>
                  <a:schemeClr val="tx1"/>
                </a:solidFill>
                <a:latin typeface="Times New Roman" pitchFamily="-112" charset="0"/>
                <a:ea typeface="+mn-ea"/>
                <a:cs typeface="+mn-cs"/>
              </a:rPr>
              <a:t>holder(s</a:t>
            </a:r>
            <a:r>
              <a:rPr lang="en-US" sz="1200" kern="1200" baseline="0" dirty="0" smtClean="0">
                <a:solidFill>
                  <a:schemeClr val="tx1"/>
                </a:solidFill>
                <a:latin typeface="Times New Roman" pitchFamily="-112" charset="0"/>
                <a:ea typeface="+mn-ea"/>
                <a:cs typeface="+mn-cs"/>
              </a:rPr>
              <a:t>) for any other use.</a:t>
            </a:r>
          </a:p>
          <a:p>
            <a:endParaRPr lang="en-US" dirty="0" smtClean="0">
              <a:latin typeface="Times New Roman" pitchFamily="-111" charset="0"/>
              <a:ea typeface="ＭＳ Ｐゴシック" pitchFamily="-111" charset="-128"/>
              <a:cs typeface="ＭＳ Ｐゴシック" pitchFamily="-111"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E6DE6CD0-8221-6441-9EC4-38B56D719DCC}" type="slidenum">
              <a:rPr lang="en-US">
                <a:latin typeface="Times" pitchFamily="-111" charset="0"/>
              </a:rPr>
              <a:pPr/>
              <a:t>6</a:t>
            </a:fld>
            <a:endParaRPr lang="en-US">
              <a:latin typeface="Times" pitchFamily="-111" charset="0"/>
            </a:endParaRPr>
          </a:p>
        </p:txBody>
      </p:sp>
      <p:sp>
        <p:nvSpPr>
          <p:cNvPr id="49155" name="Rectangle 2"/>
          <p:cNvSpPr>
            <a:spLocks noGrp="1" noRot="1" noChangeAspect="1" noChangeArrowheads="1"/>
          </p:cNvSpPr>
          <p:nvPr>
            <p:ph type="sldImg"/>
          </p:nvPr>
        </p:nvSpPr>
        <p:spPr>
          <a:solidFill>
            <a:srgbClr val="FFFFFF"/>
          </a:solidFill>
          <a:ln/>
        </p:spPr>
      </p:sp>
      <p:sp>
        <p:nvSpPr>
          <p:cNvPr id="49156"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smtClean="0">
                <a:solidFill>
                  <a:schemeClr val="tx1"/>
                </a:solidFill>
                <a:latin typeface="Times New Roman" pitchFamily="-112" charset="0"/>
                <a:ea typeface="+mn-ea"/>
                <a:cs typeface="+mn-cs"/>
              </a:rPr>
              <a:t>Di Russo, F., Martinez, A., </a:t>
            </a:r>
            <a:r>
              <a:rPr lang="en-US" sz="1200" kern="1200" dirty="0" err="1" smtClean="0">
                <a:solidFill>
                  <a:schemeClr val="tx1"/>
                </a:solidFill>
                <a:latin typeface="Times New Roman" pitchFamily="-112" charset="0"/>
                <a:ea typeface="+mn-ea"/>
                <a:cs typeface="+mn-cs"/>
              </a:rPr>
              <a:t>Sereno</a:t>
            </a:r>
            <a:r>
              <a:rPr lang="en-US" sz="1200" kern="1200" dirty="0" smtClean="0">
                <a:solidFill>
                  <a:schemeClr val="tx1"/>
                </a:solidFill>
                <a:latin typeface="Times New Roman" pitchFamily="-112" charset="0"/>
                <a:ea typeface="+mn-ea"/>
                <a:cs typeface="+mn-cs"/>
              </a:rPr>
              <a:t>, M. I., </a:t>
            </a:r>
            <a:r>
              <a:rPr lang="en-US" sz="1200" kern="1200" dirty="0" err="1" smtClean="0">
                <a:solidFill>
                  <a:schemeClr val="tx1"/>
                </a:solidFill>
                <a:latin typeface="Times New Roman" pitchFamily="-112" charset="0"/>
                <a:ea typeface="+mn-ea"/>
                <a:cs typeface="+mn-cs"/>
              </a:rPr>
              <a:t>Pitzalis</a:t>
            </a:r>
            <a:r>
              <a:rPr lang="en-US" sz="1200" kern="1200" dirty="0" smtClean="0">
                <a:solidFill>
                  <a:schemeClr val="tx1"/>
                </a:solidFill>
                <a:latin typeface="Times New Roman" pitchFamily="-112" charset="0"/>
                <a:ea typeface="+mn-ea"/>
                <a:cs typeface="+mn-cs"/>
              </a:rPr>
              <a:t>, S., &amp; </a:t>
            </a:r>
            <a:r>
              <a:rPr lang="en-US" sz="1200" kern="1200" dirty="0" err="1" smtClean="0">
                <a:solidFill>
                  <a:schemeClr val="tx1"/>
                </a:solidFill>
                <a:latin typeface="Times New Roman" pitchFamily="-112" charset="0"/>
                <a:ea typeface="+mn-ea"/>
                <a:cs typeface="+mn-cs"/>
              </a:rPr>
              <a:t>Hillyard</a:t>
            </a:r>
            <a:r>
              <a:rPr lang="en-US" sz="1200" kern="1200" dirty="0" smtClean="0">
                <a:solidFill>
                  <a:schemeClr val="tx1"/>
                </a:solidFill>
                <a:latin typeface="Times New Roman" pitchFamily="-112" charset="0"/>
                <a:ea typeface="+mn-ea"/>
                <a:cs typeface="+mn-cs"/>
              </a:rPr>
              <a:t>, S. A. </a:t>
            </a:r>
            <a:r>
              <a:rPr lang="en-US" sz="1200" kern="1200" smtClean="0">
                <a:solidFill>
                  <a:schemeClr val="tx1"/>
                </a:solidFill>
                <a:latin typeface="Times New Roman" pitchFamily="-112" charset="0"/>
                <a:ea typeface="+mn-ea"/>
                <a:cs typeface="+mn-cs"/>
              </a:rPr>
              <a:t>(2002)</a:t>
            </a:r>
            <a:r>
              <a:rPr lang="en-US" sz="1200" kern="1200" dirty="0" smtClean="0">
                <a:solidFill>
                  <a:schemeClr val="tx1"/>
                </a:solidFill>
                <a:latin typeface="Times New Roman" pitchFamily="-112" charset="0"/>
                <a:ea typeface="+mn-ea"/>
                <a:cs typeface="+mn-cs"/>
              </a:rPr>
              <a:t>. Cortical sources of the early components of the visual evoked potential. Human Brain Mapping, 15, 95-111.</a:t>
            </a:r>
          </a:p>
          <a:p>
            <a:endParaRPr lang="en-US" sz="1200" kern="1200" dirty="0" smtClean="0">
              <a:solidFill>
                <a:schemeClr val="tx1"/>
              </a:solidFill>
              <a:latin typeface="Times New Roman" pitchFamily="-112"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Times New Roman" pitchFamily="-112" charset="0"/>
                <a:ea typeface="+mn-ea"/>
                <a:cs typeface="+mn-cs"/>
              </a:rPr>
              <a:t>Other content: © S. J. Luck. All Rights Reserved. May be used for nonprofit educational purposes if this copyright notice is included. Permission must be obtained from the copyright </a:t>
            </a:r>
            <a:r>
              <a:rPr lang="en-US" sz="1200" kern="1200" baseline="0" dirty="0" err="1" smtClean="0">
                <a:solidFill>
                  <a:schemeClr val="tx1"/>
                </a:solidFill>
                <a:latin typeface="Times New Roman" pitchFamily="-112" charset="0"/>
                <a:ea typeface="+mn-ea"/>
                <a:cs typeface="+mn-cs"/>
              </a:rPr>
              <a:t>holder(s</a:t>
            </a:r>
            <a:r>
              <a:rPr lang="en-US" sz="1200" kern="1200" baseline="0" dirty="0" smtClean="0">
                <a:solidFill>
                  <a:schemeClr val="tx1"/>
                </a:solidFill>
                <a:latin typeface="Times New Roman" pitchFamily="-112" charset="0"/>
                <a:ea typeface="+mn-ea"/>
                <a:cs typeface="+mn-cs"/>
              </a:rPr>
              <a:t>) for any other use.</a:t>
            </a:r>
          </a:p>
          <a:p>
            <a:endParaRPr lang="en-US" dirty="0" smtClean="0">
              <a:latin typeface="Times New Roman" pitchFamily="-111" charset="0"/>
              <a:ea typeface="ＭＳ Ｐゴシック" pitchFamily="-111" charset="-128"/>
              <a:cs typeface="ＭＳ Ｐゴシック" pitchFamily="-111"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605C2E5A-8D76-D841-A3DE-AD129059683E}" type="slidenum">
              <a:rPr lang="en-US">
                <a:latin typeface="Times" pitchFamily="-111" charset="0"/>
              </a:rPr>
              <a:pPr/>
              <a:t>7</a:t>
            </a:fld>
            <a:endParaRPr lang="en-US">
              <a:latin typeface="Times" pitchFamily="-111" charset="0"/>
            </a:endParaRPr>
          </a:p>
        </p:txBody>
      </p:sp>
      <p:sp>
        <p:nvSpPr>
          <p:cNvPr id="51203" name="Rectangle 2"/>
          <p:cNvSpPr>
            <a:spLocks noGrp="1" noRot="1" noChangeAspect="1" noChangeArrowheads="1"/>
          </p:cNvSpPr>
          <p:nvPr>
            <p:ph type="sldImg"/>
          </p:nvPr>
        </p:nvSpPr>
        <p:spPr>
          <a:solidFill>
            <a:srgbClr val="FFFFFF"/>
          </a:solidFill>
          <a:ln/>
        </p:spPr>
      </p:sp>
      <p:sp>
        <p:nvSpPr>
          <p:cNvPr id="51204"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smtClean="0">
                <a:solidFill>
                  <a:schemeClr val="tx1"/>
                </a:solidFill>
                <a:latin typeface="Times New Roman" pitchFamily="-112" charset="0"/>
                <a:ea typeface="+mn-ea"/>
                <a:cs typeface="+mn-cs"/>
              </a:rPr>
              <a:t>Left portion reprinted from </a:t>
            </a:r>
            <a:r>
              <a:rPr lang="en-US" sz="1200" kern="1200" dirty="0" err="1" smtClean="0">
                <a:solidFill>
                  <a:schemeClr val="tx1"/>
                </a:solidFill>
                <a:latin typeface="Times New Roman" pitchFamily="-112" charset="0"/>
                <a:ea typeface="+mn-ea"/>
                <a:cs typeface="+mn-cs"/>
              </a:rPr>
              <a:t>Picton</a:t>
            </a:r>
            <a:r>
              <a:rPr lang="en-US" sz="1200" kern="1200" dirty="0" smtClean="0">
                <a:solidFill>
                  <a:schemeClr val="tx1"/>
                </a:solidFill>
                <a:latin typeface="Times New Roman" pitchFamily="-112" charset="0"/>
                <a:ea typeface="+mn-ea"/>
                <a:cs typeface="+mn-cs"/>
              </a:rPr>
              <a:t>, T. W., Alain, C., Woods, D. L., John, M. S., </a:t>
            </a:r>
            <a:r>
              <a:rPr lang="en-US" sz="1200" kern="1200" dirty="0" err="1" smtClean="0">
                <a:solidFill>
                  <a:schemeClr val="tx1"/>
                </a:solidFill>
                <a:latin typeface="Times New Roman" pitchFamily="-112" charset="0"/>
                <a:ea typeface="+mn-ea"/>
                <a:cs typeface="+mn-cs"/>
              </a:rPr>
              <a:t>Scherg</a:t>
            </a:r>
            <a:r>
              <a:rPr lang="en-US" sz="1200" kern="1200" dirty="0" smtClean="0">
                <a:solidFill>
                  <a:schemeClr val="tx1"/>
                </a:solidFill>
                <a:latin typeface="Times New Roman" pitchFamily="-112" charset="0"/>
                <a:ea typeface="+mn-ea"/>
                <a:cs typeface="+mn-cs"/>
              </a:rPr>
              <a:t>, M., Valdes-Sosa, P., et al. (1999). </a:t>
            </a:r>
            <a:r>
              <a:rPr lang="en-US" sz="1200" kern="1200" dirty="0" err="1" smtClean="0">
                <a:solidFill>
                  <a:schemeClr val="tx1"/>
                </a:solidFill>
                <a:latin typeface="Times New Roman" pitchFamily="-112" charset="0"/>
                <a:ea typeface="+mn-ea"/>
                <a:cs typeface="+mn-cs"/>
              </a:rPr>
              <a:t>Intracerebral</a:t>
            </a:r>
            <a:r>
              <a:rPr lang="en-US" sz="1200" kern="1200" dirty="0" smtClean="0">
                <a:solidFill>
                  <a:schemeClr val="tx1"/>
                </a:solidFill>
                <a:latin typeface="Times New Roman" pitchFamily="-112" charset="0"/>
                <a:ea typeface="+mn-ea"/>
                <a:cs typeface="+mn-cs"/>
              </a:rPr>
              <a:t> sources of human auditory-evoked potentials. Audiology &amp; </a:t>
            </a:r>
            <a:r>
              <a:rPr lang="en-US" sz="1200" kern="1200" dirty="0" err="1" smtClean="0">
                <a:solidFill>
                  <a:schemeClr val="tx1"/>
                </a:solidFill>
                <a:latin typeface="Times New Roman" pitchFamily="-112" charset="0"/>
                <a:ea typeface="+mn-ea"/>
                <a:cs typeface="+mn-cs"/>
              </a:rPr>
              <a:t>Neuro</a:t>
            </a:r>
            <a:r>
              <a:rPr lang="en-US" sz="1200" kern="1200" dirty="0" smtClean="0">
                <a:solidFill>
                  <a:schemeClr val="tx1"/>
                </a:solidFill>
                <a:latin typeface="Times New Roman" pitchFamily="-112" charset="0"/>
                <a:ea typeface="+mn-ea"/>
                <a:cs typeface="+mn-cs"/>
              </a:rPr>
              <a:t>-Otology, 4, 64-79,</a:t>
            </a:r>
            <a:r>
              <a:rPr lang="en-US" sz="1200" kern="1200" baseline="0" dirty="0" smtClean="0">
                <a:solidFill>
                  <a:schemeClr val="tx1"/>
                </a:solidFill>
                <a:latin typeface="Times New Roman" pitchFamily="-112" charset="0"/>
                <a:ea typeface="+mn-ea"/>
                <a:cs typeface="+mn-cs"/>
              </a:rPr>
              <a:t> with permission of </a:t>
            </a:r>
            <a:r>
              <a:rPr lang="en-US" sz="1200" kern="1200" dirty="0" smtClean="0">
                <a:solidFill>
                  <a:schemeClr val="tx1"/>
                </a:solidFill>
                <a:latin typeface="Times New Roman" pitchFamily="-112" charset="0"/>
                <a:ea typeface="+mn-ea"/>
                <a:cs typeface="+mn-cs"/>
              </a:rPr>
              <a:t>S. Karger AG, Basel.</a:t>
            </a:r>
          </a:p>
          <a:p>
            <a:endParaRPr lang="en-US" sz="1200" kern="1200" dirty="0" smtClean="0">
              <a:solidFill>
                <a:schemeClr val="tx1"/>
              </a:solidFill>
              <a:latin typeface="Times New Roman" pitchFamily="-112"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Times New Roman" pitchFamily="-112" charset="0"/>
                <a:ea typeface="+mn-ea"/>
                <a:cs typeface="+mn-cs"/>
              </a:rPr>
              <a:t>Right portion reprinted from </a:t>
            </a:r>
            <a:r>
              <a:rPr lang="en-US" sz="1200" kern="1200" dirty="0" err="1" smtClean="0">
                <a:solidFill>
                  <a:schemeClr val="tx1"/>
                </a:solidFill>
                <a:latin typeface="Times New Roman" pitchFamily="-112" charset="0"/>
                <a:ea typeface="+mn-ea"/>
                <a:cs typeface="+mn-cs"/>
              </a:rPr>
              <a:t>Rangaswamy</a:t>
            </a:r>
            <a:r>
              <a:rPr lang="en-US" sz="1200" kern="1200" dirty="0" smtClean="0">
                <a:solidFill>
                  <a:schemeClr val="tx1"/>
                </a:solidFill>
                <a:latin typeface="Times New Roman" pitchFamily="-112" charset="0"/>
                <a:ea typeface="+mn-ea"/>
                <a:cs typeface="+mn-cs"/>
              </a:rPr>
              <a:t>, </a:t>
            </a:r>
            <a:r>
              <a:rPr lang="en-US" sz="1200" kern="1200" dirty="0" err="1" smtClean="0">
                <a:solidFill>
                  <a:schemeClr val="tx1"/>
                </a:solidFill>
                <a:latin typeface="Times New Roman" pitchFamily="-112" charset="0"/>
                <a:ea typeface="+mn-ea"/>
                <a:cs typeface="+mn-cs"/>
              </a:rPr>
              <a:t>Madhavi</a:t>
            </a:r>
            <a:r>
              <a:rPr lang="en-US" sz="1200" kern="1200" dirty="0" smtClean="0">
                <a:solidFill>
                  <a:schemeClr val="tx1"/>
                </a:solidFill>
                <a:latin typeface="Times New Roman" pitchFamily="-112" charset="0"/>
                <a:ea typeface="+mn-ea"/>
                <a:cs typeface="+mn-cs"/>
              </a:rPr>
              <a:t>, &amp; </a:t>
            </a:r>
            <a:r>
              <a:rPr lang="en-US" sz="1200" kern="1200" dirty="0" err="1" smtClean="0">
                <a:solidFill>
                  <a:schemeClr val="tx1"/>
                </a:solidFill>
                <a:latin typeface="Times New Roman" pitchFamily="-112" charset="0"/>
                <a:ea typeface="+mn-ea"/>
                <a:cs typeface="+mn-cs"/>
              </a:rPr>
              <a:t>Porjesz</a:t>
            </a:r>
            <a:r>
              <a:rPr lang="en-US" sz="1200" kern="1200" dirty="0" smtClean="0">
                <a:solidFill>
                  <a:schemeClr val="tx1"/>
                </a:solidFill>
                <a:latin typeface="Times New Roman" pitchFamily="-112" charset="0"/>
                <a:ea typeface="+mn-ea"/>
                <a:cs typeface="+mn-cs"/>
              </a:rPr>
              <a:t>, Bernice. (2008). From event-related potential to oscillations: genetic diathesis in brain (</a:t>
            </a:r>
            <a:r>
              <a:rPr lang="en-US" sz="1200" kern="1200" dirty="0" err="1" smtClean="0">
                <a:solidFill>
                  <a:schemeClr val="tx1"/>
                </a:solidFill>
                <a:latin typeface="Times New Roman" pitchFamily="-112" charset="0"/>
                <a:ea typeface="+mn-ea"/>
                <a:cs typeface="+mn-cs"/>
              </a:rPr>
              <a:t>dys</a:t>
            </a:r>
            <a:r>
              <a:rPr lang="en-US" sz="1200" kern="1200" dirty="0" smtClean="0">
                <a:solidFill>
                  <a:schemeClr val="tx1"/>
                </a:solidFill>
                <a:latin typeface="Times New Roman" pitchFamily="-112" charset="0"/>
                <a:ea typeface="+mn-ea"/>
                <a:cs typeface="+mn-cs"/>
              </a:rPr>
              <a:t>) function and alcohol dependence. Alcohol Research &amp; Health, 31, 238. (Public Domain)</a:t>
            </a:r>
          </a:p>
          <a:p>
            <a:endParaRPr lang="en-US" sz="1200" kern="1200" dirty="0" smtClean="0">
              <a:solidFill>
                <a:schemeClr val="tx1"/>
              </a:solidFill>
              <a:latin typeface="Times New Roman" pitchFamily="-112"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Times New Roman" pitchFamily="-112" charset="0"/>
                <a:ea typeface="+mn-ea"/>
                <a:cs typeface="+mn-cs"/>
              </a:rPr>
              <a:t>Other content: © S. J. Luck. All Rights Reserved. May be used for nonprofit educational purposes if this copyright notice is included. Permission must be obtained from the copyright </a:t>
            </a:r>
            <a:r>
              <a:rPr lang="en-US" sz="1200" kern="1200" baseline="0" dirty="0" err="1" smtClean="0">
                <a:solidFill>
                  <a:schemeClr val="tx1"/>
                </a:solidFill>
                <a:latin typeface="Times New Roman" pitchFamily="-112" charset="0"/>
                <a:ea typeface="+mn-ea"/>
                <a:cs typeface="+mn-cs"/>
              </a:rPr>
              <a:t>holder(s</a:t>
            </a:r>
            <a:r>
              <a:rPr lang="en-US" sz="1200" kern="1200" baseline="0" dirty="0" smtClean="0">
                <a:solidFill>
                  <a:schemeClr val="tx1"/>
                </a:solidFill>
                <a:latin typeface="Times New Roman" pitchFamily="-112" charset="0"/>
                <a:ea typeface="+mn-ea"/>
                <a:cs typeface="+mn-cs"/>
              </a:rPr>
              <a:t>) for any other use.</a:t>
            </a:r>
          </a:p>
          <a:p>
            <a:endParaRPr lang="en-US" dirty="0" smtClean="0">
              <a:latin typeface="Times New Roman" pitchFamily="-111" charset="0"/>
              <a:ea typeface="ＭＳ Ｐゴシック" pitchFamily="-111" charset="-128"/>
              <a:cs typeface="ＭＳ Ｐゴシック" pitchFamily="-111"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20E9CACB-7491-3F46-94CF-7D3601E75AB4}" type="slidenum">
              <a:rPr lang="en-US">
                <a:latin typeface="Times" pitchFamily="-111" charset="0"/>
              </a:rPr>
              <a:pPr/>
              <a:t>8</a:t>
            </a:fld>
            <a:endParaRPr lang="en-US">
              <a:latin typeface="Times" pitchFamily="-111" charset="0"/>
            </a:endParaRPr>
          </a:p>
        </p:txBody>
      </p:sp>
      <p:sp>
        <p:nvSpPr>
          <p:cNvPr id="59395" name="Rectangle 2"/>
          <p:cNvSpPr>
            <a:spLocks noGrp="1" noRot="1" noChangeAspect="1" noChangeArrowheads="1"/>
          </p:cNvSpPr>
          <p:nvPr>
            <p:ph type="sldImg"/>
          </p:nvPr>
        </p:nvSpPr>
        <p:spPr>
          <a:solidFill>
            <a:srgbClr val="FFFFFF"/>
          </a:solidFill>
          <a:ln/>
        </p:spPr>
      </p:sp>
      <p:sp>
        <p:nvSpPr>
          <p:cNvPr id="59396" name="Rectangle 3"/>
          <p:cNvSpPr>
            <a:spLocks noGrp="1" noChangeArrowheads="1"/>
          </p:cNvSpPr>
          <p:nvPr>
            <p:ph type="body" idx="1"/>
          </p:nvPr>
        </p:nvSpPr>
        <p:spPr>
          <a:solidFill>
            <a:srgbClr val="FFFFFF"/>
          </a:solidFill>
          <a:ln>
            <a:solidFill>
              <a:srgbClr val="000000"/>
            </a:solidFill>
          </a:ln>
        </p:spPr>
        <p:txBody>
          <a:bodyPr/>
          <a:lstStyle/>
          <a:p>
            <a:pPr rtl="0"/>
            <a:r>
              <a:rPr lang="en-US" sz="1200" kern="1200" baseline="0" dirty="0" smtClean="0">
                <a:solidFill>
                  <a:schemeClr val="tx1"/>
                </a:solidFill>
                <a:latin typeface="Times New Roman" pitchFamily="-112" charset="0"/>
                <a:ea typeface="+mn-ea"/>
                <a:cs typeface="+mn-cs"/>
              </a:rPr>
              <a:t>Adapted from Figure 2.1 in Luck, Steven J. (2005). An introduction to the Event-Related Potential Technique. Cambridge, MA: MIT Press.© MIT Press. This material may be used for nonprofit research and education purposes only, and it may not be reprinted or distributed in any form including print and electronic forms.</a:t>
            </a:r>
          </a:p>
          <a:p>
            <a:pPr rtl="0"/>
            <a:endParaRPr lang="en-US" sz="1200" kern="1200" baseline="0" dirty="0" smtClean="0">
              <a:solidFill>
                <a:schemeClr val="tx1"/>
              </a:solidFill>
              <a:latin typeface="Times New Roman" pitchFamily="-112" charset="0"/>
              <a:ea typeface="+mn-ea"/>
              <a:cs typeface="+mn-cs"/>
            </a:endParaRPr>
          </a:p>
          <a:p>
            <a:pPr rtl="0"/>
            <a:r>
              <a:rPr lang="en-US" sz="1200" kern="1200" baseline="0" dirty="0" smtClean="0">
                <a:solidFill>
                  <a:schemeClr val="tx1"/>
                </a:solidFill>
                <a:latin typeface="Times New Roman" pitchFamily="-112" charset="0"/>
                <a:ea typeface="+mn-ea"/>
                <a:cs typeface="+mn-cs"/>
              </a:rPr>
              <a:t>Other content: © S. J. Luck. All Rights Reserved. May be used for nonprofit educational purposes if this copyright notice is included. Permission must be obtained from the copyright </a:t>
            </a:r>
            <a:r>
              <a:rPr lang="en-US" sz="1200" kern="1200" baseline="0" dirty="0" err="1" smtClean="0">
                <a:solidFill>
                  <a:schemeClr val="tx1"/>
                </a:solidFill>
                <a:latin typeface="Times New Roman" pitchFamily="-112" charset="0"/>
                <a:ea typeface="+mn-ea"/>
                <a:cs typeface="+mn-cs"/>
              </a:rPr>
              <a:t>holder(s</a:t>
            </a:r>
            <a:r>
              <a:rPr lang="en-US" sz="1200" kern="1200" baseline="0" dirty="0" smtClean="0">
                <a:solidFill>
                  <a:schemeClr val="tx1"/>
                </a:solidFill>
                <a:latin typeface="Times New Roman" pitchFamily="-112" charset="0"/>
                <a:ea typeface="+mn-ea"/>
                <a:cs typeface="+mn-cs"/>
              </a:rPr>
              <a:t>) for any other use.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20E9CACB-7491-3F46-94CF-7D3601E75AB4}" type="slidenum">
              <a:rPr lang="en-US">
                <a:latin typeface="Times" pitchFamily="-111" charset="0"/>
              </a:rPr>
              <a:pPr/>
              <a:t>9</a:t>
            </a:fld>
            <a:endParaRPr lang="en-US">
              <a:latin typeface="Times" pitchFamily="-111" charset="0"/>
            </a:endParaRPr>
          </a:p>
        </p:txBody>
      </p:sp>
      <p:sp>
        <p:nvSpPr>
          <p:cNvPr id="59395" name="Rectangle 2"/>
          <p:cNvSpPr>
            <a:spLocks noGrp="1" noRot="1" noChangeAspect="1" noChangeArrowheads="1"/>
          </p:cNvSpPr>
          <p:nvPr>
            <p:ph type="sldImg"/>
          </p:nvPr>
        </p:nvSpPr>
        <p:spPr>
          <a:solidFill>
            <a:srgbClr val="FFFFFF"/>
          </a:solidFill>
          <a:ln/>
        </p:spPr>
      </p:sp>
      <p:sp>
        <p:nvSpPr>
          <p:cNvPr id="59396" name="Rectangle 3"/>
          <p:cNvSpPr>
            <a:spLocks noGrp="1" noChangeArrowheads="1"/>
          </p:cNvSpPr>
          <p:nvPr>
            <p:ph type="body" idx="1"/>
          </p:nvPr>
        </p:nvSpPr>
        <p:spPr>
          <a:solidFill>
            <a:srgbClr val="FFFFFF"/>
          </a:solidFill>
          <a:ln>
            <a:solidFill>
              <a:srgbClr val="000000"/>
            </a:solidFill>
          </a:ln>
        </p:spPr>
        <p:txBody>
          <a:bodyPr/>
          <a:lstStyle/>
          <a:p>
            <a:pPr rtl="0"/>
            <a:r>
              <a:rPr lang="en-US" sz="1200" kern="1200" baseline="0" dirty="0" smtClean="0">
                <a:solidFill>
                  <a:schemeClr val="tx1"/>
                </a:solidFill>
                <a:latin typeface="Times New Roman" pitchFamily="-112" charset="0"/>
                <a:ea typeface="+mn-ea"/>
                <a:cs typeface="+mn-cs"/>
              </a:rPr>
              <a:t>Adapted from Figure 2.1 in Luck, Steven J. (2005). An introduction to the Event-Related Potential Technique. Cambridge, MA: MIT Press.© MIT Press. This material may be used for nonprofit research and education purposes only, and it may not be reprinted or distributed in any form including print and electronic forms.</a:t>
            </a:r>
          </a:p>
          <a:p>
            <a:pPr rtl="0"/>
            <a:endParaRPr lang="en-US" sz="1200" kern="1200" baseline="0" dirty="0" smtClean="0">
              <a:solidFill>
                <a:schemeClr val="tx1"/>
              </a:solidFill>
              <a:latin typeface="Times New Roman" pitchFamily="-112" charset="0"/>
              <a:ea typeface="+mn-ea"/>
              <a:cs typeface="+mn-cs"/>
            </a:endParaRPr>
          </a:p>
          <a:p>
            <a:pPr rtl="0"/>
            <a:r>
              <a:rPr lang="en-US" sz="1200" kern="1200" baseline="0" dirty="0" smtClean="0">
                <a:solidFill>
                  <a:schemeClr val="tx1"/>
                </a:solidFill>
                <a:latin typeface="Times New Roman" pitchFamily="-112" charset="0"/>
                <a:ea typeface="+mn-ea"/>
                <a:cs typeface="+mn-cs"/>
              </a:rPr>
              <a:t>Other content: © S. J. Luck. All Rights Reserved. May be used for nonprofit educational purposes if this copyright notice is included. Permission must be obtained from the copyright </a:t>
            </a:r>
            <a:r>
              <a:rPr lang="en-US" sz="1200" kern="1200" baseline="0" dirty="0" err="1" smtClean="0">
                <a:solidFill>
                  <a:schemeClr val="tx1"/>
                </a:solidFill>
                <a:latin typeface="Times New Roman" pitchFamily="-112" charset="0"/>
                <a:ea typeface="+mn-ea"/>
                <a:cs typeface="+mn-cs"/>
              </a:rPr>
              <a:t>holder(s</a:t>
            </a:r>
            <a:r>
              <a:rPr lang="en-US" sz="1200" kern="1200" baseline="0" dirty="0" smtClean="0">
                <a:solidFill>
                  <a:schemeClr val="tx1"/>
                </a:solidFill>
                <a:latin typeface="Times New Roman" pitchFamily="-112" charset="0"/>
                <a:ea typeface="+mn-ea"/>
                <a:cs typeface="+mn-cs"/>
              </a:rPr>
              <a:t>) for any other use.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30791" name="Rectangle 39"/>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330792" name="Rectangle 40"/>
          <p:cNvSpPr>
            <a:spLocks noGrp="1" noChangeArrowheads="1"/>
          </p:cNvSpPr>
          <p:nvPr>
            <p:ph type="ctrTitle"/>
          </p:nvPr>
        </p:nvSpPr>
        <p:spPr>
          <a:xfrm>
            <a:off x="685800" y="1768475"/>
            <a:ext cx="7772400" cy="1736725"/>
          </a:xfrm>
        </p:spPr>
        <p:txBody>
          <a:bodyPr anchor="b" anchorCtr="1"/>
          <a:lstStyle>
            <a:lvl1pPr>
              <a:defRPr sz="4800"/>
            </a:lvl1pPr>
          </a:lstStyle>
          <a:p>
            <a:r>
              <a:rPr lang="en-US"/>
              <a:t>Click to edit Master title style</a:t>
            </a:r>
          </a:p>
        </p:txBody>
      </p:sp>
      <p:sp>
        <p:nvSpPr>
          <p:cNvPr id="5" name="Text Box 42"/>
          <p:cNvSpPr txBox="1">
            <a:spLocks noChangeArrowheads="1"/>
          </p:cNvSpPr>
          <p:nvPr userDrawn="1"/>
        </p:nvSpPr>
        <p:spPr bwMode="auto">
          <a:xfrm>
            <a:off x="990600" y="6248400"/>
            <a:ext cx="7356915" cy="577081"/>
          </a:xfrm>
          <a:prstGeom prst="rect">
            <a:avLst/>
          </a:prstGeom>
          <a:noFill/>
          <a:ln w="12700" cap="sq">
            <a:noFill/>
            <a:miter lim="800000"/>
            <a:headEnd type="none" w="sm" len="sm"/>
            <a:tailEnd type="none" w="sm" len="sm"/>
          </a:ln>
          <a:effectLst/>
        </p:spPr>
        <p:txBody>
          <a:bodyPr wrap="square">
            <a:prstTxWarp prst="textNoShape">
              <a:avLst/>
            </a:prstTxWarp>
            <a:spAutoFit/>
          </a:bodyPr>
          <a:lstStyle/>
          <a:p>
            <a:pPr algn="ctr"/>
            <a:r>
              <a:rPr lang="en-US" sz="1050" dirty="0" smtClean="0"/>
              <a:t>All slides © </a:t>
            </a:r>
            <a:r>
              <a:rPr lang="en-US" sz="1050" dirty="0"/>
              <a:t>S. J. </a:t>
            </a:r>
            <a:r>
              <a:rPr lang="en-US" sz="1050" dirty="0" smtClean="0"/>
              <a:t>Luck, except as indicated in the notes sections of individual slides</a:t>
            </a:r>
          </a:p>
          <a:p>
            <a:pPr algn="ctr"/>
            <a:r>
              <a:rPr lang="en-US" sz="1050" dirty="0" smtClean="0"/>
              <a:t>Slides may be used for</a:t>
            </a:r>
            <a:r>
              <a:rPr lang="en-US" sz="1050" baseline="0" dirty="0" smtClean="0"/>
              <a:t> nonprofit educational purposes</a:t>
            </a:r>
            <a:r>
              <a:rPr lang="en-US" sz="1050" dirty="0" smtClean="0"/>
              <a:t> if this copyright notice is included, except as noted</a:t>
            </a:r>
            <a:endParaRPr lang="en-US" sz="1050" baseline="0" dirty="0" smtClean="0"/>
          </a:p>
          <a:p>
            <a:pPr algn="ctr"/>
            <a:r>
              <a:rPr lang="en-US" sz="1050" baseline="0" dirty="0" smtClean="0"/>
              <a:t>Permission must be obtained from the copyright </a:t>
            </a:r>
            <a:r>
              <a:rPr lang="en-US" sz="1050" baseline="0" dirty="0" err="1" smtClean="0"/>
              <a:t>holder(s</a:t>
            </a:r>
            <a:r>
              <a:rPr lang="en-US" sz="1050" baseline="0" dirty="0" smtClean="0"/>
              <a:t>) for any other use</a:t>
            </a:r>
            <a:endParaRPr lang="en-US" sz="1050" dirty="0" smtClean="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84B401DE-7852-7F40-991A-43E570D05D89}"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201AB29B-F1C6-BF4C-B191-CEF7A7A4562D}"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8156A10A-4020-8A4E-BC86-F7022994D0E3}"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34652415-B476-3641-8DCE-AFA429BA410A}"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A53E9DED-9334-0148-B66E-21E43C290FE3}"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88AF61BC-3BA5-6B4D-A56D-C972125BD03D}"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D65696A9-2CDA-A844-B279-A1D6305D6629}"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D8A180A2-61E1-EB45-8772-14377038064C}"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A80D0008-872C-0C4D-90CC-586989CAE340}"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756D8198-3F40-2D46-BFE7-9B6BC456B2D1}"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9765" name="Rectangle 37"/>
          <p:cNvSpPr>
            <a:spLocks noGrp="1" noChangeArrowheads="1"/>
          </p:cNvSpPr>
          <p:nvPr>
            <p:ph type="title"/>
          </p:nvPr>
        </p:nvSpPr>
        <p:spPr bwMode="black">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9766" name="Rectangle 38"/>
          <p:cNvSpPr>
            <a:spLocks noGrp="1" noChangeArrowheads="1"/>
          </p:cNvSpPr>
          <p:nvPr>
            <p:ph type="body" idx="1"/>
          </p:nvPr>
        </p:nvSpPr>
        <p:spPr bwMode="black">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67" name="Rectangle 39"/>
          <p:cNvSpPr>
            <a:spLocks noGrp="1" noChangeArrowheads="1"/>
          </p:cNvSpPr>
          <p:nvPr>
            <p:ph type="dt" sz="half" idx="2"/>
          </p:nvPr>
        </p:nvSpPr>
        <p:spPr bwMode="black">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pitchFamily="-112" charset="0"/>
              </a:defRPr>
            </a:lvl1pPr>
          </a:lstStyle>
          <a:p>
            <a:endParaRPr lang="en-US"/>
          </a:p>
        </p:txBody>
      </p:sp>
      <p:sp>
        <p:nvSpPr>
          <p:cNvPr id="329768" name="Rectangle 40"/>
          <p:cNvSpPr>
            <a:spLocks noGrp="1" noChangeArrowheads="1"/>
          </p:cNvSpPr>
          <p:nvPr>
            <p:ph type="ftr" sz="quarter" idx="3"/>
          </p:nvPr>
        </p:nvSpPr>
        <p:spPr bwMode="black">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112" charset="0"/>
              </a:defRPr>
            </a:lvl1pPr>
          </a:lstStyle>
          <a:p>
            <a:endParaRPr lang="en-US"/>
          </a:p>
        </p:txBody>
      </p:sp>
      <p:sp>
        <p:nvSpPr>
          <p:cNvPr id="329769" name="Rectangle 41"/>
          <p:cNvSpPr>
            <a:spLocks noGrp="1" noChangeArrowheads="1"/>
          </p:cNvSpPr>
          <p:nvPr>
            <p:ph type="sldNum" sz="quarter" idx="4"/>
          </p:nvPr>
        </p:nvSpPr>
        <p:spPr bwMode="black">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itchFamily="-112" charset="0"/>
              </a:defRPr>
            </a:lvl1pPr>
          </a:lstStyle>
          <a:p>
            <a:fld id="{E465FBC6-2888-604C-9B43-8872512FCA2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iming>
    <p:tnLst>
      <p:par>
        <p:cTn xmlns:p14="http://schemas.microsoft.com/office/powerpoint/2010/main" id="1" dur="indefinite" restart="never" nodeType="tmRoot"/>
      </p:par>
    </p:tnLst>
  </p:timing>
  <p:txStyles>
    <p:titleStyle>
      <a:lvl1pPr algn="ctr" rtl="0" fontAlgn="base">
        <a:spcBef>
          <a:spcPct val="0"/>
        </a:spcBef>
        <a:spcAft>
          <a:spcPct val="0"/>
        </a:spcAft>
        <a:defRPr sz="4000">
          <a:solidFill>
            <a:schemeClr val="tx2"/>
          </a:solidFill>
          <a:effectLst>
            <a:outerShdw blurRad="38100" dist="38100" dir="2700000" algn="tl">
              <a:srgbClr val="DDDDDD"/>
            </a:outerShdw>
          </a:effectLst>
          <a:latin typeface="+mj-lt"/>
          <a:ea typeface="+mj-ea"/>
          <a:cs typeface="+mj-cs"/>
        </a:defRPr>
      </a:lvl1pPr>
      <a:lvl2pPr algn="ctr" rtl="0" fontAlgn="base">
        <a:spcBef>
          <a:spcPct val="0"/>
        </a:spcBef>
        <a:spcAft>
          <a:spcPct val="0"/>
        </a:spcAft>
        <a:defRPr sz="4000">
          <a:solidFill>
            <a:schemeClr val="tx2"/>
          </a:solidFill>
          <a:effectLst>
            <a:outerShdw blurRad="38100" dist="38100" dir="2700000" algn="tl">
              <a:srgbClr val="DDDDDD"/>
            </a:outerShdw>
          </a:effectLst>
          <a:latin typeface="Geneva" pitchFamily="-112" charset="0"/>
        </a:defRPr>
      </a:lvl2pPr>
      <a:lvl3pPr algn="ctr" rtl="0" fontAlgn="base">
        <a:spcBef>
          <a:spcPct val="0"/>
        </a:spcBef>
        <a:spcAft>
          <a:spcPct val="0"/>
        </a:spcAft>
        <a:defRPr sz="4000">
          <a:solidFill>
            <a:schemeClr val="tx2"/>
          </a:solidFill>
          <a:effectLst>
            <a:outerShdw blurRad="38100" dist="38100" dir="2700000" algn="tl">
              <a:srgbClr val="DDDDDD"/>
            </a:outerShdw>
          </a:effectLst>
          <a:latin typeface="Geneva" pitchFamily="-112" charset="0"/>
        </a:defRPr>
      </a:lvl3pPr>
      <a:lvl4pPr algn="ctr" rtl="0" fontAlgn="base">
        <a:spcBef>
          <a:spcPct val="0"/>
        </a:spcBef>
        <a:spcAft>
          <a:spcPct val="0"/>
        </a:spcAft>
        <a:defRPr sz="4000">
          <a:solidFill>
            <a:schemeClr val="tx2"/>
          </a:solidFill>
          <a:effectLst>
            <a:outerShdw blurRad="38100" dist="38100" dir="2700000" algn="tl">
              <a:srgbClr val="DDDDDD"/>
            </a:outerShdw>
          </a:effectLst>
          <a:latin typeface="Geneva" pitchFamily="-112" charset="0"/>
        </a:defRPr>
      </a:lvl4pPr>
      <a:lvl5pPr algn="ctr" rtl="0" fontAlgn="base">
        <a:spcBef>
          <a:spcPct val="0"/>
        </a:spcBef>
        <a:spcAft>
          <a:spcPct val="0"/>
        </a:spcAft>
        <a:defRPr sz="4000">
          <a:solidFill>
            <a:schemeClr val="tx2"/>
          </a:solidFill>
          <a:effectLst>
            <a:outerShdw blurRad="38100" dist="38100" dir="2700000" algn="tl">
              <a:srgbClr val="DDDDDD"/>
            </a:outerShdw>
          </a:effectLst>
          <a:latin typeface="Geneva" pitchFamily="-112" charset="0"/>
        </a:defRPr>
      </a:lvl5pPr>
      <a:lvl6pPr marL="457200" algn="ctr" rtl="0" fontAlgn="base">
        <a:spcBef>
          <a:spcPct val="0"/>
        </a:spcBef>
        <a:spcAft>
          <a:spcPct val="0"/>
        </a:spcAft>
        <a:defRPr sz="4000">
          <a:solidFill>
            <a:schemeClr val="tx2"/>
          </a:solidFill>
          <a:effectLst>
            <a:outerShdw blurRad="38100" dist="38100" dir="2700000" algn="tl">
              <a:srgbClr val="DDDDDD"/>
            </a:outerShdw>
          </a:effectLst>
          <a:latin typeface="Geneva" pitchFamily="-112" charset="0"/>
        </a:defRPr>
      </a:lvl6pPr>
      <a:lvl7pPr marL="914400" algn="ctr" rtl="0" fontAlgn="base">
        <a:spcBef>
          <a:spcPct val="0"/>
        </a:spcBef>
        <a:spcAft>
          <a:spcPct val="0"/>
        </a:spcAft>
        <a:defRPr sz="4000">
          <a:solidFill>
            <a:schemeClr val="tx2"/>
          </a:solidFill>
          <a:effectLst>
            <a:outerShdw blurRad="38100" dist="38100" dir="2700000" algn="tl">
              <a:srgbClr val="DDDDDD"/>
            </a:outerShdw>
          </a:effectLst>
          <a:latin typeface="Geneva" pitchFamily="-112" charset="0"/>
        </a:defRPr>
      </a:lvl7pPr>
      <a:lvl8pPr marL="1371600" algn="ctr" rtl="0" fontAlgn="base">
        <a:spcBef>
          <a:spcPct val="0"/>
        </a:spcBef>
        <a:spcAft>
          <a:spcPct val="0"/>
        </a:spcAft>
        <a:defRPr sz="4000">
          <a:solidFill>
            <a:schemeClr val="tx2"/>
          </a:solidFill>
          <a:effectLst>
            <a:outerShdw blurRad="38100" dist="38100" dir="2700000" algn="tl">
              <a:srgbClr val="DDDDDD"/>
            </a:outerShdw>
          </a:effectLst>
          <a:latin typeface="Geneva" pitchFamily="-112" charset="0"/>
        </a:defRPr>
      </a:lvl8pPr>
      <a:lvl9pPr marL="1828800" algn="ctr" rtl="0" fontAlgn="base">
        <a:spcBef>
          <a:spcPct val="0"/>
        </a:spcBef>
        <a:spcAft>
          <a:spcPct val="0"/>
        </a:spcAft>
        <a:defRPr sz="4000">
          <a:solidFill>
            <a:schemeClr val="tx2"/>
          </a:solidFill>
          <a:effectLst>
            <a:outerShdw blurRad="38100" dist="38100" dir="2700000" algn="tl">
              <a:srgbClr val="DDDDDD"/>
            </a:outerShdw>
          </a:effectLst>
          <a:latin typeface="Geneva" pitchFamily="-112" charset="0"/>
        </a:defRPr>
      </a:lvl9pPr>
    </p:titleStyle>
    <p:bodyStyle>
      <a:lvl1pPr marL="342900" indent="-342900" algn="l" rtl="0" fontAlgn="base">
        <a:spcBef>
          <a:spcPct val="20000"/>
        </a:spcBef>
        <a:spcAft>
          <a:spcPct val="0"/>
        </a:spcAft>
        <a:buSzPct val="125000"/>
        <a:buFont typeface="Times" pitchFamily="-112" charset="0"/>
        <a:buChar char="•"/>
        <a:defRPr sz="2400">
          <a:solidFill>
            <a:schemeClr val="tx1"/>
          </a:solidFill>
          <a:effectLst>
            <a:outerShdw blurRad="38100" dist="38100" dir="2700000" algn="tl">
              <a:srgbClr val="DDDDDD"/>
            </a:outerShdw>
          </a:effectLst>
          <a:latin typeface="+mn-lt"/>
          <a:ea typeface="+mn-ea"/>
          <a:cs typeface="+mn-cs"/>
        </a:defRPr>
      </a:lvl1pPr>
      <a:lvl2pPr marL="742950" indent="-285750" algn="l" rtl="0" fontAlgn="base">
        <a:spcBef>
          <a:spcPct val="20000"/>
        </a:spcBef>
        <a:spcAft>
          <a:spcPct val="0"/>
        </a:spcAft>
        <a:buClr>
          <a:schemeClr val="tx1"/>
        </a:buClr>
        <a:buSzPct val="100000"/>
        <a:buChar char="-"/>
        <a:defRPr sz="2000">
          <a:solidFill>
            <a:schemeClr val="tx1"/>
          </a:solidFill>
          <a:effectLst>
            <a:outerShdw blurRad="38100" dist="38100" dir="2700000" algn="tl">
              <a:srgbClr val="DDDDDD"/>
            </a:outerShdw>
          </a:effectLst>
          <a:latin typeface="+mn-lt"/>
          <a:ea typeface="ＭＳ Ｐゴシック" pitchFamily="-112" charset="-128"/>
        </a:defRPr>
      </a:lvl2pPr>
      <a:lvl3pPr marL="1143000" indent="-228600" algn="l" rtl="0" fontAlgn="base">
        <a:spcBef>
          <a:spcPct val="20000"/>
        </a:spcBef>
        <a:spcAft>
          <a:spcPct val="0"/>
        </a:spcAft>
        <a:buSzPct val="65000"/>
        <a:buFont typeface="Times" pitchFamily="-112" charset="0"/>
        <a:buChar char="•"/>
        <a:defRPr sz="1600">
          <a:solidFill>
            <a:schemeClr val="tx1"/>
          </a:solidFill>
          <a:effectLst>
            <a:outerShdw blurRad="38100" dist="38100" dir="2700000" algn="tl">
              <a:srgbClr val="DDDDDD"/>
            </a:outerShdw>
          </a:effectLst>
          <a:latin typeface="+mn-lt"/>
          <a:ea typeface="ＭＳ Ｐゴシック" pitchFamily="-112" charset="-128"/>
        </a:defRPr>
      </a:lvl3pPr>
      <a:lvl4pPr marL="1600200" indent="-228600" algn="l" rtl="0" fontAlgn="base">
        <a:spcBef>
          <a:spcPct val="20000"/>
        </a:spcBef>
        <a:spcAft>
          <a:spcPct val="0"/>
        </a:spcAft>
        <a:buClr>
          <a:schemeClr val="tx1"/>
        </a:buClr>
        <a:buSzPct val="65000"/>
        <a:buFont typeface="Wingdings" pitchFamily="-112" charset="2"/>
        <a:buChar char="n"/>
        <a:defRPr sz="1400">
          <a:solidFill>
            <a:schemeClr val="tx1"/>
          </a:solidFill>
          <a:effectLst>
            <a:outerShdw blurRad="38100" dist="38100" dir="2700000" algn="tl">
              <a:srgbClr val="DDDDDD"/>
            </a:outerShdw>
          </a:effectLst>
          <a:latin typeface="+mn-lt"/>
          <a:ea typeface="ＭＳ Ｐゴシック" pitchFamily="-112" charset="-128"/>
        </a:defRPr>
      </a:lvl4pPr>
      <a:lvl5pPr marL="2057400" indent="-228600" algn="l" rtl="0" fontAlgn="base">
        <a:spcBef>
          <a:spcPct val="20000"/>
        </a:spcBef>
        <a:spcAft>
          <a:spcPct val="0"/>
        </a:spcAft>
        <a:buClr>
          <a:schemeClr val="folHlink"/>
        </a:buClr>
        <a:buSzPct val="65000"/>
        <a:buFont typeface="Wingdings" pitchFamily="-112" charset="2"/>
        <a:buChar char="n"/>
        <a:defRPr sz="1200">
          <a:solidFill>
            <a:schemeClr val="tx1"/>
          </a:solidFill>
          <a:effectLst>
            <a:outerShdw blurRad="38100" dist="38100" dir="2700000" algn="tl">
              <a:srgbClr val="DDDDDD"/>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65000"/>
        <a:buFont typeface="Wingdings" pitchFamily="-112" charset="2"/>
        <a:buChar char="n"/>
        <a:defRPr sz="1200">
          <a:solidFill>
            <a:schemeClr val="tx1"/>
          </a:solidFill>
          <a:effectLst>
            <a:outerShdw blurRad="38100" dist="38100" dir="2700000" algn="tl">
              <a:srgbClr val="DDDDDD"/>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65000"/>
        <a:buFont typeface="Wingdings" pitchFamily="-112" charset="2"/>
        <a:buChar char="n"/>
        <a:defRPr sz="1200">
          <a:solidFill>
            <a:schemeClr val="tx1"/>
          </a:solidFill>
          <a:effectLst>
            <a:outerShdw blurRad="38100" dist="38100" dir="2700000" algn="tl">
              <a:srgbClr val="DDDDDD"/>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65000"/>
        <a:buFont typeface="Wingdings" pitchFamily="-112" charset="2"/>
        <a:buChar char="n"/>
        <a:defRPr sz="1200">
          <a:solidFill>
            <a:schemeClr val="tx1"/>
          </a:solidFill>
          <a:effectLst>
            <a:outerShdw blurRad="38100" dist="38100" dir="2700000" algn="tl">
              <a:srgbClr val="DDDDDD"/>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65000"/>
        <a:buFont typeface="Wingdings" pitchFamily="-112" charset="2"/>
        <a:buChar char="n"/>
        <a:defRPr sz="1200">
          <a:solidFill>
            <a:schemeClr val="tx1"/>
          </a:solidFill>
          <a:effectLst>
            <a:outerShdw blurRad="38100" dist="38100" dir="2700000" algn="tl">
              <a:srgbClr val="DDDDDD"/>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4" Type="http://schemas.openxmlformats.org/officeDocument/2006/relationships/chart" Target="../charts/chart13.xml"/><Relationship Id="rId5" Type="http://schemas.openxmlformats.org/officeDocument/2006/relationships/chart" Target="../charts/chart14.xml"/><Relationship Id="rId6" Type="http://schemas.openxmlformats.org/officeDocument/2006/relationships/chart" Target="../charts/chart15.xm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chart" Target="../charts/chart16.xml"/><Relationship Id="rId4" Type="http://schemas.openxmlformats.org/officeDocument/2006/relationships/chart" Target="../charts/chart17.xml"/><Relationship Id="rId5" Type="http://schemas.openxmlformats.org/officeDocument/2006/relationships/chart" Target="../charts/chart18.xml"/><Relationship Id="rId6" Type="http://schemas.openxmlformats.org/officeDocument/2006/relationships/chart" Target="../charts/chart19.xml"/><Relationship Id="rId7" Type="http://schemas.openxmlformats.org/officeDocument/2006/relationships/chart" Target="../charts/chart20.xm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emf"/></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4" Type="http://schemas.openxmlformats.org/officeDocument/2006/relationships/chart" Target="../charts/chart22.xml"/><Relationship Id="rId5" Type="http://schemas.openxmlformats.org/officeDocument/2006/relationships/chart" Target="../charts/chart23.xml"/><Relationship Id="rId6" Type="http://schemas.openxmlformats.org/officeDocument/2006/relationships/chart" Target="../charts/chart24.xml"/><Relationship Id="rId7" Type="http://schemas.openxmlformats.org/officeDocument/2006/relationships/chart" Target="../charts/chart25.xml"/><Relationship Id="rId8" Type="http://schemas.openxmlformats.org/officeDocument/2006/relationships/chart" Target="../charts/chart26.xml"/><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chart" Target="../charts/chart27.xml"/><Relationship Id="rId4" Type="http://schemas.openxmlformats.org/officeDocument/2006/relationships/chart" Target="../charts/chart28.xml"/><Relationship Id="rId5" Type="http://schemas.openxmlformats.org/officeDocument/2006/relationships/chart" Target="../charts/chart29.xml"/><Relationship Id="rId6" Type="http://schemas.openxmlformats.org/officeDocument/2006/relationships/image" Target="../media/image13.emf"/><Relationship Id="rId7" Type="http://schemas.openxmlformats.org/officeDocument/2006/relationships/image" Target="../media/image14.emf"/><Relationship Id="rId8" Type="http://schemas.openxmlformats.org/officeDocument/2006/relationships/image" Target="../media/image15.e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6.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7.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20.emf"/><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1.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2.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3.emf"/></Relationships>
</file>

<file path=ppt/slides/_rels/slide26.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emf"/><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6.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7.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8.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30.emf"/><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32.emf"/><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3.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35.emf"/><Relationship Id="rId5" Type="http://schemas.openxmlformats.org/officeDocument/2006/relationships/image" Target="../media/image36.emf"/><Relationship Id="rId6" Type="http://schemas.openxmlformats.org/officeDocument/2006/relationships/image" Target="../media/image37.emf"/><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4" Type="http://schemas.microsoft.com/office/2007/relationships/hdphoto" Target="../media/hdphoto1.wdp"/><Relationship Id="rId5" Type="http://schemas.openxmlformats.org/officeDocument/2006/relationships/image" Target="../media/image5.jpeg"/><Relationship Id="rId6" Type="http://schemas.microsoft.com/office/2007/relationships/hdphoto" Target="../media/hdphoto2.wdp"/><Relationship Id="rId7" Type="http://schemas.openxmlformats.org/officeDocument/2006/relationships/image" Target="../media/image6.png"/><Relationship Id="rId8"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39.emf"/><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0.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5" Type="http://schemas.openxmlformats.org/officeDocument/2006/relationships/chart" Target="../charts/chart3.xml"/><Relationship Id="rId6" Type="http://schemas.openxmlformats.org/officeDocument/2006/relationships/chart" Target="../charts/chart4.xml"/><Relationship Id="rId7" Type="http://schemas.openxmlformats.org/officeDocument/2006/relationships/chart" Target="../charts/chart5.xml"/><Relationship Id="rId8" Type="http://schemas.openxmlformats.org/officeDocument/2006/relationships/chart" Target="../charts/chart6.xml"/><Relationship Id="rId9"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chart" Target="../charts/chart7.xml"/><Relationship Id="rId4" Type="http://schemas.openxmlformats.org/officeDocument/2006/relationships/chart" Target="../charts/chart8.xm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chart" Target="../charts/chart9.xml"/><Relationship Id="rId4" Type="http://schemas.openxmlformats.org/officeDocument/2006/relationships/chart" Target="../charts/chart10.xml"/><Relationship Id="rId5" Type="http://schemas.openxmlformats.org/officeDocument/2006/relationships/chart" Target="../charts/chart11.xm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1" name="Rectangle 19"/>
          <p:cNvSpPr>
            <a:spLocks noGrp="1" noChangeArrowheads="1"/>
          </p:cNvSpPr>
          <p:nvPr>
            <p:ph type="ctrTitle"/>
          </p:nvPr>
        </p:nvSpPr>
        <p:spPr>
          <a:xfrm>
            <a:off x="685800" y="1481969"/>
            <a:ext cx="7924800" cy="2286000"/>
          </a:xfrm>
        </p:spPr>
        <p:txBody>
          <a:bodyPr anchor="ctr"/>
          <a:lstStyle/>
          <a:p>
            <a:r>
              <a:rPr lang="en-US" b="1" dirty="0"/>
              <a:t>The ERP Boot Camp</a:t>
            </a:r>
          </a:p>
        </p:txBody>
      </p:sp>
      <p:sp>
        <p:nvSpPr>
          <p:cNvPr id="8214" name="Rectangle 22"/>
          <p:cNvSpPr>
            <a:spLocks noChangeArrowheads="1"/>
          </p:cNvSpPr>
          <p:nvPr/>
        </p:nvSpPr>
        <p:spPr bwMode="black">
          <a:xfrm>
            <a:off x="673516" y="3962400"/>
            <a:ext cx="7810892" cy="1828800"/>
          </a:xfrm>
          <a:prstGeom prst="rect">
            <a:avLst/>
          </a:prstGeom>
          <a:noFill/>
          <a:ln w="9525">
            <a:noFill/>
            <a:miter lim="800000"/>
            <a:headEnd/>
            <a:tailEnd/>
          </a:ln>
          <a:effectLst/>
        </p:spPr>
        <p:txBody>
          <a:bodyPr anchor="ctr" anchorCtr="1">
            <a:prstTxWarp prst="textNoShape">
              <a:avLst/>
            </a:prstTxWarp>
          </a:bodyPr>
          <a:lstStyle/>
          <a:p>
            <a:pPr eaLnBrk="1" hangingPunct="1"/>
            <a:r>
              <a:rPr lang="en-US" sz="4000" b="1" dirty="0" smtClean="0">
                <a:solidFill>
                  <a:schemeClr val="tx2"/>
                </a:solidFill>
                <a:effectLst>
                  <a:outerShdw blurRad="38100" dist="38100" dir="2700000" algn="tl">
                    <a:srgbClr val="DDDDDD"/>
                  </a:outerShdw>
                </a:effectLst>
              </a:rPr>
              <a:t>Design </a:t>
            </a:r>
            <a:r>
              <a:rPr lang="en-US" sz="4000" b="1" dirty="0">
                <a:solidFill>
                  <a:schemeClr val="tx2"/>
                </a:solidFill>
                <a:effectLst>
                  <a:outerShdw blurRad="38100" dist="38100" dir="2700000" algn="tl">
                    <a:srgbClr val="DDDDDD"/>
                  </a:outerShdw>
                </a:effectLst>
              </a:rPr>
              <a:t>and Interpretation of ERP Experiments</a:t>
            </a:r>
          </a:p>
        </p:txBody>
      </p:sp>
      <p:sp>
        <p:nvSpPr>
          <p:cNvPr id="8215" name="Line 23"/>
          <p:cNvSpPr>
            <a:spLocks noChangeShapeType="1"/>
          </p:cNvSpPr>
          <p:nvPr/>
        </p:nvSpPr>
        <p:spPr bwMode="auto">
          <a:xfrm rot="5400000">
            <a:off x="4533900" y="457200"/>
            <a:ext cx="0" cy="6553200"/>
          </a:xfrm>
          <a:prstGeom prst="line">
            <a:avLst/>
          </a:prstGeom>
          <a:noFill/>
          <a:ln w="28575" cap="sq">
            <a:solidFill>
              <a:srgbClr val="FF0000"/>
            </a:solidFill>
            <a:round/>
            <a:headEnd type="none" w="sm" len="sm"/>
            <a:tailEnd type="none" w="sm" len="sm"/>
          </a:ln>
          <a:effectLst/>
        </p:spPr>
        <p:txBody>
          <a:bodyPr wrap="none" anchor="ctr">
            <a:prstTxWarp prst="textNoShape">
              <a:avLst/>
            </a:prstTxWarp>
          </a:bodyPr>
          <a:lstStyle/>
          <a:p>
            <a:endParaRPr lang="en-US"/>
          </a:p>
        </p:txBody>
      </p:sp>
      <p:pic>
        <p:nvPicPr>
          <p:cNvPr id="6" name="Picture 2" descr="Positive Up Logo"/>
          <p:cNvPicPr>
            <a:picLocks noChangeAspect="1" noChangeArrowheads="1"/>
          </p:cNvPicPr>
          <p:nvPr/>
        </p:nvPicPr>
        <p:blipFill>
          <a:blip r:embed="rId3">
            <a:alphaModFix/>
          </a:blip>
          <a:srcRect/>
          <a:stretch>
            <a:fillRect/>
          </a:stretch>
        </p:blipFill>
        <p:spPr bwMode="auto">
          <a:xfrm>
            <a:off x="86193" y="0"/>
            <a:ext cx="2428407" cy="2057400"/>
          </a:xfrm>
          <a:prstGeom prst="rect">
            <a:avLst/>
          </a:prstGeom>
          <a:noFill/>
          <a:ln w="9525">
            <a:noFill/>
            <a:miter lim="800000"/>
            <a:headEnd/>
            <a:tailEnd/>
          </a:ln>
        </p:spPr>
      </p:pic>
      <p:pic>
        <p:nvPicPr>
          <p:cNvPr id="7" name="Picture 27"/>
          <p:cNvPicPr>
            <a:picLocks noChangeAspect="1" noChangeArrowheads="1"/>
          </p:cNvPicPr>
          <p:nvPr/>
        </p:nvPicPr>
        <p:blipFill>
          <a:blip r:embed="rId4"/>
          <a:srcRect/>
          <a:stretch>
            <a:fillRect/>
          </a:stretch>
        </p:blipFill>
        <p:spPr bwMode="auto">
          <a:xfrm>
            <a:off x="2819400" y="95250"/>
            <a:ext cx="6248400" cy="971550"/>
          </a:xfrm>
          <a:prstGeom prst="rect">
            <a:avLst/>
          </a:prstGeom>
          <a:noFill/>
          <a:ln w="12700" cap="sq">
            <a:noFill/>
            <a:miter lim="800000"/>
            <a:headEnd type="none" w="sm" len="sm"/>
            <a:tailEnd type="none" w="sm" len="sm"/>
          </a:ln>
          <a:effec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Grp="1" noChangeArrowheads="1"/>
          </p:cNvSpPr>
          <p:nvPr>
            <p:ph type="title"/>
          </p:nvPr>
        </p:nvSpPr>
        <p:spPr>
          <a:xfrm>
            <a:off x="0" y="0"/>
            <a:ext cx="9144000" cy="1143000"/>
          </a:xfrm>
        </p:spPr>
        <p:txBody>
          <a:bodyPr/>
          <a:lstStyle/>
          <a:p>
            <a:pPr eaLnBrk="1" hangingPunct="1">
              <a:defRPr/>
            </a:pPr>
            <a:r>
              <a:rPr lang="en-US" dirty="0" smtClean="0">
                <a:ea typeface="+mj-ea"/>
                <a:cs typeface="+mj-cs"/>
              </a:rPr>
              <a:t>Peaks and Components</a:t>
            </a:r>
            <a:endParaRPr lang="en-US" dirty="0">
              <a:ea typeface="+mj-ea"/>
              <a:cs typeface="+mj-cs"/>
            </a:endParaRPr>
          </a:p>
        </p:txBody>
      </p:sp>
      <p:sp>
        <p:nvSpPr>
          <p:cNvPr id="58371" name="Line 4"/>
          <p:cNvSpPr>
            <a:spLocks noChangeShapeType="1"/>
          </p:cNvSpPr>
          <p:nvPr/>
        </p:nvSpPr>
        <p:spPr bwMode="auto">
          <a:xfrm rot="5400000">
            <a:off x="4572000" y="-3581400"/>
            <a:ext cx="0" cy="9144000"/>
          </a:xfrm>
          <a:prstGeom prst="line">
            <a:avLst/>
          </a:prstGeom>
          <a:noFill/>
          <a:ln w="28575" cap="sq">
            <a:solidFill>
              <a:srgbClr val="FF0000"/>
            </a:solidFill>
            <a:round/>
            <a:headEnd type="none" w="sm" len="sm"/>
            <a:tailEnd type="none" w="sm" len="sm"/>
          </a:ln>
        </p:spPr>
        <p:txBody>
          <a:bodyPr wrap="none" anchor="ctr">
            <a:prstTxWarp prst="textNoShape">
              <a:avLst/>
            </a:prstTxWarp>
          </a:bodyPr>
          <a:lstStyle/>
          <a:p>
            <a:endParaRPr lang="en-US"/>
          </a:p>
        </p:txBody>
      </p:sp>
      <p:sp>
        <p:nvSpPr>
          <p:cNvPr id="58372" name="TextBox 15"/>
          <p:cNvSpPr txBox="1">
            <a:spLocks noChangeArrowheads="1"/>
          </p:cNvSpPr>
          <p:nvPr/>
        </p:nvSpPr>
        <p:spPr bwMode="auto">
          <a:xfrm>
            <a:off x="7543800" y="1304925"/>
            <a:ext cx="1524000" cy="523875"/>
          </a:xfrm>
          <a:prstGeom prst="rect">
            <a:avLst/>
          </a:prstGeom>
          <a:solidFill>
            <a:schemeClr val="bg1"/>
          </a:solidFill>
          <a:ln w="12700">
            <a:solidFill>
              <a:schemeClr val="tx1"/>
            </a:solidFill>
            <a:miter lim="800000"/>
            <a:headEnd/>
            <a:tailEnd/>
          </a:ln>
        </p:spPr>
        <p:txBody>
          <a:bodyPr>
            <a:prstTxWarp prst="textNoShape">
              <a:avLst/>
            </a:prstTxWarp>
            <a:spAutoFit/>
          </a:bodyPr>
          <a:lstStyle/>
          <a:p>
            <a:r>
              <a:rPr lang="en-US" sz="1400"/>
              <a:t>Decrease in C2’ Amplitude</a:t>
            </a:r>
          </a:p>
        </p:txBody>
      </p:sp>
      <p:sp>
        <p:nvSpPr>
          <p:cNvPr id="58373" name="TextBox 16"/>
          <p:cNvSpPr txBox="1">
            <a:spLocks noChangeArrowheads="1"/>
          </p:cNvSpPr>
          <p:nvPr/>
        </p:nvSpPr>
        <p:spPr bwMode="auto">
          <a:xfrm>
            <a:off x="76200" y="4924425"/>
            <a:ext cx="2209800" cy="522288"/>
          </a:xfrm>
          <a:prstGeom prst="rect">
            <a:avLst/>
          </a:prstGeom>
          <a:solidFill>
            <a:schemeClr val="bg1"/>
          </a:solidFill>
          <a:ln w="12700">
            <a:solidFill>
              <a:schemeClr val="tx1"/>
            </a:solidFill>
            <a:miter lim="800000"/>
            <a:headEnd/>
            <a:tailEnd/>
          </a:ln>
        </p:spPr>
        <p:txBody>
          <a:bodyPr>
            <a:prstTxWarp prst="textNoShape">
              <a:avLst/>
            </a:prstTxWarp>
            <a:spAutoFit/>
          </a:bodyPr>
          <a:lstStyle/>
          <a:p>
            <a:r>
              <a:rPr lang="en-US" sz="1400"/>
              <a:t>Another possible set of source components</a:t>
            </a:r>
          </a:p>
        </p:txBody>
      </p:sp>
      <p:graphicFrame>
        <p:nvGraphicFramePr>
          <p:cNvPr id="23" name="Chart 22"/>
          <p:cNvGraphicFramePr>
            <a:graphicFrameLocks/>
          </p:cNvGraphicFramePr>
          <p:nvPr/>
        </p:nvGraphicFramePr>
        <p:xfrm>
          <a:off x="685800" y="914400"/>
          <a:ext cx="3962400" cy="1905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Chart 23"/>
          <p:cNvGraphicFramePr>
            <a:graphicFrameLocks/>
          </p:cNvGraphicFramePr>
          <p:nvPr/>
        </p:nvGraphicFramePr>
        <p:xfrm>
          <a:off x="685800" y="2755070"/>
          <a:ext cx="3962400" cy="1905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Chart 24"/>
          <p:cNvGraphicFramePr>
            <a:graphicFrameLocks/>
          </p:cNvGraphicFramePr>
          <p:nvPr/>
        </p:nvGraphicFramePr>
        <p:xfrm>
          <a:off x="685800" y="4736270"/>
          <a:ext cx="3962400" cy="1905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Chart 25"/>
          <p:cNvGraphicFramePr>
            <a:graphicFrameLocks/>
          </p:cNvGraphicFramePr>
          <p:nvPr/>
        </p:nvGraphicFramePr>
        <p:xfrm>
          <a:off x="4572000" y="914400"/>
          <a:ext cx="3962400" cy="1905000"/>
        </p:xfrm>
        <a:graphic>
          <a:graphicData uri="http://schemas.openxmlformats.org/drawingml/2006/chart">
            <c:chart xmlns:c="http://schemas.openxmlformats.org/drawingml/2006/chart" xmlns:r="http://schemas.openxmlformats.org/officeDocument/2006/relationships" r:id="rId6"/>
          </a:graphicData>
        </a:graphic>
      </p:graphicFrame>
      <p:sp>
        <p:nvSpPr>
          <p:cNvPr id="58378" name="TextBox 32"/>
          <p:cNvSpPr txBox="1">
            <a:spLocks noChangeArrowheads="1"/>
          </p:cNvSpPr>
          <p:nvPr/>
        </p:nvSpPr>
        <p:spPr bwMode="auto">
          <a:xfrm>
            <a:off x="2667000" y="3159125"/>
            <a:ext cx="609600" cy="307975"/>
          </a:xfrm>
          <a:prstGeom prst="rect">
            <a:avLst/>
          </a:prstGeom>
          <a:noFill/>
          <a:ln w="12700">
            <a:noFill/>
            <a:miter lim="800000"/>
            <a:headEnd/>
            <a:tailEnd/>
          </a:ln>
        </p:spPr>
        <p:txBody>
          <a:bodyPr>
            <a:prstTxWarp prst="textNoShape">
              <a:avLst/>
            </a:prstTxWarp>
            <a:spAutoFit/>
          </a:bodyPr>
          <a:lstStyle/>
          <a:p>
            <a:r>
              <a:rPr lang="en-US" sz="1400"/>
              <a:t>C3</a:t>
            </a:r>
          </a:p>
        </p:txBody>
      </p:sp>
      <p:sp>
        <p:nvSpPr>
          <p:cNvPr id="58379" name="TextBox 33"/>
          <p:cNvSpPr txBox="1">
            <a:spLocks noChangeArrowheads="1"/>
          </p:cNvSpPr>
          <p:nvPr/>
        </p:nvSpPr>
        <p:spPr bwMode="auto">
          <a:xfrm>
            <a:off x="2562225" y="1333500"/>
            <a:ext cx="838200" cy="307975"/>
          </a:xfrm>
          <a:prstGeom prst="rect">
            <a:avLst/>
          </a:prstGeom>
          <a:noFill/>
          <a:ln w="12700">
            <a:noFill/>
            <a:miter lim="800000"/>
            <a:headEnd/>
            <a:tailEnd/>
          </a:ln>
        </p:spPr>
        <p:txBody>
          <a:bodyPr>
            <a:prstTxWarp prst="textNoShape">
              <a:avLst/>
            </a:prstTxWarp>
            <a:spAutoFit/>
          </a:bodyPr>
          <a:lstStyle/>
          <a:p>
            <a:r>
              <a:rPr lang="en-US" sz="1400"/>
              <a:t>Peak3</a:t>
            </a:r>
          </a:p>
        </p:txBody>
      </p:sp>
      <p:sp>
        <p:nvSpPr>
          <p:cNvPr id="58380" name="TextBox 35"/>
          <p:cNvSpPr txBox="1">
            <a:spLocks noChangeArrowheads="1"/>
          </p:cNvSpPr>
          <p:nvPr/>
        </p:nvSpPr>
        <p:spPr bwMode="auto">
          <a:xfrm>
            <a:off x="914400" y="1752600"/>
            <a:ext cx="838200" cy="307975"/>
          </a:xfrm>
          <a:prstGeom prst="rect">
            <a:avLst/>
          </a:prstGeom>
          <a:noFill/>
          <a:ln w="12700">
            <a:noFill/>
            <a:miter lim="800000"/>
            <a:headEnd/>
            <a:tailEnd/>
          </a:ln>
        </p:spPr>
        <p:txBody>
          <a:bodyPr>
            <a:prstTxWarp prst="textNoShape">
              <a:avLst/>
            </a:prstTxWarp>
            <a:spAutoFit/>
          </a:bodyPr>
          <a:lstStyle/>
          <a:p>
            <a:r>
              <a:rPr lang="en-US" sz="1400"/>
              <a:t>Peak1</a:t>
            </a:r>
          </a:p>
        </p:txBody>
      </p:sp>
      <p:sp>
        <p:nvSpPr>
          <p:cNvPr id="58381" name="TextBox 36"/>
          <p:cNvSpPr txBox="1">
            <a:spLocks noChangeArrowheads="1"/>
          </p:cNvSpPr>
          <p:nvPr/>
        </p:nvSpPr>
        <p:spPr bwMode="auto">
          <a:xfrm>
            <a:off x="1277938" y="3440113"/>
            <a:ext cx="609600" cy="307975"/>
          </a:xfrm>
          <a:prstGeom prst="rect">
            <a:avLst/>
          </a:prstGeom>
          <a:noFill/>
          <a:ln w="12700">
            <a:noFill/>
            <a:miter lim="800000"/>
            <a:headEnd/>
            <a:tailEnd/>
          </a:ln>
        </p:spPr>
        <p:txBody>
          <a:bodyPr>
            <a:prstTxWarp prst="textNoShape">
              <a:avLst/>
            </a:prstTxWarp>
            <a:spAutoFit/>
          </a:bodyPr>
          <a:lstStyle/>
          <a:p>
            <a:r>
              <a:rPr lang="en-US" sz="1400"/>
              <a:t>C1</a:t>
            </a:r>
          </a:p>
        </p:txBody>
      </p:sp>
      <p:sp>
        <p:nvSpPr>
          <p:cNvPr id="58382" name="TextBox 37"/>
          <p:cNvSpPr txBox="1">
            <a:spLocks noChangeArrowheads="1"/>
          </p:cNvSpPr>
          <p:nvPr/>
        </p:nvSpPr>
        <p:spPr bwMode="auto">
          <a:xfrm>
            <a:off x="1604963" y="4471988"/>
            <a:ext cx="609600" cy="307975"/>
          </a:xfrm>
          <a:prstGeom prst="rect">
            <a:avLst/>
          </a:prstGeom>
          <a:noFill/>
          <a:ln w="12700">
            <a:noFill/>
            <a:miter lim="800000"/>
            <a:headEnd/>
            <a:tailEnd/>
          </a:ln>
        </p:spPr>
        <p:txBody>
          <a:bodyPr>
            <a:prstTxWarp prst="textNoShape">
              <a:avLst/>
            </a:prstTxWarp>
            <a:spAutoFit/>
          </a:bodyPr>
          <a:lstStyle/>
          <a:p>
            <a:r>
              <a:rPr lang="en-US" sz="1400"/>
              <a:t>C2</a:t>
            </a:r>
          </a:p>
        </p:txBody>
      </p:sp>
      <p:sp>
        <p:nvSpPr>
          <p:cNvPr id="58383" name="TextBox 38"/>
          <p:cNvSpPr txBox="1">
            <a:spLocks noChangeArrowheads="1"/>
          </p:cNvSpPr>
          <p:nvPr/>
        </p:nvSpPr>
        <p:spPr bwMode="auto">
          <a:xfrm>
            <a:off x="2819400" y="4887913"/>
            <a:ext cx="609600" cy="307975"/>
          </a:xfrm>
          <a:prstGeom prst="rect">
            <a:avLst/>
          </a:prstGeom>
          <a:noFill/>
          <a:ln w="12700">
            <a:noFill/>
            <a:miter lim="800000"/>
            <a:headEnd/>
            <a:tailEnd/>
          </a:ln>
        </p:spPr>
        <p:txBody>
          <a:bodyPr>
            <a:prstTxWarp prst="textNoShape">
              <a:avLst/>
            </a:prstTxWarp>
            <a:spAutoFit/>
          </a:bodyPr>
          <a:lstStyle/>
          <a:p>
            <a:r>
              <a:rPr lang="en-US" sz="1400"/>
              <a:t>C3’</a:t>
            </a:r>
          </a:p>
        </p:txBody>
      </p:sp>
      <p:sp>
        <p:nvSpPr>
          <p:cNvPr id="58384" name="TextBox 39"/>
          <p:cNvSpPr txBox="1">
            <a:spLocks noChangeArrowheads="1"/>
          </p:cNvSpPr>
          <p:nvPr/>
        </p:nvSpPr>
        <p:spPr bwMode="auto">
          <a:xfrm>
            <a:off x="1277938" y="5430838"/>
            <a:ext cx="609600" cy="307975"/>
          </a:xfrm>
          <a:prstGeom prst="rect">
            <a:avLst/>
          </a:prstGeom>
          <a:noFill/>
          <a:ln w="12700">
            <a:noFill/>
            <a:miter lim="800000"/>
            <a:headEnd/>
            <a:tailEnd/>
          </a:ln>
        </p:spPr>
        <p:txBody>
          <a:bodyPr>
            <a:prstTxWarp prst="textNoShape">
              <a:avLst/>
            </a:prstTxWarp>
            <a:spAutoFit/>
          </a:bodyPr>
          <a:lstStyle/>
          <a:p>
            <a:r>
              <a:rPr lang="en-US" sz="1400"/>
              <a:t>C1’</a:t>
            </a:r>
          </a:p>
        </p:txBody>
      </p:sp>
      <p:sp>
        <p:nvSpPr>
          <p:cNvPr id="58385" name="TextBox 40"/>
          <p:cNvSpPr txBox="1">
            <a:spLocks noChangeArrowheads="1"/>
          </p:cNvSpPr>
          <p:nvPr/>
        </p:nvSpPr>
        <p:spPr bwMode="auto">
          <a:xfrm>
            <a:off x="1952625" y="6473825"/>
            <a:ext cx="609600" cy="307975"/>
          </a:xfrm>
          <a:prstGeom prst="rect">
            <a:avLst/>
          </a:prstGeom>
          <a:noFill/>
          <a:ln w="12700">
            <a:noFill/>
            <a:miter lim="800000"/>
            <a:headEnd/>
            <a:tailEnd/>
          </a:ln>
        </p:spPr>
        <p:txBody>
          <a:bodyPr>
            <a:prstTxWarp prst="textNoShape">
              <a:avLst/>
            </a:prstTxWarp>
            <a:spAutoFit/>
          </a:bodyPr>
          <a:lstStyle/>
          <a:p>
            <a:r>
              <a:rPr lang="en-US" sz="1400"/>
              <a:t>C2’</a:t>
            </a:r>
          </a:p>
        </p:txBody>
      </p:sp>
      <p:sp>
        <p:nvSpPr>
          <p:cNvPr id="58386" name="TextBox 41"/>
          <p:cNvSpPr txBox="1">
            <a:spLocks noChangeArrowheads="1"/>
          </p:cNvSpPr>
          <p:nvPr/>
        </p:nvSpPr>
        <p:spPr bwMode="auto">
          <a:xfrm>
            <a:off x="76200" y="2957513"/>
            <a:ext cx="2209800" cy="523875"/>
          </a:xfrm>
          <a:prstGeom prst="rect">
            <a:avLst/>
          </a:prstGeom>
          <a:solidFill>
            <a:schemeClr val="bg1"/>
          </a:solidFill>
          <a:ln w="12700">
            <a:solidFill>
              <a:schemeClr val="tx1"/>
            </a:solidFill>
            <a:miter lim="800000"/>
            <a:headEnd/>
            <a:tailEnd/>
          </a:ln>
        </p:spPr>
        <p:txBody>
          <a:bodyPr>
            <a:prstTxWarp prst="textNoShape">
              <a:avLst/>
            </a:prstTxWarp>
            <a:spAutoFit/>
          </a:bodyPr>
          <a:lstStyle/>
          <a:p>
            <a:r>
              <a:rPr lang="en-US" sz="1400" dirty="0"/>
              <a:t>One possible set of source components</a:t>
            </a:r>
          </a:p>
        </p:txBody>
      </p:sp>
      <p:sp>
        <p:nvSpPr>
          <p:cNvPr id="43" name="Text Box 8"/>
          <p:cNvSpPr txBox="1">
            <a:spLocks noChangeArrowheads="1"/>
          </p:cNvSpPr>
          <p:nvPr/>
        </p:nvSpPr>
        <p:spPr bwMode="auto">
          <a:xfrm>
            <a:off x="4714875" y="2957513"/>
            <a:ext cx="4365625" cy="1570037"/>
          </a:xfrm>
          <a:prstGeom prst="rect">
            <a:avLst/>
          </a:prstGeom>
          <a:solidFill>
            <a:srgbClr val="F3FFAE"/>
          </a:solidFill>
          <a:ln w="28575" cap="sq">
            <a:solidFill>
              <a:schemeClr val="tx1"/>
            </a:solidFill>
            <a:miter lim="800000"/>
            <a:headEnd type="none" w="sm" len="sm"/>
            <a:tailEnd type="none" w="sm" len="sm"/>
          </a:ln>
        </p:spPr>
        <p:txBody>
          <a:bodyPr>
            <a:prstTxWarp prst="textNoShape">
              <a:avLst/>
            </a:prstTxWarp>
            <a:spAutoFit/>
          </a:bodyPr>
          <a:lstStyle/>
          <a:p>
            <a:pPr algn="l">
              <a:spcBef>
                <a:spcPct val="50000"/>
              </a:spcBef>
            </a:pPr>
            <a:r>
              <a:rPr lang="en-US" sz="2400" dirty="0">
                <a:latin typeface="Times New Roman" pitchFamily="-111" charset="0"/>
              </a:rPr>
              <a:t>Rule #3- An effect during the time period of a particular peak may not reflect a modulation of the underlying component</a:t>
            </a:r>
          </a:p>
        </p:txBody>
      </p:sp>
      <p:sp>
        <p:nvSpPr>
          <p:cNvPr id="44" name="Oval 9"/>
          <p:cNvSpPr>
            <a:spLocks noChangeArrowheads="1"/>
          </p:cNvSpPr>
          <p:nvPr/>
        </p:nvSpPr>
        <p:spPr bwMode="auto">
          <a:xfrm>
            <a:off x="5943600" y="1108075"/>
            <a:ext cx="1447800" cy="1447800"/>
          </a:xfrm>
          <a:prstGeom prst="ellipse">
            <a:avLst/>
          </a:prstGeom>
          <a:noFill/>
          <a:ln w="57150" cap="sq">
            <a:solidFill>
              <a:srgbClr val="F90BFF"/>
            </a:solidFill>
            <a:round/>
            <a:headEnd type="none" w="sm" len="sm"/>
            <a:tailEnd type="none" w="sm" len="sm"/>
          </a:ln>
        </p:spPr>
        <p:txBody>
          <a:bodyPr wrap="none" anchor="ctr">
            <a:prstTxWarp prst="textNoShape">
              <a:avLst/>
            </a:prstTxWarp>
          </a:bodyPr>
          <a:lstStyle/>
          <a:p>
            <a:endParaRPr lang="en-US"/>
          </a:p>
        </p:txBody>
      </p:sp>
      <p:sp>
        <p:nvSpPr>
          <p:cNvPr id="58389" name="TextBox 44"/>
          <p:cNvSpPr txBox="1">
            <a:spLocks noChangeArrowheads="1"/>
          </p:cNvSpPr>
          <p:nvPr/>
        </p:nvSpPr>
        <p:spPr bwMode="auto">
          <a:xfrm>
            <a:off x="6248400" y="1143000"/>
            <a:ext cx="838200" cy="307975"/>
          </a:xfrm>
          <a:prstGeom prst="rect">
            <a:avLst/>
          </a:prstGeom>
          <a:noFill/>
          <a:ln w="12700">
            <a:noFill/>
            <a:miter lim="800000"/>
            <a:headEnd/>
            <a:tailEnd/>
          </a:ln>
        </p:spPr>
        <p:txBody>
          <a:bodyPr>
            <a:prstTxWarp prst="textNoShape">
              <a:avLst/>
            </a:prstTxWarp>
            <a:spAutoFit/>
          </a:bodyPr>
          <a:lstStyle/>
          <a:p>
            <a:r>
              <a:rPr lang="en-US" sz="1400"/>
              <a:t>Peak3</a:t>
            </a:r>
          </a:p>
        </p:txBody>
      </p:sp>
      <p:sp>
        <p:nvSpPr>
          <p:cNvPr id="58390" name="TextBox 45"/>
          <p:cNvSpPr txBox="1">
            <a:spLocks noChangeArrowheads="1"/>
          </p:cNvSpPr>
          <p:nvPr/>
        </p:nvSpPr>
        <p:spPr bwMode="auto">
          <a:xfrm>
            <a:off x="5475288" y="2490788"/>
            <a:ext cx="838200" cy="307975"/>
          </a:xfrm>
          <a:prstGeom prst="rect">
            <a:avLst/>
          </a:prstGeom>
          <a:noFill/>
          <a:ln w="12700">
            <a:noFill/>
            <a:miter lim="800000"/>
            <a:headEnd/>
            <a:tailEnd/>
          </a:ln>
        </p:spPr>
        <p:txBody>
          <a:bodyPr>
            <a:prstTxWarp prst="textNoShape">
              <a:avLst/>
            </a:prstTxWarp>
            <a:spAutoFit/>
          </a:bodyPr>
          <a:lstStyle/>
          <a:p>
            <a:r>
              <a:rPr lang="en-US" sz="1400"/>
              <a:t>Peak2</a:t>
            </a:r>
          </a:p>
        </p:txBody>
      </p:sp>
      <p:sp>
        <p:nvSpPr>
          <p:cNvPr id="58391" name="TextBox 46"/>
          <p:cNvSpPr txBox="1">
            <a:spLocks noChangeArrowheads="1"/>
          </p:cNvSpPr>
          <p:nvPr/>
        </p:nvSpPr>
        <p:spPr bwMode="auto">
          <a:xfrm>
            <a:off x="4865688" y="1728788"/>
            <a:ext cx="838200" cy="307975"/>
          </a:xfrm>
          <a:prstGeom prst="rect">
            <a:avLst/>
          </a:prstGeom>
          <a:noFill/>
          <a:ln w="12700">
            <a:noFill/>
            <a:miter lim="800000"/>
            <a:headEnd/>
            <a:tailEnd/>
          </a:ln>
        </p:spPr>
        <p:txBody>
          <a:bodyPr>
            <a:prstTxWarp prst="textNoShape">
              <a:avLst/>
            </a:prstTxWarp>
            <a:spAutoFit/>
          </a:bodyPr>
          <a:lstStyle/>
          <a:p>
            <a:r>
              <a:rPr lang="en-US" sz="1400"/>
              <a:t>Peak1</a:t>
            </a:r>
          </a:p>
        </p:txBody>
      </p:sp>
      <p:sp>
        <p:nvSpPr>
          <p:cNvPr id="58392" name="TextBox 47"/>
          <p:cNvSpPr txBox="1">
            <a:spLocks noChangeArrowheads="1"/>
          </p:cNvSpPr>
          <p:nvPr/>
        </p:nvSpPr>
        <p:spPr bwMode="auto">
          <a:xfrm>
            <a:off x="1524000" y="2438400"/>
            <a:ext cx="838200" cy="307975"/>
          </a:xfrm>
          <a:prstGeom prst="rect">
            <a:avLst/>
          </a:prstGeom>
          <a:noFill/>
          <a:ln w="12700">
            <a:noFill/>
            <a:miter lim="800000"/>
            <a:headEnd/>
            <a:tailEnd/>
          </a:ln>
        </p:spPr>
        <p:txBody>
          <a:bodyPr>
            <a:prstTxWarp prst="textNoShape">
              <a:avLst/>
            </a:prstTxWarp>
            <a:spAutoFit/>
          </a:bodyPr>
          <a:lstStyle/>
          <a:p>
            <a:r>
              <a:rPr lang="en-US" sz="1400"/>
              <a:t>Peak2</a:t>
            </a:r>
          </a:p>
        </p:txBody>
      </p:sp>
      <p:sp>
        <p:nvSpPr>
          <p:cNvPr id="30" name="TextBox 41"/>
          <p:cNvSpPr txBox="1">
            <a:spLocks noChangeArrowheads="1"/>
          </p:cNvSpPr>
          <p:nvPr/>
        </p:nvSpPr>
        <p:spPr bwMode="auto">
          <a:xfrm>
            <a:off x="76200" y="1444823"/>
            <a:ext cx="2209800" cy="307777"/>
          </a:xfrm>
          <a:prstGeom prst="rect">
            <a:avLst/>
          </a:prstGeom>
          <a:solidFill>
            <a:schemeClr val="bg1"/>
          </a:solidFill>
          <a:ln w="12700">
            <a:solidFill>
              <a:schemeClr val="tx1"/>
            </a:solidFill>
            <a:miter lim="800000"/>
            <a:headEnd/>
            <a:tailEnd/>
          </a:ln>
        </p:spPr>
        <p:txBody>
          <a:bodyPr>
            <a:prstTxWarp prst="textNoShape">
              <a:avLst/>
            </a:prstTxWarp>
            <a:spAutoFit/>
          </a:bodyPr>
          <a:lstStyle/>
          <a:p>
            <a:r>
              <a:rPr lang="en-US" sz="1400" dirty="0" smtClean="0"/>
              <a:t>Observed Waveform</a:t>
            </a:r>
            <a:endParaRPr lang="en-US" sz="1400" dirty="0"/>
          </a:p>
        </p:txBody>
      </p:sp>
    </p:spTree>
    <p:extLst>
      <p:ext uri="{BB962C8B-B14F-4D97-AF65-F5344CB8AC3E}">
        <p14:creationId xmlns:p14="http://schemas.microsoft.com/office/powerpoint/2010/main" val="5713838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Grp="1" noChangeArrowheads="1"/>
          </p:cNvSpPr>
          <p:nvPr>
            <p:ph type="title"/>
          </p:nvPr>
        </p:nvSpPr>
        <p:spPr>
          <a:xfrm>
            <a:off x="0" y="0"/>
            <a:ext cx="9144000" cy="1143000"/>
          </a:xfrm>
        </p:spPr>
        <p:txBody>
          <a:bodyPr/>
          <a:lstStyle/>
          <a:p>
            <a:pPr eaLnBrk="1" hangingPunct="1">
              <a:defRPr/>
            </a:pPr>
            <a:r>
              <a:rPr lang="en-US" dirty="0" smtClean="0">
                <a:ea typeface="+mj-ea"/>
                <a:cs typeface="+mj-cs"/>
              </a:rPr>
              <a:t>Peaks and Components</a:t>
            </a:r>
            <a:endParaRPr lang="en-US" dirty="0">
              <a:ea typeface="+mj-ea"/>
              <a:cs typeface="+mj-cs"/>
            </a:endParaRPr>
          </a:p>
        </p:txBody>
      </p:sp>
      <p:sp>
        <p:nvSpPr>
          <p:cNvPr id="58371" name="Line 4"/>
          <p:cNvSpPr>
            <a:spLocks noChangeShapeType="1"/>
          </p:cNvSpPr>
          <p:nvPr/>
        </p:nvSpPr>
        <p:spPr bwMode="auto">
          <a:xfrm rot="5400000">
            <a:off x="4572000" y="-3581400"/>
            <a:ext cx="0" cy="9144000"/>
          </a:xfrm>
          <a:prstGeom prst="line">
            <a:avLst/>
          </a:prstGeom>
          <a:noFill/>
          <a:ln w="28575" cap="sq">
            <a:solidFill>
              <a:srgbClr val="FF0000"/>
            </a:solidFill>
            <a:round/>
            <a:headEnd type="none" w="sm" len="sm"/>
            <a:tailEnd type="none" w="sm" len="sm"/>
          </a:ln>
        </p:spPr>
        <p:txBody>
          <a:bodyPr wrap="none" anchor="ctr">
            <a:prstTxWarp prst="textNoShape">
              <a:avLst/>
            </a:prstTxWarp>
          </a:bodyPr>
          <a:lstStyle/>
          <a:p>
            <a:endParaRPr lang="en-US"/>
          </a:p>
        </p:txBody>
      </p:sp>
      <p:sp>
        <p:nvSpPr>
          <p:cNvPr id="58372" name="TextBox 15"/>
          <p:cNvSpPr txBox="1">
            <a:spLocks noChangeArrowheads="1"/>
          </p:cNvSpPr>
          <p:nvPr/>
        </p:nvSpPr>
        <p:spPr bwMode="auto">
          <a:xfrm>
            <a:off x="7543800" y="1304925"/>
            <a:ext cx="1524000" cy="523875"/>
          </a:xfrm>
          <a:prstGeom prst="rect">
            <a:avLst/>
          </a:prstGeom>
          <a:solidFill>
            <a:schemeClr val="bg1"/>
          </a:solidFill>
          <a:ln w="12700">
            <a:solidFill>
              <a:schemeClr val="tx1"/>
            </a:solidFill>
            <a:miter lim="800000"/>
            <a:headEnd/>
            <a:tailEnd/>
          </a:ln>
        </p:spPr>
        <p:txBody>
          <a:bodyPr>
            <a:prstTxWarp prst="textNoShape">
              <a:avLst/>
            </a:prstTxWarp>
            <a:spAutoFit/>
          </a:bodyPr>
          <a:lstStyle/>
          <a:p>
            <a:r>
              <a:rPr lang="en-US" sz="1400" dirty="0"/>
              <a:t>Decrease in C2’ Amplitude</a:t>
            </a:r>
          </a:p>
        </p:txBody>
      </p:sp>
      <p:sp>
        <p:nvSpPr>
          <p:cNvPr id="58373" name="TextBox 16"/>
          <p:cNvSpPr txBox="1">
            <a:spLocks noChangeArrowheads="1"/>
          </p:cNvSpPr>
          <p:nvPr/>
        </p:nvSpPr>
        <p:spPr bwMode="auto">
          <a:xfrm>
            <a:off x="76200" y="4924425"/>
            <a:ext cx="2209800" cy="522288"/>
          </a:xfrm>
          <a:prstGeom prst="rect">
            <a:avLst/>
          </a:prstGeom>
          <a:solidFill>
            <a:schemeClr val="bg1"/>
          </a:solidFill>
          <a:ln w="12700">
            <a:solidFill>
              <a:schemeClr val="tx1"/>
            </a:solidFill>
            <a:miter lim="800000"/>
            <a:headEnd/>
            <a:tailEnd/>
          </a:ln>
        </p:spPr>
        <p:txBody>
          <a:bodyPr>
            <a:prstTxWarp prst="textNoShape">
              <a:avLst/>
            </a:prstTxWarp>
            <a:spAutoFit/>
          </a:bodyPr>
          <a:lstStyle/>
          <a:p>
            <a:r>
              <a:rPr lang="en-US" sz="1400"/>
              <a:t>Another possible set of source components</a:t>
            </a:r>
          </a:p>
        </p:txBody>
      </p:sp>
      <p:graphicFrame>
        <p:nvGraphicFramePr>
          <p:cNvPr id="23" name="Chart 22"/>
          <p:cNvGraphicFramePr>
            <a:graphicFrameLocks/>
          </p:cNvGraphicFramePr>
          <p:nvPr/>
        </p:nvGraphicFramePr>
        <p:xfrm>
          <a:off x="685800" y="914400"/>
          <a:ext cx="3962400" cy="1905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Chart 23"/>
          <p:cNvGraphicFramePr>
            <a:graphicFrameLocks/>
          </p:cNvGraphicFramePr>
          <p:nvPr/>
        </p:nvGraphicFramePr>
        <p:xfrm>
          <a:off x="685800" y="2755070"/>
          <a:ext cx="3962400" cy="1905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Chart 24"/>
          <p:cNvGraphicFramePr>
            <a:graphicFrameLocks/>
          </p:cNvGraphicFramePr>
          <p:nvPr/>
        </p:nvGraphicFramePr>
        <p:xfrm>
          <a:off x="685800" y="4736270"/>
          <a:ext cx="3962400" cy="1905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Chart 25"/>
          <p:cNvGraphicFramePr>
            <a:graphicFrameLocks/>
          </p:cNvGraphicFramePr>
          <p:nvPr/>
        </p:nvGraphicFramePr>
        <p:xfrm>
          <a:off x="4572000" y="914400"/>
          <a:ext cx="3962400" cy="1905000"/>
        </p:xfrm>
        <a:graphic>
          <a:graphicData uri="http://schemas.openxmlformats.org/drawingml/2006/chart">
            <c:chart xmlns:c="http://schemas.openxmlformats.org/drawingml/2006/chart" xmlns:r="http://schemas.openxmlformats.org/officeDocument/2006/relationships" r:id="rId6"/>
          </a:graphicData>
        </a:graphic>
      </p:graphicFrame>
      <p:sp>
        <p:nvSpPr>
          <p:cNvPr id="58378" name="TextBox 32"/>
          <p:cNvSpPr txBox="1">
            <a:spLocks noChangeArrowheads="1"/>
          </p:cNvSpPr>
          <p:nvPr/>
        </p:nvSpPr>
        <p:spPr bwMode="auto">
          <a:xfrm>
            <a:off x="2667000" y="3159125"/>
            <a:ext cx="609600" cy="307975"/>
          </a:xfrm>
          <a:prstGeom prst="rect">
            <a:avLst/>
          </a:prstGeom>
          <a:noFill/>
          <a:ln w="12700">
            <a:noFill/>
            <a:miter lim="800000"/>
            <a:headEnd/>
            <a:tailEnd/>
          </a:ln>
        </p:spPr>
        <p:txBody>
          <a:bodyPr>
            <a:prstTxWarp prst="textNoShape">
              <a:avLst/>
            </a:prstTxWarp>
            <a:spAutoFit/>
          </a:bodyPr>
          <a:lstStyle/>
          <a:p>
            <a:r>
              <a:rPr lang="en-US" sz="1400"/>
              <a:t>C3</a:t>
            </a:r>
          </a:p>
        </p:txBody>
      </p:sp>
      <p:sp>
        <p:nvSpPr>
          <p:cNvPr id="58379" name="TextBox 33"/>
          <p:cNvSpPr txBox="1">
            <a:spLocks noChangeArrowheads="1"/>
          </p:cNvSpPr>
          <p:nvPr/>
        </p:nvSpPr>
        <p:spPr bwMode="auto">
          <a:xfrm>
            <a:off x="2562225" y="1333500"/>
            <a:ext cx="838200" cy="307975"/>
          </a:xfrm>
          <a:prstGeom prst="rect">
            <a:avLst/>
          </a:prstGeom>
          <a:noFill/>
          <a:ln w="12700">
            <a:noFill/>
            <a:miter lim="800000"/>
            <a:headEnd/>
            <a:tailEnd/>
          </a:ln>
        </p:spPr>
        <p:txBody>
          <a:bodyPr>
            <a:prstTxWarp prst="textNoShape">
              <a:avLst/>
            </a:prstTxWarp>
            <a:spAutoFit/>
          </a:bodyPr>
          <a:lstStyle/>
          <a:p>
            <a:r>
              <a:rPr lang="en-US" sz="1400"/>
              <a:t>Peak3</a:t>
            </a:r>
          </a:p>
        </p:txBody>
      </p:sp>
      <p:sp>
        <p:nvSpPr>
          <p:cNvPr id="58380" name="TextBox 35"/>
          <p:cNvSpPr txBox="1">
            <a:spLocks noChangeArrowheads="1"/>
          </p:cNvSpPr>
          <p:nvPr/>
        </p:nvSpPr>
        <p:spPr bwMode="auto">
          <a:xfrm>
            <a:off x="914400" y="1752600"/>
            <a:ext cx="838200" cy="307975"/>
          </a:xfrm>
          <a:prstGeom prst="rect">
            <a:avLst/>
          </a:prstGeom>
          <a:noFill/>
          <a:ln w="12700">
            <a:noFill/>
            <a:miter lim="800000"/>
            <a:headEnd/>
            <a:tailEnd/>
          </a:ln>
        </p:spPr>
        <p:txBody>
          <a:bodyPr>
            <a:prstTxWarp prst="textNoShape">
              <a:avLst/>
            </a:prstTxWarp>
            <a:spAutoFit/>
          </a:bodyPr>
          <a:lstStyle/>
          <a:p>
            <a:r>
              <a:rPr lang="en-US" sz="1400"/>
              <a:t>Peak1</a:t>
            </a:r>
          </a:p>
        </p:txBody>
      </p:sp>
      <p:sp>
        <p:nvSpPr>
          <p:cNvPr id="58381" name="TextBox 36"/>
          <p:cNvSpPr txBox="1">
            <a:spLocks noChangeArrowheads="1"/>
          </p:cNvSpPr>
          <p:nvPr/>
        </p:nvSpPr>
        <p:spPr bwMode="auto">
          <a:xfrm>
            <a:off x="1277938" y="3440113"/>
            <a:ext cx="609600" cy="307975"/>
          </a:xfrm>
          <a:prstGeom prst="rect">
            <a:avLst/>
          </a:prstGeom>
          <a:noFill/>
          <a:ln w="12700">
            <a:noFill/>
            <a:miter lim="800000"/>
            <a:headEnd/>
            <a:tailEnd/>
          </a:ln>
        </p:spPr>
        <p:txBody>
          <a:bodyPr>
            <a:prstTxWarp prst="textNoShape">
              <a:avLst/>
            </a:prstTxWarp>
            <a:spAutoFit/>
          </a:bodyPr>
          <a:lstStyle/>
          <a:p>
            <a:r>
              <a:rPr lang="en-US" sz="1400"/>
              <a:t>C1</a:t>
            </a:r>
          </a:p>
        </p:txBody>
      </p:sp>
      <p:sp>
        <p:nvSpPr>
          <p:cNvPr id="58382" name="TextBox 37"/>
          <p:cNvSpPr txBox="1">
            <a:spLocks noChangeArrowheads="1"/>
          </p:cNvSpPr>
          <p:nvPr/>
        </p:nvSpPr>
        <p:spPr bwMode="auto">
          <a:xfrm>
            <a:off x="1604963" y="4471988"/>
            <a:ext cx="609600" cy="307975"/>
          </a:xfrm>
          <a:prstGeom prst="rect">
            <a:avLst/>
          </a:prstGeom>
          <a:noFill/>
          <a:ln w="12700">
            <a:noFill/>
            <a:miter lim="800000"/>
            <a:headEnd/>
            <a:tailEnd/>
          </a:ln>
        </p:spPr>
        <p:txBody>
          <a:bodyPr>
            <a:prstTxWarp prst="textNoShape">
              <a:avLst/>
            </a:prstTxWarp>
            <a:spAutoFit/>
          </a:bodyPr>
          <a:lstStyle/>
          <a:p>
            <a:r>
              <a:rPr lang="en-US" sz="1400"/>
              <a:t>C2</a:t>
            </a:r>
          </a:p>
        </p:txBody>
      </p:sp>
      <p:sp>
        <p:nvSpPr>
          <p:cNvPr id="58383" name="TextBox 38"/>
          <p:cNvSpPr txBox="1">
            <a:spLocks noChangeArrowheads="1"/>
          </p:cNvSpPr>
          <p:nvPr/>
        </p:nvSpPr>
        <p:spPr bwMode="auto">
          <a:xfrm>
            <a:off x="2819400" y="4887913"/>
            <a:ext cx="609600" cy="307975"/>
          </a:xfrm>
          <a:prstGeom prst="rect">
            <a:avLst/>
          </a:prstGeom>
          <a:noFill/>
          <a:ln w="12700">
            <a:noFill/>
            <a:miter lim="800000"/>
            <a:headEnd/>
            <a:tailEnd/>
          </a:ln>
        </p:spPr>
        <p:txBody>
          <a:bodyPr>
            <a:prstTxWarp prst="textNoShape">
              <a:avLst/>
            </a:prstTxWarp>
            <a:spAutoFit/>
          </a:bodyPr>
          <a:lstStyle/>
          <a:p>
            <a:r>
              <a:rPr lang="en-US" sz="1400"/>
              <a:t>C3’</a:t>
            </a:r>
          </a:p>
        </p:txBody>
      </p:sp>
      <p:sp>
        <p:nvSpPr>
          <p:cNvPr id="58384" name="TextBox 39"/>
          <p:cNvSpPr txBox="1">
            <a:spLocks noChangeArrowheads="1"/>
          </p:cNvSpPr>
          <p:nvPr/>
        </p:nvSpPr>
        <p:spPr bwMode="auto">
          <a:xfrm>
            <a:off x="1277938" y="5430838"/>
            <a:ext cx="609600" cy="307975"/>
          </a:xfrm>
          <a:prstGeom prst="rect">
            <a:avLst/>
          </a:prstGeom>
          <a:noFill/>
          <a:ln w="12700">
            <a:noFill/>
            <a:miter lim="800000"/>
            <a:headEnd/>
            <a:tailEnd/>
          </a:ln>
        </p:spPr>
        <p:txBody>
          <a:bodyPr>
            <a:prstTxWarp prst="textNoShape">
              <a:avLst/>
            </a:prstTxWarp>
            <a:spAutoFit/>
          </a:bodyPr>
          <a:lstStyle/>
          <a:p>
            <a:r>
              <a:rPr lang="en-US" sz="1400"/>
              <a:t>C1’</a:t>
            </a:r>
          </a:p>
        </p:txBody>
      </p:sp>
      <p:sp>
        <p:nvSpPr>
          <p:cNvPr id="58385" name="TextBox 40"/>
          <p:cNvSpPr txBox="1">
            <a:spLocks noChangeArrowheads="1"/>
          </p:cNvSpPr>
          <p:nvPr/>
        </p:nvSpPr>
        <p:spPr bwMode="auto">
          <a:xfrm>
            <a:off x="1952625" y="6473825"/>
            <a:ext cx="609600" cy="307975"/>
          </a:xfrm>
          <a:prstGeom prst="rect">
            <a:avLst/>
          </a:prstGeom>
          <a:noFill/>
          <a:ln w="12700">
            <a:noFill/>
            <a:miter lim="800000"/>
            <a:headEnd/>
            <a:tailEnd/>
          </a:ln>
        </p:spPr>
        <p:txBody>
          <a:bodyPr>
            <a:prstTxWarp prst="textNoShape">
              <a:avLst/>
            </a:prstTxWarp>
            <a:spAutoFit/>
          </a:bodyPr>
          <a:lstStyle/>
          <a:p>
            <a:r>
              <a:rPr lang="en-US" sz="1400"/>
              <a:t>C2’</a:t>
            </a:r>
          </a:p>
        </p:txBody>
      </p:sp>
      <p:sp>
        <p:nvSpPr>
          <p:cNvPr id="58386" name="TextBox 41"/>
          <p:cNvSpPr txBox="1">
            <a:spLocks noChangeArrowheads="1"/>
          </p:cNvSpPr>
          <p:nvPr/>
        </p:nvSpPr>
        <p:spPr bwMode="auto">
          <a:xfrm>
            <a:off x="76200" y="2957513"/>
            <a:ext cx="2209800" cy="523875"/>
          </a:xfrm>
          <a:prstGeom prst="rect">
            <a:avLst/>
          </a:prstGeom>
          <a:solidFill>
            <a:schemeClr val="bg1"/>
          </a:solidFill>
          <a:ln w="12700">
            <a:solidFill>
              <a:schemeClr val="tx1"/>
            </a:solidFill>
            <a:miter lim="800000"/>
            <a:headEnd/>
            <a:tailEnd/>
          </a:ln>
        </p:spPr>
        <p:txBody>
          <a:bodyPr>
            <a:prstTxWarp prst="textNoShape">
              <a:avLst/>
            </a:prstTxWarp>
            <a:spAutoFit/>
          </a:bodyPr>
          <a:lstStyle/>
          <a:p>
            <a:r>
              <a:rPr lang="en-US" sz="1400" dirty="0"/>
              <a:t>One possible set of source components</a:t>
            </a:r>
          </a:p>
        </p:txBody>
      </p:sp>
      <p:sp>
        <p:nvSpPr>
          <p:cNvPr id="44" name="Oval 9"/>
          <p:cNvSpPr>
            <a:spLocks noChangeArrowheads="1"/>
          </p:cNvSpPr>
          <p:nvPr/>
        </p:nvSpPr>
        <p:spPr bwMode="auto">
          <a:xfrm>
            <a:off x="5943600" y="1108075"/>
            <a:ext cx="1447800" cy="1447800"/>
          </a:xfrm>
          <a:prstGeom prst="ellipse">
            <a:avLst/>
          </a:prstGeom>
          <a:noFill/>
          <a:ln w="57150" cap="sq">
            <a:solidFill>
              <a:srgbClr val="F90BFF"/>
            </a:solidFill>
            <a:round/>
            <a:headEnd type="none" w="sm" len="sm"/>
            <a:tailEnd type="none" w="sm" len="sm"/>
          </a:ln>
        </p:spPr>
        <p:txBody>
          <a:bodyPr wrap="none" anchor="ctr">
            <a:prstTxWarp prst="textNoShape">
              <a:avLst/>
            </a:prstTxWarp>
          </a:bodyPr>
          <a:lstStyle/>
          <a:p>
            <a:endParaRPr lang="en-US"/>
          </a:p>
        </p:txBody>
      </p:sp>
      <p:sp>
        <p:nvSpPr>
          <p:cNvPr id="58389" name="TextBox 44"/>
          <p:cNvSpPr txBox="1">
            <a:spLocks noChangeArrowheads="1"/>
          </p:cNvSpPr>
          <p:nvPr/>
        </p:nvSpPr>
        <p:spPr bwMode="auto">
          <a:xfrm>
            <a:off x="6248400" y="1143000"/>
            <a:ext cx="838200" cy="307975"/>
          </a:xfrm>
          <a:prstGeom prst="rect">
            <a:avLst/>
          </a:prstGeom>
          <a:noFill/>
          <a:ln w="12700">
            <a:noFill/>
            <a:miter lim="800000"/>
            <a:headEnd/>
            <a:tailEnd/>
          </a:ln>
        </p:spPr>
        <p:txBody>
          <a:bodyPr>
            <a:prstTxWarp prst="textNoShape">
              <a:avLst/>
            </a:prstTxWarp>
            <a:spAutoFit/>
          </a:bodyPr>
          <a:lstStyle/>
          <a:p>
            <a:r>
              <a:rPr lang="en-US" sz="1400"/>
              <a:t>Peak3</a:t>
            </a:r>
          </a:p>
        </p:txBody>
      </p:sp>
      <p:sp>
        <p:nvSpPr>
          <p:cNvPr id="58390" name="TextBox 45"/>
          <p:cNvSpPr txBox="1">
            <a:spLocks noChangeArrowheads="1"/>
          </p:cNvSpPr>
          <p:nvPr/>
        </p:nvSpPr>
        <p:spPr bwMode="auto">
          <a:xfrm>
            <a:off x="5475288" y="2490788"/>
            <a:ext cx="838200" cy="307975"/>
          </a:xfrm>
          <a:prstGeom prst="rect">
            <a:avLst/>
          </a:prstGeom>
          <a:noFill/>
          <a:ln w="12700">
            <a:noFill/>
            <a:miter lim="800000"/>
            <a:headEnd/>
            <a:tailEnd/>
          </a:ln>
        </p:spPr>
        <p:txBody>
          <a:bodyPr>
            <a:prstTxWarp prst="textNoShape">
              <a:avLst/>
            </a:prstTxWarp>
            <a:spAutoFit/>
          </a:bodyPr>
          <a:lstStyle/>
          <a:p>
            <a:r>
              <a:rPr lang="en-US" sz="1400"/>
              <a:t>Peak2</a:t>
            </a:r>
          </a:p>
        </p:txBody>
      </p:sp>
      <p:sp>
        <p:nvSpPr>
          <p:cNvPr id="58391" name="TextBox 46"/>
          <p:cNvSpPr txBox="1">
            <a:spLocks noChangeArrowheads="1"/>
          </p:cNvSpPr>
          <p:nvPr/>
        </p:nvSpPr>
        <p:spPr bwMode="auto">
          <a:xfrm>
            <a:off x="4865688" y="1728788"/>
            <a:ext cx="838200" cy="307975"/>
          </a:xfrm>
          <a:prstGeom prst="rect">
            <a:avLst/>
          </a:prstGeom>
          <a:noFill/>
          <a:ln w="12700">
            <a:noFill/>
            <a:miter lim="800000"/>
            <a:headEnd/>
            <a:tailEnd/>
          </a:ln>
        </p:spPr>
        <p:txBody>
          <a:bodyPr>
            <a:prstTxWarp prst="textNoShape">
              <a:avLst/>
            </a:prstTxWarp>
            <a:spAutoFit/>
          </a:bodyPr>
          <a:lstStyle/>
          <a:p>
            <a:r>
              <a:rPr lang="en-US" sz="1400"/>
              <a:t>Peak1</a:t>
            </a:r>
          </a:p>
        </p:txBody>
      </p:sp>
      <p:sp>
        <p:nvSpPr>
          <p:cNvPr id="58392" name="TextBox 47"/>
          <p:cNvSpPr txBox="1">
            <a:spLocks noChangeArrowheads="1"/>
          </p:cNvSpPr>
          <p:nvPr/>
        </p:nvSpPr>
        <p:spPr bwMode="auto">
          <a:xfrm>
            <a:off x="1524000" y="2438400"/>
            <a:ext cx="838200" cy="307975"/>
          </a:xfrm>
          <a:prstGeom prst="rect">
            <a:avLst/>
          </a:prstGeom>
          <a:noFill/>
          <a:ln w="12700">
            <a:noFill/>
            <a:miter lim="800000"/>
            <a:headEnd/>
            <a:tailEnd/>
          </a:ln>
        </p:spPr>
        <p:txBody>
          <a:bodyPr>
            <a:prstTxWarp prst="textNoShape">
              <a:avLst/>
            </a:prstTxWarp>
            <a:spAutoFit/>
          </a:bodyPr>
          <a:lstStyle/>
          <a:p>
            <a:r>
              <a:rPr lang="en-US" sz="1400"/>
              <a:t>Peak2</a:t>
            </a:r>
          </a:p>
        </p:txBody>
      </p:sp>
      <p:sp>
        <p:nvSpPr>
          <p:cNvPr id="30" name="TextBox 41"/>
          <p:cNvSpPr txBox="1">
            <a:spLocks noChangeArrowheads="1"/>
          </p:cNvSpPr>
          <p:nvPr/>
        </p:nvSpPr>
        <p:spPr bwMode="auto">
          <a:xfrm>
            <a:off x="76200" y="1444823"/>
            <a:ext cx="2209800" cy="307777"/>
          </a:xfrm>
          <a:prstGeom prst="rect">
            <a:avLst/>
          </a:prstGeom>
          <a:solidFill>
            <a:schemeClr val="bg1"/>
          </a:solidFill>
          <a:ln w="12700">
            <a:solidFill>
              <a:schemeClr val="tx1"/>
            </a:solidFill>
            <a:miter lim="800000"/>
            <a:headEnd/>
            <a:tailEnd/>
          </a:ln>
        </p:spPr>
        <p:txBody>
          <a:bodyPr>
            <a:prstTxWarp prst="textNoShape">
              <a:avLst/>
            </a:prstTxWarp>
            <a:spAutoFit/>
          </a:bodyPr>
          <a:lstStyle/>
          <a:p>
            <a:r>
              <a:rPr lang="en-US" sz="1400" dirty="0" smtClean="0"/>
              <a:t>Observed Waveform</a:t>
            </a:r>
            <a:endParaRPr lang="en-US" sz="1400" dirty="0"/>
          </a:p>
        </p:txBody>
      </p:sp>
      <p:graphicFrame>
        <p:nvGraphicFramePr>
          <p:cNvPr id="28" name="Chart 27"/>
          <p:cNvGraphicFramePr>
            <a:graphicFrameLocks noChangeAspect="1"/>
          </p:cNvGraphicFramePr>
          <p:nvPr/>
        </p:nvGraphicFramePr>
        <p:xfrm>
          <a:off x="4525101" y="3003656"/>
          <a:ext cx="4047124" cy="1911095"/>
        </p:xfrm>
        <a:graphic>
          <a:graphicData uri="http://schemas.openxmlformats.org/drawingml/2006/chart">
            <c:chart xmlns:c="http://schemas.openxmlformats.org/drawingml/2006/chart" xmlns:r="http://schemas.openxmlformats.org/officeDocument/2006/relationships" r:id="rId7"/>
          </a:graphicData>
        </a:graphic>
      </p:graphicFrame>
      <p:sp>
        <p:nvSpPr>
          <p:cNvPr id="29" name="TextBox 15"/>
          <p:cNvSpPr txBox="1">
            <a:spLocks noChangeArrowheads="1"/>
          </p:cNvSpPr>
          <p:nvPr/>
        </p:nvSpPr>
        <p:spPr bwMode="auto">
          <a:xfrm>
            <a:off x="7543800" y="3444921"/>
            <a:ext cx="1524000" cy="523220"/>
          </a:xfrm>
          <a:prstGeom prst="rect">
            <a:avLst/>
          </a:prstGeom>
          <a:solidFill>
            <a:schemeClr val="bg1"/>
          </a:solidFill>
          <a:ln w="12700">
            <a:solidFill>
              <a:schemeClr val="tx1"/>
            </a:solidFill>
            <a:miter lim="800000"/>
            <a:headEnd/>
            <a:tailEnd/>
          </a:ln>
        </p:spPr>
        <p:txBody>
          <a:bodyPr>
            <a:prstTxWarp prst="textNoShape">
              <a:avLst/>
            </a:prstTxWarp>
            <a:spAutoFit/>
          </a:bodyPr>
          <a:lstStyle/>
          <a:p>
            <a:r>
              <a:rPr lang="en-US" sz="1400" dirty="0" smtClean="0"/>
              <a:t>Difference Wave</a:t>
            </a:r>
            <a:endParaRPr lang="en-US" sz="1400" dirty="0"/>
          </a:p>
        </p:txBody>
      </p:sp>
      <p:sp>
        <p:nvSpPr>
          <p:cNvPr id="32" name="Text Box 8"/>
          <p:cNvSpPr txBox="1">
            <a:spLocks noChangeArrowheads="1"/>
          </p:cNvSpPr>
          <p:nvPr/>
        </p:nvSpPr>
        <p:spPr bwMode="auto">
          <a:xfrm>
            <a:off x="4648200" y="4658142"/>
            <a:ext cx="4365625" cy="2123658"/>
          </a:xfrm>
          <a:prstGeom prst="rect">
            <a:avLst/>
          </a:prstGeom>
          <a:solidFill>
            <a:srgbClr val="F3FFAE"/>
          </a:solidFill>
          <a:ln w="28575" cap="sq">
            <a:solidFill>
              <a:schemeClr val="tx1"/>
            </a:solidFill>
            <a:miter lim="800000"/>
            <a:headEnd type="none" w="sm" len="sm"/>
            <a:tailEnd type="none" w="sm" len="sm"/>
          </a:ln>
        </p:spPr>
        <p:txBody>
          <a:bodyPr>
            <a:prstTxWarp prst="textNoShape">
              <a:avLst/>
            </a:prstTxWarp>
            <a:spAutoFit/>
          </a:bodyPr>
          <a:lstStyle/>
          <a:p>
            <a:pPr algn="l">
              <a:spcBef>
                <a:spcPct val="50000"/>
              </a:spcBef>
            </a:pPr>
            <a:r>
              <a:rPr lang="en-US" sz="2400" dirty="0" smtClean="0">
                <a:latin typeface="Times New Roman" pitchFamily="-111" charset="0"/>
              </a:rPr>
              <a:t>A difference wave can sometimes reveal the time course of the underlying component.</a:t>
            </a:r>
          </a:p>
          <a:p>
            <a:pPr algn="l">
              <a:spcBef>
                <a:spcPct val="50000"/>
              </a:spcBef>
            </a:pPr>
            <a:r>
              <a:rPr lang="en-US" sz="2400" dirty="0" smtClean="0">
                <a:latin typeface="Times New Roman" pitchFamily="-111" charset="0"/>
              </a:rPr>
              <a:t>Hint: Look at scalp distribution at different times</a:t>
            </a:r>
            <a:endParaRPr lang="en-US" sz="2400" dirty="0">
              <a:latin typeface="Times New Roman" pitchFamily="-111" charset="0"/>
            </a:endParaRPr>
          </a:p>
        </p:txBody>
      </p:sp>
    </p:spTree>
    <p:extLst>
      <p:ext uri="{BB962C8B-B14F-4D97-AF65-F5344CB8AC3E}">
        <p14:creationId xmlns:p14="http://schemas.microsoft.com/office/powerpoint/2010/main" val="248774595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2"/>
          <p:cNvSpPr>
            <a:spLocks noGrp="1" noChangeArrowheads="1"/>
          </p:cNvSpPr>
          <p:nvPr>
            <p:ph type="title"/>
          </p:nvPr>
        </p:nvSpPr>
        <p:spPr>
          <a:xfrm>
            <a:off x="0" y="0"/>
            <a:ext cx="9144000" cy="1143000"/>
          </a:xfrm>
        </p:spPr>
        <p:txBody>
          <a:bodyPr/>
          <a:lstStyle/>
          <a:p>
            <a:pPr eaLnBrk="1" hangingPunct="1">
              <a:defRPr/>
            </a:pPr>
            <a:r>
              <a:rPr lang="en-US" dirty="0" smtClean="0">
                <a:ea typeface="+mj-ea"/>
                <a:cs typeface="+mj-cs"/>
              </a:rPr>
              <a:t>Difference </a:t>
            </a:r>
            <a:r>
              <a:rPr lang="en-US" dirty="0" smtClean="0"/>
              <a:t>Waves</a:t>
            </a:r>
            <a:endParaRPr lang="en-US" dirty="0">
              <a:ea typeface="+mj-ea"/>
              <a:cs typeface="+mj-cs"/>
            </a:endParaRPr>
          </a:p>
        </p:txBody>
      </p:sp>
      <p:sp>
        <p:nvSpPr>
          <p:cNvPr id="46109" name="Line 4"/>
          <p:cNvSpPr>
            <a:spLocks noChangeShapeType="1"/>
          </p:cNvSpPr>
          <p:nvPr/>
        </p:nvSpPr>
        <p:spPr bwMode="auto">
          <a:xfrm rot="5400000">
            <a:off x="4572000" y="-3581400"/>
            <a:ext cx="0" cy="9144000"/>
          </a:xfrm>
          <a:prstGeom prst="line">
            <a:avLst/>
          </a:prstGeom>
          <a:noFill/>
          <a:ln w="28575" cap="sq">
            <a:solidFill>
              <a:srgbClr val="FF0000"/>
            </a:solidFill>
            <a:round/>
            <a:headEnd type="none" w="sm" len="sm"/>
            <a:tailEnd type="none" w="sm" len="sm"/>
          </a:ln>
        </p:spPr>
        <p:txBody>
          <a:bodyPr wrap="none" anchor="ctr">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281363" y="1031568"/>
            <a:ext cx="8474836" cy="5826432"/>
          </a:xfrm>
          <a:prstGeom prst="rect">
            <a:avLst/>
          </a:prstGeom>
        </p:spPr>
      </p:pic>
    </p:spTree>
    <p:extLst>
      <p:ext uri="{BB962C8B-B14F-4D97-AF65-F5344CB8AC3E}">
        <p14:creationId xmlns:p14="http://schemas.microsoft.com/office/powerpoint/2010/main" val="305376260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Grp="1" noChangeArrowheads="1"/>
          </p:cNvSpPr>
          <p:nvPr>
            <p:ph type="title"/>
          </p:nvPr>
        </p:nvSpPr>
        <p:spPr>
          <a:xfrm>
            <a:off x="0" y="0"/>
            <a:ext cx="9144000" cy="1143000"/>
          </a:xfrm>
        </p:spPr>
        <p:txBody>
          <a:bodyPr/>
          <a:lstStyle/>
          <a:p>
            <a:pPr eaLnBrk="1" hangingPunct="1">
              <a:defRPr/>
            </a:pPr>
            <a:r>
              <a:rPr lang="en-US" dirty="0" smtClean="0">
                <a:ea typeface="+mj-ea"/>
                <a:cs typeface="+mj-cs"/>
              </a:rPr>
              <a:t>Peaks and Components</a:t>
            </a:r>
            <a:endParaRPr lang="en-US" dirty="0">
              <a:ea typeface="+mj-ea"/>
              <a:cs typeface="+mj-cs"/>
            </a:endParaRPr>
          </a:p>
        </p:txBody>
      </p:sp>
      <p:sp>
        <p:nvSpPr>
          <p:cNvPr id="60419" name="Line 4"/>
          <p:cNvSpPr>
            <a:spLocks noChangeShapeType="1"/>
          </p:cNvSpPr>
          <p:nvPr/>
        </p:nvSpPr>
        <p:spPr bwMode="auto">
          <a:xfrm rot="5400000">
            <a:off x="4572000" y="-3581400"/>
            <a:ext cx="0" cy="9144000"/>
          </a:xfrm>
          <a:prstGeom prst="line">
            <a:avLst/>
          </a:prstGeom>
          <a:noFill/>
          <a:ln w="28575" cap="sq">
            <a:solidFill>
              <a:srgbClr val="FF0000"/>
            </a:solidFill>
            <a:round/>
            <a:headEnd type="none" w="sm" len="sm"/>
            <a:tailEnd type="none" w="sm" len="sm"/>
          </a:ln>
        </p:spPr>
        <p:txBody>
          <a:bodyPr wrap="none" anchor="ctr">
            <a:prstTxWarp prst="textNoShape">
              <a:avLst/>
            </a:prstTxWarp>
          </a:bodyPr>
          <a:lstStyle/>
          <a:p>
            <a:endParaRPr lang="en-US"/>
          </a:p>
        </p:txBody>
      </p:sp>
      <p:sp>
        <p:nvSpPr>
          <p:cNvPr id="60420" name="TextBox 15"/>
          <p:cNvSpPr txBox="1">
            <a:spLocks noChangeArrowheads="1"/>
          </p:cNvSpPr>
          <p:nvPr/>
        </p:nvSpPr>
        <p:spPr bwMode="auto">
          <a:xfrm>
            <a:off x="7543800" y="1304925"/>
            <a:ext cx="1524000" cy="523875"/>
          </a:xfrm>
          <a:prstGeom prst="rect">
            <a:avLst/>
          </a:prstGeom>
          <a:solidFill>
            <a:schemeClr val="bg1"/>
          </a:solidFill>
          <a:ln w="12700">
            <a:solidFill>
              <a:schemeClr val="tx1"/>
            </a:solidFill>
            <a:miter lim="800000"/>
            <a:headEnd/>
            <a:tailEnd/>
          </a:ln>
        </p:spPr>
        <p:txBody>
          <a:bodyPr>
            <a:prstTxWarp prst="textNoShape">
              <a:avLst/>
            </a:prstTxWarp>
            <a:spAutoFit/>
          </a:bodyPr>
          <a:lstStyle/>
          <a:p>
            <a:r>
              <a:rPr lang="en-US" sz="1400"/>
              <a:t>Decrease in C2’ Amplitude</a:t>
            </a:r>
          </a:p>
        </p:txBody>
      </p:sp>
      <p:sp>
        <p:nvSpPr>
          <p:cNvPr id="60421" name="TextBox 16"/>
          <p:cNvSpPr txBox="1">
            <a:spLocks noChangeArrowheads="1"/>
          </p:cNvSpPr>
          <p:nvPr/>
        </p:nvSpPr>
        <p:spPr bwMode="auto">
          <a:xfrm>
            <a:off x="76200" y="4924425"/>
            <a:ext cx="2209800" cy="522288"/>
          </a:xfrm>
          <a:prstGeom prst="rect">
            <a:avLst/>
          </a:prstGeom>
          <a:solidFill>
            <a:schemeClr val="bg1"/>
          </a:solidFill>
          <a:ln w="12700">
            <a:solidFill>
              <a:schemeClr val="tx1"/>
            </a:solidFill>
            <a:miter lim="800000"/>
            <a:headEnd/>
            <a:tailEnd/>
          </a:ln>
        </p:spPr>
        <p:txBody>
          <a:bodyPr>
            <a:prstTxWarp prst="textNoShape">
              <a:avLst/>
            </a:prstTxWarp>
            <a:spAutoFit/>
          </a:bodyPr>
          <a:lstStyle/>
          <a:p>
            <a:r>
              <a:rPr lang="en-US" sz="1400"/>
              <a:t>Another possible set of source components</a:t>
            </a:r>
          </a:p>
        </p:txBody>
      </p:sp>
      <p:graphicFrame>
        <p:nvGraphicFramePr>
          <p:cNvPr id="23" name="Chart 22"/>
          <p:cNvGraphicFramePr>
            <a:graphicFrameLocks/>
          </p:cNvGraphicFramePr>
          <p:nvPr/>
        </p:nvGraphicFramePr>
        <p:xfrm>
          <a:off x="685800" y="914400"/>
          <a:ext cx="3962400" cy="1905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Chart 23"/>
          <p:cNvGraphicFramePr>
            <a:graphicFrameLocks/>
          </p:cNvGraphicFramePr>
          <p:nvPr/>
        </p:nvGraphicFramePr>
        <p:xfrm>
          <a:off x="685800" y="2755070"/>
          <a:ext cx="3962400" cy="1905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Chart 24"/>
          <p:cNvGraphicFramePr>
            <a:graphicFrameLocks/>
          </p:cNvGraphicFramePr>
          <p:nvPr/>
        </p:nvGraphicFramePr>
        <p:xfrm>
          <a:off x="685800" y="4736270"/>
          <a:ext cx="3962400" cy="1905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Chart 25"/>
          <p:cNvGraphicFramePr>
            <a:graphicFrameLocks/>
          </p:cNvGraphicFramePr>
          <p:nvPr/>
        </p:nvGraphicFramePr>
        <p:xfrm>
          <a:off x="4572000" y="914400"/>
          <a:ext cx="3962400" cy="1905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Chart 26"/>
          <p:cNvGraphicFramePr>
            <a:graphicFrameLocks/>
          </p:cNvGraphicFramePr>
          <p:nvPr/>
        </p:nvGraphicFramePr>
        <p:xfrm>
          <a:off x="4572000" y="2755070"/>
          <a:ext cx="3962400" cy="1905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8" name="Chart 27"/>
          <p:cNvGraphicFramePr>
            <a:graphicFrameLocks/>
          </p:cNvGraphicFramePr>
          <p:nvPr/>
        </p:nvGraphicFramePr>
        <p:xfrm>
          <a:off x="4572000" y="4736270"/>
          <a:ext cx="3962400" cy="1905000"/>
        </p:xfrm>
        <a:graphic>
          <a:graphicData uri="http://schemas.openxmlformats.org/drawingml/2006/chart">
            <c:chart xmlns:c="http://schemas.openxmlformats.org/drawingml/2006/chart" xmlns:r="http://schemas.openxmlformats.org/officeDocument/2006/relationships" r:id="rId8"/>
          </a:graphicData>
        </a:graphic>
      </p:graphicFrame>
      <p:sp>
        <p:nvSpPr>
          <p:cNvPr id="29" name="Oval 11"/>
          <p:cNvSpPr>
            <a:spLocks noChangeArrowheads="1"/>
          </p:cNvSpPr>
          <p:nvPr/>
        </p:nvSpPr>
        <p:spPr bwMode="auto">
          <a:xfrm>
            <a:off x="5372100" y="5611813"/>
            <a:ext cx="952500" cy="1104900"/>
          </a:xfrm>
          <a:prstGeom prst="ellipse">
            <a:avLst/>
          </a:prstGeom>
          <a:noFill/>
          <a:ln w="57150" cap="sq">
            <a:solidFill>
              <a:srgbClr val="F90BFF"/>
            </a:solidFill>
            <a:round/>
            <a:headEnd type="none" w="sm" len="sm"/>
            <a:tailEnd type="none" w="sm" len="sm"/>
          </a:ln>
        </p:spPr>
        <p:txBody>
          <a:bodyPr wrap="none" anchor="ctr">
            <a:prstTxWarp prst="textNoShape">
              <a:avLst/>
            </a:prstTxWarp>
          </a:bodyPr>
          <a:lstStyle/>
          <a:p>
            <a:endParaRPr lang="en-US"/>
          </a:p>
        </p:txBody>
      </p:sp>
      <p:sp>
        <p:nvSpPr>
          <p:cNvPr id="30" name="Oval 29"/>
          <p:cNvSpPr>
            <a:spLocks noChangeArrowheads="1"/>
          </p:cNvSpPr>
          <p:nvPr/>
        </p:nvSpPr>
        <p:spPr bwMode="auto">
          <a:xfrm>
            <a:off x="5372100" y="3668713"/>
            <a:ext cx="952500" cy="1104900"/>
          </a:xfrm>
          <a:prstGeom prst="ellipse">
            <a:avLst/>
          </a:prstGeom>
          <a:noFill/>
          <a:ln w="57150" cap="sq">
            <a:solidFill>
              <a:srgbClr val="F90BFF"/>
            </a:solidFill>
            <a:round/>
            <a:headEnd type="none" w="sm" len="sm"/>
            <a:tailEnd type="none" w="sm" len="sm"/>
          </a:ln>
        </p:spPr>
        <p:txBody>
          <a:bodyPr wrap="none" anchor="ctr">
            <a:prstTxWarp prst="textNoShape">
              <a:avLst/>
            </a:prstTxWarp>
          </a:bodyPr>
          <a:lstStyle/>
          <a:p>
            <a:endParaRPr lang="en-US"/>
          </a:p>
        </p:txBody>
      </p:sp>
      <p:sp>
        <p:nvSpPr>
          <p:cNvPr id="60430" name="TextBox 30"/>
          <p:cNvSpPr txBox="1">
            <a:spLocks noChangeArrowheads="1"/>
          </p:cNvSpPr>
          <p:nvPr/>
        </p:nvSpPr>
        <p:spPr bwMode="auto">
          <a:xfrm>
            <a:off x="7543800" y="3135313"/>
            <a:ext cx="1524000" cy="523875"/>
          </a:xfrm>
          <a:prstGeom prst="rect">
            <a:avLst/>
          </a:prstGeom>
          <a:solidFill>
            <a:schemeClr val="bg1"/>
          </a:solidFill>
          <a:ln w="12700">
            <a:solidFill>
              <a:schemeClr val="tx1"/>
            </a:solidFill>
            <a:miter lim="800000"/>
            <a:headEnd/>
            <a:tailEnd/>
          </a:ln>
        </p:spPr>
        <p:txBody>
          <a:bodyPr>
            <a:prstTxWarp prst="textNoShape">
              <a:avLst/>
            </a:prstTxWarp>
            <a:spAutoFit/>
          </a:bodyPr>
          <a:lstStyle/>
          <a:p>
            <a:r>
              <a:rPr lang="en-US" sz="1400"/>
              <a:t>Increase in C1 Amplitude</a:t>
            </a:r>
          </a:p>
        </p:txBody>
      </p:sp>
      <p:sp>
        <p:nvSpPr>
          <p:cNvPr id="60431" name="TextBox 31"/>
          <p:cNvSpPr txBox="1">
            <a:spLocks noChangeArrowheads="1"/>
          </p:cNvSpPr>
          <p:nvPr/>
        </p:nvSpPr>
        <p:spPr bwMode="auto">
          <a:xfrm>
            <a:off x="7543800" y="4811713"/>
            <a:ext cx="1524000" cy="523875"/>
          </a:xfrm>
          <a:prstGeom prst="rect">
            <a:avLst/>
          </a:prstGeom>
          <a:solidFill>
            <a:schemeClr val="bg1"/>
          </a:solidFill>
          <a:ln w="12700">
            <a:solidFill>
              <a:schemeClr val="tx1"/>
            </a:solidFill>
            <a:miter lim="800000"/>
            <a:headEnd/>
            <a:tailEnd/>
          </a:ln>
        </p:spPr>
        <p:txBody>
          <a:bodyPr>
            <a:prstTxWarp prst="textNoShape">
              <a:avLst/>
            </a:prstTxWarp>
            <a:spAutoFit/>
          </a:bodyPr>
          <a:lstStyle/>
          <a:p>
            <a:r>
              <a:rPr lang="en-US" sz="1400"/>
              <a:t>Increase in C3 Amplitude</a:t>
            </a:r>
          </a:p>
        </p:txBody>
      </p:sp>
      <p:sp>
        <p:nvSpPr>
          <p:cNvPr id="60432" name="TextBox 32"/>
          <p:cNvSpPr txBox="1">
            <a:spLocks noChangeArrowheads="1"/>
          </p:cNvSpPr>
          <p:nvPr/>
        </p:nvSpPr>
        <p:spPr bwMode="auto">
          <a:xfrm>
            <a:off x="2667000" y="3159125"/>
            <a:ext cx="609600" cy="307975"/>
          </a:xfrm>
          <a:prstGeom prst="rect">
            <a:avLst/>
          </a:prstGeom>
          <a:noFill/>
          <a:ln w="12700">
            <a:noFill/>
            <a:miter lim="800000"/>
            <a:headEnd/>
            <a:tailEnd/>
          </a:ln>
        </p:spPr>
        <p:txBody>
          <a:bodyPr>
            <a:prstTxWarp prst="textNoShape">
              <a:avLst/>
            </a:prstTxWarp>
            <a:spAutoFit/>
          </a:bodyPr>
          <a:lstStyle/>
          <a:p>
            <a:r>
              <a:rPr lang="en-US" sz="1400"/>
              <a:t>C3</a:t>
            </a:r>
          </a:p>
        </p:txBody>
      </p:sp>
      <p:sp>
        <p:nvSpPr>
          <p:cNvPr id="60433" name="TextBox 33"/>
          <p:cNvSpPr txBox="1">
            <a:spLocks noChangeArrowheads="1"/>
          </p:cNvSpPr>
          <p:nvPr/>
        </p:nvSpPr>
        <p:spPr bwMode="auto">
          <a:xfrm>
            <a:off x="2562225" y="1333500"/>
            <a:ext cx="838200" cy="307975"/>
          </a:xfrm>
          <a:prstGeom prst="rect">
            <a:avLst/>
          </a:prstGeom>
          <a:noFill/>
          <a:ln w="12700">
            <a:noFill/>
            <a:miter lim="800000"/>
            <a:headEnd/>
            <a:tailEnd/>
          </a:ln>
        </p:spPr>
        <p:txBody>
          <a:bodyPr>
            <a:prstTxWarp prst="textNoShape">
              <a:avLst/>
            </a:prstTxWarp>
            <a:spAutoFit/>
          </a:bodyPr>
          <a:lstStyle/>
          <a:p>
            <a:r>
              <a:rPr lang="en-US" sz="1400"/>
              <a:t>Peak3</a:t>
            </a:r>
          </a:p>
        </p:txBody>
      </p:sp>
      <p:sp>
        <p:nvSpPr>
          <p:cNvPr id="60434" name="TextBox 34"/>
          <p:cNvSpPr txBox="1">
            <a:spLocks noChangeArrowheads="1"/>
          </p:cNvSpPr>
          <p:nvPr/>
        </p:nvSpPr>
        <p:spPr bwMode="auto">
          <a:xfrm>
            <a:off x="1524000" y="2438400"/>
            <a:ext cx="838200" cy="307975"/>
          </a:xfrm>
          <a:prstGeom prst="rect">
            <a:avLst/>
          </a:prstGeom>
          <a:noFill/>
          <a:ln w="12700">
            <a:noFill/>
            <a:miter lim="800000"/>
            <a:headEnd/>
            <a:tailEnd/>
          </a:ln>
        </p:spPr>
        <p:txBody>
          <a:bodyPr>
            <a:prstTxWarp prst="textNoShape">
              <a:avLst/>
            </a:prstTxWarp>
            <a:spAutoFit/>
          </a:bodyPr>
          <a:lstStyle/>
          <a:p>
            <a:r>
              <a:rPr lang="en-US" sz="1400"/>
              <a:t>Peak2</a:t>
            </a:r>
          </a:p>
        </p:txBody>
      </p:sp>
      <p:sp>
        <p:nvSpPr>
          <p:cNvPr id="60435" name="TextBox 35"/>
          <p:cNvSpPr txBox="1">
            <a:spLocks noChangeArrowheads="1"/>
          </p:cNvSpPr>
          <p:nvPr/>
        </p:nvSpPr>
        <p:spPr bwMode="auto">
          <a:xfrm>
            <a:off x="914400" y="1752600"/>
            <a:ext cx="838200" cy="307975"/>
          </a:xfrm>
          <a:prstGeom prst="rect">
            <a:avLst/>
          </a:prstGeom>
          <a:noFill/>
          <a:ln w="12700">
            <a:noFill/>
            <a:miter lim="800000"/>
            <a:headEnd/>
            <a:tailEnd/>
          </a:ln>
        </p:spPr>
        <p:txBody>
          <a:bodyPr>
            <a:prstTxWarp prst="textNoShape">
              <a:avLst/>
            </a:prstTxWarp>
            <a:spAutoFit/>
          </a:bodyPr>
          <a:lstStyle/>
          <a:p>
            <a:r>
              <a:rPr lang="en-US" sz="1400"/>
              <a:t>Peak1</a:t>
            </a:r>
          </a:p>
        </p:txBody>
      </p:sp>
      <p:sp>
        <p:nvSpPr>
          <p:cNvPr id="60436" name="TextBox 36"/>
          <p:cNvSpPr txBox="1">
            <a:spLocks noChangeArrowheads="1"/>
          </p:cNvSpPr>
          <p:nvPr/>
        </p:nvSpPr>
        <p:spPr bwMode="auto">
          <a:xfrm>
            <a:off x="1277938" y="3440113"/>
            <a:ext cx="609600" cy="307975"/>
          </a:xfrm>
          <a:prstGeom prst="rect">
            <a:avLst/>
          </a:prstGeom>
          <a:noFill/>
          <a:ln w="12700">
            <a:noFill/>
            <a:miter lim="800000"/>
            <a:headEnd/>
            <a:tailEnd/>
          </a:ln>
        </p:spPr>
        <p:txBody>
          <a:bodyPr>
            <a:prstTxWarp prst="textNoShape">
              <a:avLst/>
            </a:prstTxWarp>
            <a:spAutoFit/>
          </a:bodyPr>
          <a:lstStyle/>
          <a:p>
            <a:r>
              <a:rPr lang="en-US" sz="1400"/>
              <a:t>C1</a:t>
            </a:r>
          </a:p>
        </p:txBody>
      </p:sp>
      <p:sp>
        <p:nvSpPr>
          <p:cNvPr id="60437" name="TextBox 37"/>
          <p:cNvSpPr txBox="1">
            <a:spLocks noChangeArrowheads="1"/>
          </p:cNvSpPr>
          <p:nvPr/>
        </p:nvSpPr>
        <p:spPr bwMode="auto">
          <a:xfrm>
            <a:off x="1604963" y="4471988"/>
            <a:ext cx="609600" cy="307975"/>
          </a:xfrm>
          <a:prstGeom prst="rect">
            <a:avLst/>
          </a:prstGeom>
          <a:noFill/>
          <a:ln w="12700">
            <a:noFill/>
            <a:miter lim="800000"/>
            <a:headEnd/>
            <a:tailEnd/>
          </a:ln>
        </p:spPr>
        <p:txBody>
          <a:bodyPr>
            <a:prstTxWarp prst="textNoShape">
              <a:avLst/>
            </a:prstTxWarp>
            <a:spAutoFit/>
          </a:bodyPr>
          <a:lstStyle/>
          <a:p>
            <a:r>
              <a:rPr lang="en-US" sz="1400"/>
              <a:t>C2</a:t>
            </a:r>
          </a:p>
        </p:txBody>
      </p:sp>
      <p:sp>
        <p:nvSpPr>
          <p:cNvPr id="60438" name="TextBox 38"/>
          <p:cNvSpPr txBox="1">
            <a:spLocks noChangeArrowheads="1"/>
          </p:cNvSpPr>
          <p:nvPr/>
        </p:nvSpPr>
        <p:spPr bwMode="auto">
          <a:xfrm>
            <a:off x="2819400" y="4887913"/>
            <a:ext cx="609600" cy="307975"/>
          </a:xfrm>
          <a:prstGeom prst="rect">
            <a:avLst/>
          </a:prstGeom>
          <a:noFill/>
          <a:ln w="12700">
            <a:noFill/>
            <a:miter lim="800000"/>
            <a:headEnd/>
            <a:tailEnd/>
          </a:ln>
        </p:spPr>
        <p:txBody>
          <a:bodyPr>
            <a:prstTxWarp prst="textNoShape">
              <a:avLst/>
            </a:prstTxWarp>
            <a:spAutoFit/>
          </a:bodyPr>
          <a:lstStyle/>
          <a:p>
            <a:r>
              <a:rPr lang="en-US" sz="1400"/>
              <a:t>C3’</a:t>
            </a:r>
          </a:p>
        </p:txBody>
      </p:sp>
      <p:sp>
        <p:nvSpPr>
          <p:cNvPr id="60439" name="TextBox 39"/>
          <p:cNvSpPr txBox="1">
            <a:spLocks noChangeArrowheads="1"/>
          </p:cNvSpPr>
          <p:nvPr/>
        </p:nvSpPr>
        <p:spPr bwMode="auto">
          <a:xfrm>
            <a:off x="1277938" y="5430838"/>
            <a:ext cx="609600" cy="307975"/>
          </a:xfrm>
          <a:prstGeom prst="rect">
            <a:avLst/>
          </a:prstGeom>
          <a:noFill/>
          <a:ln w="12700">
            <a:noFill/>
            <a:miter lim="800000"/>
            <a:headEnd/>
            <a:tailEnd/>
          </a:ln>
        </p:spPr>
        <p:txBody>
          <a:bodyPr>
            <a:prstTxWarp prst="textNoShape">
              <a:avLst/>
            </a:prstTxWarp>
            <a:spAutoFit/>
          </a:bodyPr>
          <a:lstStyle/>
          <a:p>
            <a:r>
              <a:rPr lang="en-US" sz="1400"/>
              <a:t>C1’</a:t>
            </a:r>
          </a:p>
        </p:txBody>
      </p:sp>
      <p:sp>
        <p:nvSpPr>
          <p:cNvPr id="60440" name="TextBox 40"/>
          <p:cNvSpPr txBox="1">
            <a:spLocks noChangeArrowheads="1"/>
          </p:cNvSpPr>
          <p:nvPr/>
        </p:nvSpPr>
        <p:spPr bwMode="auto">
          <a:xfrm>
            <a:off x="1952625" y="6473825"/>
            <a:ext cx="609600" cy="307975"/>
          </a:xfrm>
          <a:prstGeom prst="rect">
            <a:avLst/>
          </a:prstGeom>
          <a:noFill/>
          <a:ln w="12700">
            <a:noFill/>
            <a:miter lim="800000"/>
            <a:headEnd/>
            <a:tailEnd/>
          </a:ln>
        </p:spPr>
        <p:txBody>
          <a:bodyPr>
            <a:prstTxWarp prst="textNoShape">
              <a:avLst/>
            </a:prstTxWarp>
            <a:spAutoFit/>
          </a:bodyPr>
          <a:lstStyle/>
          <a:p>
            <a:r>
              <a:rPr lang="en-US" sz="1400"/>
              <a:t>C2’</a:t>
            </a:r>
          </a:p>
        </p:txBody>
      </p:sp>
      <p:sp>
        <p:nvSpPr>
          <p:cNvPr id="60441" name="TextBox 41"/>
          <p:cNvSpPr txBox="1">
            <a:spLocks noChangeArrowheads="1"/>
          </p:cNvSpPr>
          <p:nvPr/>
        </p:nvSpPr>
        <p:spPr bwMode="auto">
          <a:xfrm>
            <a:off x="76200" y="2957513"/>
            <a:ext cx="2209800" cy="523875"/>
          </a:xfrm>
          <a:prstGeom prst="rect">
            <a:avLst/>
          </a:prstGeom>
          <a:solidFill>
            <a:schemeClr val="bg1"/>
          </a:solidFill>
          <a:ln w="12700">
            <a:solidFill>
              <a:schemeClr val="tx1"/>
            </a:solidFill>
            <a:miter lim="800000"/>
            <a:headEnd/>
            <a:tailEnd/>
          </a:ln>
        </p:spPr>
        <p:txBody>
          <a:bodyPr>
            <a:prstTxWarp prst="textNoShape">
              <a:avLst/>
            </a:prstTxWarp>
            <a:spAutoFit/>
          </a:bodyPr>
          <a:lstStyle/>
          <a:p>
            <a:r>
              <a:rPr lang="en-US" sz="1400"/>
              <a:t>One possible set of source components</a:t>
            </a:r>
          </a:p>
        </p:txBody>
      </p:sp>
      <p:sp>
        <p:nvSpPr>
          <p:cNvPr id="1030154" name="Text Box 10"/>
          <p:cNvSpPr txBox="1">
            <a:spLocks noChangeArrowheads="1"/>
          </p:cNvSpPr>
          <p:nvPr/>
        </p:nvSpPr>
        <p:spPr bwMode="auto">
          <a:xfrm>
            <a:off x="63500" y="2809875"/>
            <a:ext cx="4356100" cy="2676525"/>
          </a:xfrm>
          <a:prstGeom prst="rect">
            <a:avLst/>
          </a:prstGeom>
          <a:solidFill>
            <a:srgbClr val="F3FFAE"/>
          </a:solidFill>
          <a:ln w="28575" cap="sq">
            <a:solidFill>
              <a:schemeClr val="tx1"/>
            </a:solidFill>
            <a:miter lim="800000"/>
            <a:headEnd type="none" w="sm" len="sm"/>
            <a:tailEnd type="none" w="sm" len="sm"/>
          </a:ln>
        </p:spPr>
        <p:txBody>
          <a:bodyPr>
            <a:prstTxWarp prst="textNoShape">
              <a:avLst/>
            </a:prstTxWarp>
            <a:spAutoFit/>
          </a:bodyPr>
          <a:lstStyle/>
          <a:p>
            <a:pPr algn="l">
              <a:spcBef>
                <a:spcPct val="50000"/>
              </a:spcBef>
            </a:pPr>
            <a:r>
              <a:rPr lang="en-US" sz="2400">
                <a:latin typeface="Times New Roman" pitchFamily="-111" charset="0"/>
              </a:rPr>
              <a:t>Rule #4- Differences in peak amplitude do not necessarily correspond to differences in component size, and differences in peak latency do not necessarily correspond to changes in component timing.</a:t>
            </a:r>
          </a:p>
        </p:txBody>
      </p:sp>
      <p:sp>
        <p:nvSpPr>
          <p:cNvPr id="60443" name="TextBox 42"/>
          <p:cNvSpPr txBox="1">
            <a:spLocks noChangeArrowheads="1"/>
          </p:cNvSpPr>
          <p:nvPr/>
        </p:nvSpPr>
        <p:spPr bwMode="auto">
          <a:xfrm>
            <a:off x="6224588" y="1119188"/>
            <a:ext cx="838200" cy="307975"/>
          </a:xfrm>
          <a:prstGeom prst="rect">
            <a:avLst/>
          </a:prstGeom>
          <a:noFill/>
          <a:ln w="12700">
            <a:noFill/>
            <a:miter lim="800000"/>
            <a:headEnd/>
            <a:tailEnd/>
          </a:ln>
        </p:spPr>
        <p:txBody>
          <a:bodyPr>
            <a:prstTxWarp prst="textNoShape">
              <a:avLst/>
            </a:prstTxWarp>
            <a:spAutoFit/>
          </a:bodyPr>
          <a:lstStyle/>
          <a:p>
            <a:r>
              <a:rPr lang="en-US" sz="1400"/>
              <a:t>Peak3</a:t>
            </a:r>
          </a:p>
        </p:txBody>
      </p:sp>
      <p:sp>
        <p:nvSpPr>
          <p:cNvPr id="60444" name="TextBox 43"/>
          <p:cNvSpPr txBox="1">
            <a:spLocks noChangeArrowheads="1"/>
          </p:cNvSpPr>
          <p:nvPr/>
        </p:nvSpPr>
        <p:spPr bwMode="auto">
          <a:xfrm>
            <a:off x="5475288" y="2490788"/>
            <a:ext cx="838200" cy="307975"/>
          </a:xfrm>
          <a:prstGeom prst="rect">
            <a:avLst/>
          </a:prstGeom>
          <a:noFill/>
          <a:ln w="12700">
            <a:noFill/>
            <a:miter lim="800000"/>
            <a:headEnd/>
            <a:tailEnd/>
          </a:ln>
        </p:spPr>
        <p:txBody>
          <a:bodyPr>
            <a:prstTxWarp prst="textNoShape">
              <a:avLst/>
            </a:prstTxWarp>
            <a:spAutoFit/>
          </a:bodyPr>
          <a:lstStyle/>
          <a:p>
            <a:r>
              <a:rPr lang="en-US" sz="1400"/>
              <a:t>Peak2</a:t>
            </a:r>
          </a:p>
        </p:txBody>
      </p:sp>
      <p:sp>
        <p:nvSpPr>
          <p:cNvPr id="60445" name="TextBox 44"/>
          <p:cNvSpPr txBox="1">
            <a:spLocks noChangeArrowheads="1"/>
          </p:cNvSpPr>
          <p:nvPr/>
        </p:nvSpPr>
        <p:spPr bwMode="auto">
          <a:xfrm>
            <a:off x="4865688" y="1728788"/>
            <a:ext cx="838200" cy="307975"/>
          </a:xfrm>
          <a:prstGeom prst="rect">
            <a:avLst/>
          </a:prstGeom>
          <a:noFill/>
          <a:ln w="12700">
            <a:noFill/>
            <a:miter lim="800000"/>
            <a:headEnd/>
            <a:tailEnd/>
          </a:ln>
        </p:spPr>
        <p:txBody>
          <a:bodyPr>
            <a:prstTxWarp prst="textNoShape">
              <a:avLst/>
            </a:prstTxWarp>
            <a:spAutoFit/>
          </a:bodyPr>
          <a:lstStyle/>
          <a:p>
            <a:r>
              <a:rPr lang="en-US" sz="1400"/>
              <a:t>Peak1</a:t>
            </a:r>
          </a:p>
        </p:txBody>
      </p:sp>
      <p:sp>
        <p:nvSpPr>
          <p:cNvPr id="60446" name="TextBox 45"/>
          <p:cNvSpPr txBox="1">
            <a:spLocks noChangeArrowheads="1"/>
          </p:cNvSpPr>
          <p:nvPr/>
        </p:nvSpPr>
        <p:spPr bwMode="auto">
          <a:xfrm>
            <a:off x="6505575" y="3168650"/>
            <a:ext cx="838200" cy="307975"/>
          </a:xfrm>
          <a:prstGeom prst="rect">
            <a:avLst/>
          </a:prstGeom>
          <a:noFill/>
          <a:ln w="12700">
            <a:noFill/>
            <a:miter lim="800000"/>
            <a:headEnd/>
            <a:tailEnd/>
          </a:ln>
        </p:spPr>
        <p:txBody>
          <a:bodyPr>
            <a:prstTxWarp prst="textNoShape">
              <a:avLst/>
            </a:prstTxWarp>
            <a:spAutoFit/>
          </a:bodyPr>
          <a:lstStyle/>
          <a:p>
            <a:r>
              <a:rPr lang="en-US" sz="1400"/>
              <a:t>Peak3</a:t>
            </a:r>
          </a:p>
        </p:txBody>
      </p:sp>
      <p:sp>
        <p:nvSpPr>
          <p:cNvPr id="60447" name="TextBox 46"/>
          <p:cNvSpPr txBox="1">
            <a:spLocks noChangeArrowheads="1"/>
          </p:cNvSpPr>
          <p:nvPr/>
        </p:nvSpPr>
        <p:spPr bwMode="auto">
          <a:xfrm>
            <a:off x="5467350" y="4270375"/>
            <a:ext cx="838200" cy="307975"/>
          </a:xfrm>
          <a:prstGeom prst="rect">
            <a:avLst/>
          </a:prstGeom>
          <a:noFill/>
          <a:ln w="12700">
            <a:noFill/>
            <a:miter lim="800000"/>
            <a:headEnd/>
            <a:tailEnd/>
          </a:ln>
        </p:spPr>
        <p:txBody>
          <a:bodyPr>
            <a:prstTxWarp prst="textNoShape">
              <a:avLst/>
            </a:prstTxWarp>
            <a:spAutoFit/>
          </a:bodyPr>
          <a:lstStyle/>
          <a:p>
            <a:r>
              <a:rPr lang="en-US" sz="1400"/>
              <a:t>Peak2</a:t>
            </a:r>
          </a:p>
        </p:txBody>
      </p:sp>
      <p:sp>
        <p:nvSpPr>
          <p:cNvPr id="60448" name="TextBox 47"/>
          <p:cNvSpPr txBox="1">
            <a:spLocks noChangeArrowheads="1"/>
          </p:cNvSpPr>
          <p:nvPr/>
        </p:nvSpPr>
        <p:spPr bwMode="auto">
          <a:xfrm>
            <a:off x="4857750" y="3389313"/>
            <a:ext cx="838200" cy="307975"/>
          </a:xfrm>
          <a:prstGeom prst="rect">
            <a:avLst/>
          </a:prstGeom>
          <a:noFill/>
          <a:ln w="12700">
            <a:noFill/>
            <a:miter lim="800000"/>
            <a:headEnd/>
            <a:tailEnd/>
          </a:ln>
        </p:spPr>
        <p:txBody>
          <a:bodyPr>
            <a:prstTxWarp prst="textNoShape">
              <a:avLst/>
            </a:prstTxWarp>
            <a:spAutoFit/>
          </a:bodyPr>
          <a:lstStyle/>
          <a:p>
            <a:r>
              <a:rPr lang="en-US" sz="1400"/>
              <a:t>Peak1</a:t>
            </a:r>
          </a:p>
        </p:txBody>
      </p:sp>
      <p:sp>
        <p:nvSpPr>
          <p:cNvPr id="60449" name="TextBox 48"/>
          <p:cNvSpPr txBox="1">
            <a:spLocks noChangeArrowheads="1"/>
          </p:cNvSpPr>
          <p:nvPr/>
        </p:nvSpPr>
        <p:spPr bwMode="auto">
          <a:xfrm>
            <a:off x="6505575" y="4624388"/>
            <a:ext cx="838200" cy="307975"/>
          </a:xfrm>
          <a:prstGeom prst="rect">
            <a:avLst/>
          </a:prstGeom>
          <a:noFill/>
          <a:ln w="12700">
            <a:noFill/>
            <a:miter lim="800000"/>
            <a:headEnd/>
            <a:tailEnd/>
          </a:ln>
        </p:spPr>
        <p:txBody>
          <a:bodyPr>
            <a:prstTxWarp prst="textNoShape">
              <a:avLst/>
            </a:prstTxWarp>
            <a:spAutoFit/>
          </a:bodyPr>
          <a:lstStyle/>
          <a:p>
            <a:r>
              <a:rPr lang="en-US" sz="1400"/>
              <a:t>Peak3</a:t>
            </a:r>
          </a:p>
        </p:txBody>
      </p:sp>
      <p:sp>
        <p:nvSpPr>
          <p:cNvPr id="60450" name="TextBox 49"/>
          <p:cNvSpPr txBox="1">
            <a:spLocks noChangeArrowheads="1"/>
          </p:cNvSpPr>
          <p:nvPr/>
        </p:nvSpPr>
        <p:spPr bwMode="auto">
          <a:xfrm>
            <a:off x="5467350" y="6254750"/>
            <a:ext cx="838200" cy="307975"/>
          </a:xfrm>
          <a:prstGeom prst="rect">
            <a:avLst/>
          </a:prstGeom>
          <a:noFill/>
          <a:ln w="12700">
            <a:noFill/>
            <a:miter lim="800000"/>
            <a:headEnd/>
            <a:tailEnd/>
          </a:ln>
        </p:spPr>
        <p:txBody>
          <a:bodyPr>
            <a:prstTxWarp prst="textNoShape">
              <a:avLst/>
            </a:prstTxWarp>
            <a:spAutoFit/>
          </a:bodyPr>
          <a:lstStyle/>
          <a:p>
            <a:r>
              <a:rPr lang="en-US" sz="1400"/>
              <a:t>Peak2</a:t>
            </a:r>
          </a:p>
        </p:txBody>
      </p:sp>
      <p:sp>
        <p:nvSpPr>
          <p:cNvPr id="60451" name="TextBox 50"/>
          <p:cNvSpPr txBox="1">
            <a:spLocks noChangeArrowheads="1"/>
          </p:cNvSpPr>
          <p:nvPr/>
        </p:nvSpPr>
        <p:spPr bwMode="auto">
          <a:xfrm>
            <a:off x="4857750" y="5535613"/>
            <a:ext cx="838200" cy="307975"/>
          </a:xfrm>
          <a:prstGeom prst="rect">
            <a:avLst/>
          </a:prstGeom>
          <a:noFill/>
          <a:ln w="12700">
            <a:noFill/>
            <a:miter lim="800000"/>
            <a:headEnd/>
            <a:tailEnd/>
          </a:ln>
        </p:spPr>
        <p:txBody>
          <a:bodyPr>
            <a:prstTxWarp prst="textNoShape">
              <a:avLst/>
            </a:prstTxWarp>
            <a:spAutoFit/>
          </a:bodyPr>
          <a:lstStyle/>
          <a:p>
            <a:r>
              <a:rPr lang="en-US" sz="1400"/>
              <a:t>Peak1</a:t>
            </a:r>
          </a:p>
        </p:txBody>
      </p:sp>
      <p:sp>
        <p:nvSpPr>
          <p:cNvPr id="36" name="TextBox 41"/>
          <p:cNvSpPr txBox="1">
            <a:spLocks noChangeArrowheads="1"/>
          </p:cNvSpPr>
          <p:nvPr/>
        </p:nvSpPr>
        <p:spPr bwMode="auto">
          <a:xfrm>
            <a:off x="76200" y="1444823"/>
            <a:ext cx="2209800" cy="307777"/>
          </a:xfrm>
          <a:prstGeom prst="rect">
            <a:avLst/>
          </a:prstGeom>
          <a:solidFill>
            <a:schemeClr val="bg1"/>
          </a:solidFill>
          <a:ln w="12700">
            <a:solidFill>
              <a:schemeClr val="tx1"/>
            </a:solidFill>
            <a:miter lim="800000"/>
            <a:headEnd/>
            <a:tailEnd/>
          </a:ln>
        </p:spPr>
        <p:txBody>
          <a:bodyPr>
            <a:prstTxWarp prst="textNoShape">
              <a:avLst/>
            </a:prstTxWarp>
            <a:spAutoFit/>
          </a:bodyPr>
          <a:lstStyle/>
          <a:p>
            <a:r>
              <a:rPr lang="en-US" sz="1400" dirty="0" smtClean="0"/>
              <a:t>Observed Waveform</a:t>
            </a:r>
            <a:endParaRPr lang="en-US" sz="1400" dirty="0"/>
          </a:p>
        </p:txBody>
      </p:sp>
    </p:spTree>
    <p:extLst>
      <p:ext uri="{BB962C8B-B14F-4D97-AF65-F5344CB8AC3E}">
        <p14:creationId xmlns:p14="http://schemas.microsoft.com/office/powerpoint/2010/main" val="13670153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01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103015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Grp="1" noChangeArrowheads="1"/>
          </p:cNvSpPr>
          <p:nvPr>
            <p:ph type="title"/>
          </p:nvPr>
        </p:nvSpPr>
        <p:spPr>
          <a:xfrm>
            <a:off x="0" y="0"/>
            <a:ext cx="9144000" cy="1143000"/>
          </a:xfrm>
        </p:spPr>
        <p:txBody>
          <a:bodyPr/>
          <a:lstStyle/>
          <a:p>
            <a:pPr eaLnBrk="1" hangingPunct="1">
              <a:defRPr/>
            </a:pPr>
            <a:r>
              <a:rPr lang="en-US" dirty="0" smtClean="0">
                <a:ea typeface="+mj-ea"/>
                <a:cs typeface="+mj-cs"/>
              </a:rPr>
              <a:t>Peaks and Components</a:t>
            </a:r>
            <a:endParaRPr lang="en-US" dirty="0">
              <a:ea typeface="+mj-ea"/>
              <a:cs typeface="+mj-cs"/>
            </a:endParaRPr>
          </a:p>
        </p:txBody>
      </p:sp>
      <p:sp>
        <p:nvSpPr>
          <p:cNvPr id="60419" name="Line 4"/>
          <p:cNvSpPr>
            <a:spLocks noChangeShapeType="1"/>
          </p:cNvSpPr>
          <p:nvPr/>
        </p:nvSpPr>
        <p:spPr bwMode="auto">
          <a:xfrm rot="5400000">
            <a:off x="4572000" y="-3581400"/>
            <a:ext cx="0" cy="9144000"/>
          </a:xfrm>
          <a:prstGeom prst="line">
            <a:avLst/>
          </a:prstGeom>
          <a:noFill/>
          <a:ln w="28575" cap="sq">
            <a:solidFill>
              <a:srgbClr val="FF0000"/>
            </a:solidFill>
            <a:round/>
            <a:headEnd type="none" w="sm" len="sm"/>
            <a:tailEnd type="none" w="sm" len="sm"/>
          </a:ln>
        </p:spPr>
        <p:txBody>
          <a:bodyPr wrap="none" anchor="ctr">
            <a:prstTxWarp prst="textNoShape">
              <a:avLst/>
            </a:prstTxWarp>
          </a:bodyPr>
          <a:lstStyle/>
          <a:p>
            <a:endParaRPr lang="en-US"/>
          </a:p>
        </p:txBody>
      </p:sp>
      <p:sp>
        <p:nvSpPr>
          <p:cNvPr id="60420" name="TextBox 15"/>
          <p:cNvSpPr txBox="1">
            <a:spLocks noChangeArrowheads="1"/>
          </p:cNvSpPr>
          <p:nvPr/>
        </p:nvSpPr>
        <p:spPr bwMode="auto">
          <a:xfrm>
            <a:off x="7543800" y="1304925"/>
            <a:ext cx="1524000" cy="523875"/>
          </a:xfrm>
          <a:prstGeom prst="rect">
            <a:avLst/>
          </a:prstGeom>
          <a:solidFill>
            <a:schemeClr val="bg1"/>
          </a:solidFill>
          <a:ln w="12700">
            <a:solidFill>
              <a:schemeClr val="tx1"/>
            </a:solidFill>
            <a:miter lim="800000"/>
            <a:headEnd/>
            <a:tailEnd/>
          </a:ln>
        </p:spPr>
        <p:txBody>
          <a:bodyPr>
            <a:prstTxWarp prst="textNoShape">
              <a:avLst/>
            </a:prstTxWarp>
            <a:spAutoFit/>
          </a:bodyPr>
          <a:lstStyle/>
          <a:p>
            <a:r>
              <a:rPr lang="en-US" sz="1400" dirty="0"/>
              <a:t>Decrease in C2’ Amplitude</a:t>
            </a:r>
          </a:p>
        </p:txBody>
      </p:sp>
      <p:graphicFrame>
        <p:nvGraphicFramePr>
          <p:cNvPr id="26" name="Chart 25"/>
          <p:cNvGraphicFramePr>
            <a:graphicFrameLocks/>
          </p:cNvGraphicFramePr>
          <p:nvPr/>
        </p:nvGraphicFramePr>
        <p:xfrm>
          <a:off x="4572000" y="914400"/>
          <a:ext cx="3962400" cy="1905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7" name="Chart 26"/>
          <p:cNvGraphicFramePr>
            <a:graphicFrameLocks/>
          </p:cNvGraphicFramePr>
          <p:nvPr/>
        </p:nvGraphicFramePr>
        <p:xfrm>
          <a:off x="4572000" y="2755070"/>
          <a:ext cx="3962400" cy="1905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8" name="Chart 27"/>
          <p:cNvGraphicFramePr>
            <a:graphicFrameLocks/>
          </p:cNvGraphicFramePr>
          <p:nvPr/>
        </p:nvGraphicFramePr>
        <p:xfrm>
          <a:off x="4572000" y="4736270"/>
          <a:ext cx="3962400" cy="1905000"/>
        </p:xfrm>
        <a:graphic>
          <a:graphicData uri="http://schemas.openxmlformats.org/drawingml/2006/chart">
            <c:chart xmlns:c="http://schemas.openxmlformats.org/drawingml/2006/chart" xmlns:r="http://schemas.openxmlformats.org/officeDocument/2006/relationships" r:id="rId5"/>
          </a:graphicData>
        </a:graphic>
      </p:graphicFrame>
      <p:sp>
        <p:nvSpPr>
          <p:cNvPr id="29" name="Oval 11"/>
          <p:cNvSpPr>
            <a:spLocks noChangeArrowheads="1"/>
          </p:cNvSpPr>
          <p:nvPr/>
        </p:nvSpPr>
        <p:spPr bwMode="auto">
          <a:xfrm>
            <a:off x="5372100" y="5611813"/>
            <a:ext cx="952500" cy="1104900"/>
          </a:xfrm>
          <a:prstGeom prst="ellipse">
            <a:avLst/>
          </a:prstGeom>
          <a:noFill/>
          <a:ln w="57150" cap="sq">
            <a:solidFill>
              <a:srgbClr val="F90BFF"/>
            </a:solidFill>
            <a:round/>
            <a:headEnd type="none" w="sm" len="sm"/>
            <a:tailEnd type="none" w="sm" len="sm"/>
          </a:ln>
        </p:spPr>
        <p:txBody>
          <a:bodyPr wrap="none" anchor="ctr">
            <a:prstTxWarp prst="textNoShape">
              <a:avLst/>
            </a:prstTxWarp>
          </a:bodyPr>
          <a:lstStyle/>
          <a:p>
            <a:endParaRPr lang="en-US"/>
          </a:p>
        </p:txBody>
      </p:sp>
      <p:sp>
        <p:nvSpPr>
          <p:cNvPr id="30" name="Oval 29"/>
          <p:cNvSpPr>
            <a:spLocks noChangeArrowheads="1"/>
          </p:cNvSpPr>
          <p:nvPr/>
        </p:nvSpPr>
        <p:spPr bwMode="auto">
          <a:xfrm>
            <a:off x="5372100" y="3668713"/>
            <a:ext cx="952500" cy="1104900"/>
          </a:xfrm>
          <a:prstGeom prst="ellipse">
            <a:avLst/>
          </a:prstGeom>
          <a:noFill/>
          <a:ln w="57150" cap="sq">
            <a:solidFill>
              <a:srgbClr val="F90BFF"/>
            </a:solidFill>
            <a:round/>
            <a:headEnd type="none" w="sm" len="sm"/>
            <a:tailEnd type="none" w="sm" len="sm"/>
          </a:ln>
        </p:spPr>
        <p:txBody>
          <a:bodyPr wrap="none" anchor="ctr">
            <a:prstTxWarp prst="textNoShape">
              <a:avLst/>
            </a:prstTxWarp>
          </a:bodyPr>
          <a:lstStyle/>
          <a:p>
            <a:endParaRPr lang="en-US"/>
          </a:p>
        </p:txBody>
      </p:sp>
      <p:sp>
        <p:nvSpPr>
          <p:cNvPr id="60430" name="TextBox 30"/>
          <p:cNvSpPr txBox="1">
            <a:spLocks noChangeArrowheads="1"/>
          </p:cNvSpPr>
          <p:nvPr/>
        </p:nvSpPr>
        <p:spPr bwMode="auto">
          <a:xfrm>
            <a:off x="7543800" y="3135313"/>
            <a:ext cx="1524000" cy="523875"/>
          </a:xfrm>
          <a:prstGeom prst="rect">
            <a:avLst/>
          </a:prstGeom>
          <a:solidFill>
            <a:schemeClr val="bg1"/>
          </a:solidFill>
          <a:ln w="12700">
            <a:solidFill>
              <a:schemeClr val="tx1"/>
            </a:solidFill>
            <a:miter lim="800000"/>
            <a:headEnd/>
            <a:tailEnd/>
          </a:ln>
        </p:spPr>
        <p:txBody>
          <a:bodyPr>
            <a:prstTxWarp prst="textNoShape">
              <a:avLst/>
            </a:prstTxWarp>
            <a:spAutoFit/>
          </a:bodyPr>
          <a:lstStyle/>
          <a:p>
            <a:r>
              <a:rPr lang="en-US" sz="1400"/>
              <a:t>Increase in C1 Amplitude</a:t>
            </a:r>
          </a:p>
        </p:txBody>
      </p:sp>
      <p:sp>
        <p:nvSpPr>
          <p:cNvPr id="60431" name="TextBox 31"/>
          <p:cNvSpPr txBox="1">
            <a:spLocks noChangeArrowheads="1"/>
          </p:cNvSpPr>
          <p:nvPr/>
        </p:nvSpPr>
        <p:spPr bwMode="auto">
          <a:xfrm>
            <a:off x="7543800" y="4811713"/>
            <a:ext cx="1524000" cy="523875"/>
          </a:xfrm>
          <a:prstGeom prst="rect">
            <a:avLst/>
          </a:prstGeom>
          <a:solidFill>
            <a:schemeClr val="bg1"/>
          </a:solidFill>
          <a:ln w="12700">
            <a:solidFill>
              <a:schemeClr val="tx1"/>
            </a:solidFill>
            <a:miter lim="800000"/>
            <a:headEnd/>
            <a:tailEnd/>
          </a:ln>
        </p:spPr>
        <p:txBody>
          <a:bodyPr>
            <a:prstTxWarp prst="textNoShape">
              <a:avLst/>
            </a:prstTxWarp>
            <a:spAutoFit/>
          </a:bodyPr>
          <a:lstStyle/>
          <a:p>
            <a:r>
              <a:rPr lang="en-US" sz="1400"/>
              <a:t>Increase in C3 Amplitude</a:t>
            </a:r>
          </a:p>
        </p:txBody>
      </p:sp>
      <p:sp>
        <p:nvSpPr>
          <p:cNvPr id="60443" name="TextBox 42"/>
          <p:cNvSpPr txBox="1">
            <a:spLocks noChangeArrowheads="1"/>
          </p:cNvSpPr>
          <p:nvPr/>
        </p:nvSpPr>
        <p:spPr bwMode="auto">
          <a:xfrm>
            <a:off x="6224588" y="1119188"/>
            <a:ext cx="838200" cy="307975"/>
          </a:xfrm>
          <a:prstGeom prst="rect">
            <a:avLst/>
          </a:prstGeom>
          <a:noFill/>
          <a:ln w="12700">
            <a:noFill/>
            <a:miter lim="800000"/>
            <a:headEnd/>
            <a:tailEnd/>
          </a:ln>
        </p:spPr>
        <p:txBody>
          <a:bodyPr>
            <a:prstTxWarp prst="textNoShape">
              <a:avLst/>
            </a:prstTxWarp>
            <a:spAutoFit/>
          </a:bodyPr>
          <a:lstStyle/>
          <a:p>
            <a:r>
              <a:rPr lang="en-US" sz="1400"/>
              <a:t>Peak3</a:t>
            </a:r>
          </a:p>
        </p:txBody>
      </p:sp>
      <p:sp>
        <p:nvSpPr>
          <p:cNvPr id="60444" name="TextBox 43"/>
          <p:cNvSpPr txBox="1">
            <a:spLocks noChangeArrowheads="1"/>
          </p:cNvSpPr>
          <p:nvPr/>
        </p:nvSpPr>
        <p:spPr bwMode="auto">
          <a:xfrm>
            <a:off x="5475288" y="2490788"/>
            <a:ext cx="838200" cy="307975"/>
          </a:xfrm>
          <a:prstGeom prst="rect">
            <a:avLst/>
          </a:prstGeom>
          <a:noFill/>
          <a:ln w="12700">
            <a:noFill/>
            <a:miter lim="800000"/>
            <a:headEnd/>
            <a:tailEnd/>
          </a:ln>
        </p:spPr>
        <p:txBody>
          <a:bodyPr>
            <a:prstTxWarp prst="textNoShape">
              <a:avLst/>
            </a:prstTxWarp>
            <a:spAutoFit/>
          </a:bodyPr>
          <a:lstStyle/>
          <a:p>
            <a:r>
              <a:rPr lang="en-US" sz="1400"/>
              <a:t>Peak2</a:t>
            </a:r>
          </a:p>
        </p:txBody>
      </p:sp>
      <p:sp>
        <p:nvSpPr>
          <p:cNvPr id="60445" name="TextBox 44"/>
          <p:cNvSpPr txBox="1">
            <a:spLocks noChangeArrowheads="1"/>
          </p:cNvSpPr>
          <p:nvPr/>
        </p:nvSpPr>
        <p:spPr bwMode="auto">
          <a:xfrm>
            <a:off x="4865688" y="1728788"/>
            <a:ext cx="838200" cy="307975"/>
          </a:xfrm>
          <a:prstGeom prst="rect">
            <a:avLst/>
          </a:prstGeom>
          <a:noFill/>
          <a:ln w="12700">
            <a:noFill/>
            <a:miter lim="800000"/>
            <a:headEnd/>
            <a:tailEnd/>
          </a:ln>
        </p:spPr>
        <p:txBody>
          <a:bodyPr>
            <a:prstTxWarp prst="textNoShape">
              <a:avLst/>
            </a:prstTxWarp>
            <a:spAutoFit/>
          </a:bodyPr>
          <a:lstStyle/>
          <a:p>
            <a:r>
              <a:rPr lang="en-US" sz="1400"/>
              <a:t>Peak1</a:t>
            </a:r>
          </a:p>
        </p:txBody>
      </p:sp>
      <p:sp>
        <p:nvSpPr>
          <p:cNvPr id="60446" name="TextBox 45"/>
          <p:cNvSpPr txBox="1">
            <a:spLocks noChangeArrowheads="1"/>
          </p:cNvSpPr>
          <p:nvPr/>
        </p:nvSpPr>
        <p:spPr bwMode="auto">
          <a:xfrm>
            <a:off x="6505575" y="3168650"/>
            <a:ext cx="838200" cy="307975"/>
          </a:xfrm>
          <a:prstGeom prst="rect">
            <a:avLst/>
          </a:prstGeom>
          <a:noFill/>
          <a:ln w="12700">
            <a:noFill/>
            <a:miter lim="800000"/>
            <a:headEnd/>
            <a:tailEnd/>
          </a:ln>
        </p:spPr>
        <p:txBody>
          <a:bodyPr>
            <a:prstTxWarp prst="textNoShape">
              <a:avLst/>
            </a:prstTxWarp>
            <a:spAutoFit/>
          </a:bodyPr>
          <a:lstStyle/>
          <a:p>
            <a:r>
              <a:rPr lang="en-US" sz="1400"/>
              <a:t>Peak3</a:t>
            </a:r>
          </a:p>
        </p:txBody>
      </p:sp>
      <p:sp>
        <p:nvSpPr>
          <p:cNvPr id="60447" name="TextBox 46"/>
          <p:cNvSpPr txBox="1">
            <a:spLocks noChangeArrowheads="1"/>
          </p:cNvSpPr>
          <p:nvPr/>
        </p:nvSpPr>
        <p:spPr bwMode="auto">
          <a:xfrm>
            <a:off x="5467350" y="4270375"/>
            <a:ext cx="838200" cy="307975"/>
          </a:xfrm>
          <a:prstGeom prst="rect">
            <a:avLst/>
          </a:prstGeom>
          <a:noFill/>
          <a:ln w="12700">
            <a:noFill/>
            <a:miter lim="800000"/>
            <a:headEnd/>
            <a:tailEnd/>
          </a:ln>
        </p:spPr>
        <p:txBody>
          <a:bodyPr>
            <a:prstTxWarp prst="textNoShape">
              <a:avLst/>
            </a:prstTxWarp>
            <a:spAutoFit/>
          </a:bodyPr>
          <a:lstStyle/>
          <a:p>
            <a:r>
              <a:rPr lang="en-US" sz="1400"/>
              <a:t>Peak2</a:t>
            </a:r>
          </a:p>
        </p:txBody>
      </p:sp>
      <p:sp>
        <p:nvSpPr>
          <p:cNvPr id="60448" name="TextBox 47"/>
          <p:cNvSpPr txBox="1">
            <a:spLocks noChangeArrowheads="1"/>
          </p:cNvSpPr>
          <p:nvPr/>
        </p:nvSpPr>
        <p:spPr bwMode="auto">
          <a:xfrm>
            <a:off x="4857750" y="3389313"/>
            <a:ext cx="838200" cy="307975"/>
          </a:xfrm>
          <a:prstGeom prst="rect">
            <a:avLst/>
          </a:prstGeom>
          <a:noFill/>
          <a:ln w="12700">
            <a:noFill/>
            <a:miter lim="800000"/>
            <a:headEnd/>
            <a:tailEnd/>
          </a:ln>
        </p:spPr>
        <p:txBody>
          <a:bodyPr>
            <a:prstTxWarp prst="textNoShape">
              <a:avLst/>
            </a:prstTxWarp>
            <a:spAutoFit/>
          </a:bodyPr>
          <a:lstStyle/>
          <a:p>
            <a:r>
              <a:rPr lang="en-US" sz="1400"/>
              <a:t>Peak1</a:t>
            </a:r>
          </a:p>
        </p:txBody>
      </p:sp>
      <p:sp>
        <p:nvSpPr>
          <p:cNvPr id="60449" name="TextBox 48"/>
          <p:cNvSpPr txBox="1">
            <a:spLocks noChangeArrowheads="1"/>
          </p:cNvSpPr>
          <p:nvPr/>
        </p:nvSpPr>
        <p:spPr bwMode="auto">
          <a:xfrm>
            <a:off x="6505575" y="4624388"/>
            <a:ext cx="838200" cy="307975"/>
          </a:xfrm>
          <a:prstGeom prst="rect">
            <a:avLst/>
          </a:prstGeom>
          <a:noFill/>
          <a:ln w="12700">
            <a:noFill/>
            <a:miter lim="800000"/>
            <a:headEnd/>
            <a:tailEnd/>
          </a:ln>
        </p:spPr>
        <p:txBody>
          <a:bodyPr>
            <a:prstTxWarp prst="textNoShape">
              <a:avLst/>
            </a:prstTxWarp>
            <a:spAutoFit/>
          </a:bodyPr>
          <a:lstStyle/>
          <a:p>
            <a:r>
              <a:rPr lang="en-US" sz="1400"/>
              <a:t>Peak3</a:t>
            </a:r>
          </a:p>
        </p:txBody>
      </p:sp>
      <p:sp>
        <p:nvSpPr>
          <p:cNvPr id="60450" name="TextBox 49"/>
          <p:cNvSpPr txBox="1">
            <a:spLocks noChangeArrowheads="1"/>
          </p:cNvSpPr>
          <p:nvPr/>
        </p:nvSpPr>
        <p:spPr bwMode="auto">
          <a:xfrm>
            <a:off x="5467350" y="6254750"/>
            <a:ext cx="838200" cy="307975"/>
          </a:xfrm>
          <a:prstGeom prst="rect">
            <a:avLst/>
          </a:prstGeom>
          <a:noFill/>
          <a:ln w="12700">
            <a:noFill/>
            <a:miter lim="800000"/>
            <a:headEnd/>
            <a:tailEnd/>
          </a:ln>
        </p:spPr>
        <p:txBody>
          <a:bodyPr>
            <a:prstTxWarp prst="textNoShape">
              <a:avLst/>
            </a:prstTxWarp>
            <a:spAutoFit/>
          </a:bodyPr>
          <a:lstStyle/>
          <a:p>
            <a:r>
              <a:rPr lang="en-US" sz="1400"/>
              <a:t>Peak2</a:t>
            </a:r>
          </a:p>
        </p:txBody>
      </p:sp>
      <p:sp>
        <p:nvSpPr>
          <p:cNvPr id="60451" name="TextBox 50"/>
          <p:cNvSpPr txBox="1">
            <a:spLocks noChangeArrowheads="1"/>
          </p:cNvSpPr>
          <p:nvPr/>
        </p:nvSpPr>
        <p:spPr bwMode="auto">
          <a:xfrm>
            <a:off x="4857750" y="5535613"/>
            <a:ext cx="838200" cy="307975"/>
          </a:xfrm>
          <a:prstGeom prst="rect">
            <a:avLst/>
          </a:prstGeom>
          <a:noFill/>
          <a:ln w="12700">
            <a:noFill/>
            <a:miter lim="800000"/>
            <a:headEnd/>
            <a:tailEnd/>
          </a:ln>
        </p:spPr>
        <p:txBody>
          <a:bodyPr>
            <a:prstTxWarp prst="textNoShape">
              <a:avLst/>
            </a:prstTxWarp>
            <a:spAutoFit/>
          </a:bodyPr>
          <a:lstStyle/>
          <a:p>
            <a:r>
              <a:rPr lang="en-US" sz="1400"/>
              <a:t>Peak1</a:t>
            </a:r>
          </a:p>
        </p:txBody>
      </p:sp>
      <p:pic>
        <p:nvPicPr>
          <p:cNvPr id="3" name="Picture 2"/>
          <p:cNvPicPr>
            <a:picLocks noChangeAspect="1"/>
          </p:cNvPicPr>
          <p:nvPr/>
        </p:nvPicPr>
        <p:blipFill>
          <a:blip r:embed="rId6"/>
          <a:stretch>
            <a:fillRect/>
          </a:stretch>
        </p:blipFill>
        <p:spPr>
          <a:xfrm>
            <a:off x="838200" y="1849220"/>
            <a:ext cx="3428162" cy="580242"/>
          </a:xfrm>
          <a:prstGeom prst="rect">
            <a:avLst/>
          </a:prstGeom>
        </p:spPr>
      </p:pic>
      <p:pic>
        <p:nvPicPr>
          <p:cNvPr id="4" name="Picture 3"/>
          <p:cNvPicPr>
            <a:picLocks noChangeAspect="1"/>
          </p:cNvPicPr>
          <p:nvPr/>
        </p:nvPicPr>
        <p:blipFill>
          <a:blip r:embed="rId7"/>
          <a:stretch>
            <a:fillRect/>
          </a:stretch>
        </p:blipFill>
        <p:spPr>
          <a:xfrm>
            <a:off x="839038" y="3748157"/>
            <a:ext cx="3428162" cy="522218"/>
          </a:xfrm>
          <a:prstGeom prst="rect">
            <a:avLst/>
          </a:prstGeom>
        </p:spPr>
      </p:pic>
      <p:pic>
        <p:nvPicPr>
          <p:cNvPr id="5" name="Picture 4"/>
          <p:cNvPicPr>
            <a:picLocks noChangeAspect="1"/>
          </p:cNvPicPr>
          <p:nvPr/>
        </p:nvPicPr>
        <p:blipFill>
          <a:blip r:embed="rId8"/>
          <a:stretch>
            <a:fillRect/>
          </a:stretch>
        </p:blipFill>
        <p:spPr>
          <a:xfrm>
            <a:off x="839038" y="5519777"/>
            <a:ext cx="3428162" cy="734973"/>
          </a:xfrm>
          <a:prstGeom prst="rect">
            <a:avLst/>
          </a:prstGeom>
        </p:spPr>
      </p:pic>
      <p:sp>
        <p:nvSpPr>
          <p:cNvPr id="42" name="TextBox 15"/>
          <p:cNvSpPr txBox="1">
            <a:spLocks noChangeArrowheads="1"/>
          </p:cNvSpPr>
          <p:nvPr/>
        </p:nvSpPr>
        <p:spPr bwMode="auto">
          <a:xfrm>
            <a:off x="1219200" y="1242497"/>
            <a:ext cx="2514600" cy="369332"/>
          </a:xfrm>
          <a:prstGeom prst="rect">
            <a:avLst/>
          </a:prstGeom>
          <a:solidFill>
            <a:schemeClr val="bg1"/>
          </a:solidFill>
          <a:ln w="12700">
            <a:noFill/>
            <a:miter lim="800000"/>
            <a:headEnd/>
            <a:tailEnd/>
          </a:ln>
        </p:spPr>
        <p:txBody>
          <a:bodyPr wrap="square">
            <a:prstTxWarp prst="textNoShape">
              <a:avLst/>
            </a:prstTxWarp>
            <a:spAutoFit/>
          </a:bodyPr>
          <a:lstStyle/>
          <a:p>
            <a:pPr algn="ctr"/>
            <a:r>
              <a:rPr lang="en-US" sz="1800" dirty="0" smtClean="0"/>
              <a:t>Difference Waves</a:t>
            </a:r>
            <a:endParaRPr lang="en-US" sz="1800" dirty="0"/>
          </a:p>
        </p:txBody>
      </p:sp>
    </p:spTree>
    <p:extLst>
      <p:ext uri="{BB962C8B-B14F-4D97-AF65-F5344CB8AC3E}">
        <p14:creationId xmlns:p14="http://schemas.microsoft.com/office/powerpoint/2010/main" val="19888747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81" name="Text Box 5"/>
          <p:cNvSpPr txBox="1">
            <a:spLocks noChangeArrowheads="1"/>
          </p:cNvSpPr>
          <p:nvPr/>
        </p:nvSpPr>
        <p:spPr bwMode="auto">
          <a:xfrm>
            <a:off x="241300" y="4391025"/>
            <a:ext cx="8572500" cy="2365375"/>
          </a:xfrm>
          <a:prstGeom prst="rect">
            <a:avLst/>
          </a:prstGeom>
          <a:solidFill>
            <a:srgbClr val="F3FFAE"/>
          </a:solidFill>
          <a:ln w="28575" cap="sq">
            <a:solidFill>
              <a:schemeClr val="tx1"/>
            </a:solidFill>
            <a:miter lim="800000"/>
            <a:headEnd type="none" w="sm" len="sm"/>
            <a:tailEnd type="none" w="sm" len="sm"/>
          </a:ln>
          <a:effectLst/>
        </p:spPr>
        <p:txBody>
          <a:bodyPr wrap="square">
            <a:prstTxWarp prst="textNoShape">
              <a:avLst/>
            </a:prstTxWarp>
            <a:spAutoFit/>
          </a:bodyPr>
          <a:lstStyle/>
          <a:p>
            <a:pPr algn="l">
              <a:spcBef>
                <a:spcPct val="50000"/>
              </a:spcBef>
            </a:pPr>
            <a:r>
              <a:rPr lang="en-US" sz="2400" dirty="0">
                <a:latin typeface="Times New Roman" pitchFamily="-112" charset="0"/>
              </a:rPr>
              <a:t>Rule #5- Never assume that an averaged ERP waveform accurately represents the individual waveforms that were averaged together.  In particular, the onset and offset times in the averaged waveform will represent the earliest onsets and latest offsets from the individual trials or individual subjects that contribute to the average.</a:t>
            </a:r>
          </a:p>
        </p:txBody>
      </p:sp>
      <p:sp>
        <p:nvSpPr>
          <p:cNvPr id="971782" name="Oval 6"/>
          <p:cNvSpPr>
            <a:spLocks noChangeArrowheads="1"/>
          </p:cNvSpPr>
          <p:nvPr/>
        </p:nvSpPr>
        <p:spPr bwMode="auto">
          <a:xfrm>
            <a:off x="4140200" y="2870200"/>
            <a:ext cx="952500" cy="1104900"/>
          </a:xfrm>
          <a:prstGeom prst="ellipse">
            <a:avLst/>
          </a:prstGeom>
          <a:noFill/>
          <a:ln w="57150" cap="sq">
            <a:solidFill>
              <a:srgbClr val="F90BFF"/>
            </a:solidFill>
            <a:round/>
            <a:headEnd type="none" w="sm" len="sm"/>
            <a:tailEnd type="none" w="sm" len="sm"/>
          </a:ln>
          <a:effectLst/>
        </p:spPr>
        <p:txBody>
          <a:bodyPr wrap="none" anchor="ctr">
            <a:prstTxWarp prst="textNoShape">
              <a:avLst/>
            </a:prstTxWarp>
          </a:bodyPr>
          <a:lstStyle/>
          <a:p>
            <a:endParaRPr lang="en-US"/>
          </a:p>
        </p:txBody>
      </p:sp>
      <p:pic>
        <p:nvPicPr>
          <p:cNvPr id="971783" name="Picture 7"/>
          <p:cNvPicPr>
            <a:picLocks noChangeAspect="1" noChangeArrowheads="1"/>
          </p:cNvPicPr>
          <p:nvPr/>
        </p:nvPicPr>
        <p:blipFill>
          <a:blip r:embed="rId3"/>
          <a:srcRect/>
          <a:stretch>
            <a:fillRect/>
          </a:stretch>
        </p:blipFill>
        <p:spPr bwMode="auto">
          <a:xfrm>
            <a:off x="819150" y="1733550"/>
            <a:ext cx="7531100" cy="2095500"/>
          </a:xfrm>
          <a:prstGeom prst="rect">
            <a:avLst/>
          </a:prstGeom>
          <a:noFill/>
          <a:ln w="12700" cap="sq">
            <a:noFill/>
            <a:miter lim="800000"/>
            <a:headEnd type="none" w="sm" len="sm"/>
            <a:tailEnd type="none" w="sm" len="sm"/>
          </a:ln>
          <a:effectLst/>
        </p:spPr>
      </p:pic>
      <p:sp>
        <p:nvSpPr>
          <p:cNvPr id="971784" name="Oval 8"/>
          <p:cNvSpPr>
            <a:spLocks noChangeArrowheads="1"/>
          </p:cNvSpPr>
          <p:nvPr/>
        </p:nvSpPr>
        <p:spPr bwMode="auto">
          <a:xfrm>
            <a:off x="6477000" y="2870200"/>
            <a:ext cx="952500" cy="1104900"/>
          </a:xfrm>
          <a:prstGeom prst="ellipse">
            <a:avLst/>
          </a:prstGeom>
          <a:noFill/>
          <a:ln w="57150" cap="sq">
            <a:solidFill>
              <a:srgbClr val="F90BFF"/>
            </a:solidFill>
            <a:round/>
            <a:headEnd type="none" w="sm" len="sm"/>
            <a:tailEnd type="none" w="sm" len="sm"/>
          </a:ln>
          <a:effectLst/>
        </p:spPr>
        <p:txBody>
          <a:bodyPr wrap="none" anchor="ctr">
            <a:prstTxWarp prst="textNoShape">
              <a:avLst/>
            </a:prstTxWarp>
          </a:bodyPr>
          <a:lstStyle/>
          <a:p>
            <a:endParaRPr lang="en-US"/>
          </a:p>
        </p:txBody>
      </p:sp>
      <p:sp>
        <p:nvSpPr>
          <p:cNvPr id="971785" name="Line 9"/>
          <p:cNvSpPr>
            <a:spLocks noChangeShapeType="1"/>
          </p:cNvSpPr>
          <p:nvPr/>
        </p:nvSpPr>
        <p:spPr bwMode="auto">
          <a:xfrm>
            <a:off x="2959100" y="2616200"/>
            <a:ext cx="2857500" cy="12700"/>
          </a:xfrm>
          <a:prstGeom prst="line">
            <a:avLst/>
          </a:prstGeom>
          <a:noFill/>
          <a:ln w="57150" cap="sq">
            <a:solidFill>
              <a:srgbClr val="F90BFF"/>
            </a:solidFill>
            <a:round/>
            <a:headEnd type="triangle" w="sm" len="sm"/>
            <a:tailEnd type="triangle" w="sm" len="sm"/>
          </a:ln>
          <a:effectLst/>
        </p:spPr>
        <p:txBody>
          <a:bodyPr wrap="none" anchor="ctr">
            <a:prstTxWarp prst="textNoShape">
              <a:avLst/>
            </a:prstTxWarp>
          </a:bodyPr>
          <a:lstStyle/>
          <a:p>
            <a:endParaRPr lang="en-US"/>
          </a:p>
        </p:txBody>
      </p:sp>
      <p:sp>
        <p:nvSpPr>
          <p:cNvPr id="10" name="Rectangle 2"/>
          <p:cNvSpPr>
            <a:spLocks noGrp="1" noChangeArrowheads="1"/>
          </p:cNvSpPr>
          <p:nvPr>
            <p:ph type="title"/>
          </p:nvPr>
        </p:nvSpPr>
        <p:spPr>
          <a:xfrm>
            <a:off x="0" y="0"/>
            <a:ext cx="9144000" cy="1143000"/>
          </a:xfrm>
        </p:spPr>
        <p:txBody>
          <a:bodyPr/>
          <a:lstStyle/>
          <a:p>
            <a:pPr eaLnBrk="1" hangingPunct="1">
              <a:defRPr/>
            </a:pPr>
            <a:r>
              <a:rPr lang="en-US" dirty="0" smtClean="0">
                <a:ea typeface="+mj-ea"/>
                <a:cs typeface="+mj-cs"/>
              </a:rPr>
              <a:t>Peaks and Components</a:t>
            </a:r>
            <a:endParaRPr lang="en-US" dirty="0">
              <a:ea typeface="+mj-ea"/>
              <a:cs typeface="+mj-cs"/>
            </a:endParaRPr>
          </a:p>
        </p:txBody>
      </p:sp>
      <p:sp>
        <p:nvSpPr>
          <p:cNvPr id="11" name="Line 4"/>
          <p:cNvSpPr>
            <a:spLocks noChangeShapeType="1"/>
          </p:cNvSpPr>
          <p:nvPr/>
        </p:nvSpPr>
        <p:spPr bwMode="auto">
          <a:xfrm rot="5400000">
            <a:off x="4572000" y="-3581400"/>
            <a:ext cx="0" cy="9144000"/>
          </a:xfrm>
          <a:prstGeom prst="line">
            <a:avLst/>
          </a:prstGeom>
          <a:noFill/>
          <a:ln w="28575" cap="sq">
            <a:solidFill>
              <a:srgbClr val="FF0000"/>
            </a:solidFill>
            <a:round/>
            <a:headEnd type="none" w="sm" len="sm"/>
            <a:tailEnd type="none" w="sm" len="sm"/>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185081154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43" name="Rectangle 3"/>
          <p:cNvSpPr>
            <a:spLocks noGrp="1" noChangeArrowheads="1"/>
          </p:cNvSpPr>
          <p:nvPr>
            <p:ph type="title"/>
          </p:nvPr>
        </p:nvSpPr>
        <p:spPr>
          <a:xfrm>
            <a:off x="457200" y="0"/>
            <a:ext cx="8229600" cy="1143000"/>
          </a:xfrm>
        </p:spPr>
        <p:txBody>
          <a:bodyPr/>
          <a:lstStyle/>
          <a:p>
            <a:pPr eaLnBrk="1" hangingPunct="1">
              <a:defRPr/>
            </a:pPr>
            <a:r>
              <a:rPr lang="en-US" dirty="0">
                <a:ea typeface="+mj-ea"/>
                <a:cs typeface="+mj-cs"/>
              </a:rPr>
              <a:t>Another Problem</a:t>
            </a:r>
          </a:p>
        </p:txBody>
      </p:sp>
      <p:sp>
        <p:nvSpPr>
          <p:cNvPr id="1034244" name="Rectangle 4"/>
          <p:cNvSpPr>
            <a:spLocks noGrp="1" noChangeArrowheads="1"/>
          </p:cNvSpPr>
          <p:nvPr>
            <p:ph type="body" idx="1"/>
          </p:nvPr>
        </p:nvSpPr>
        <p:spPr>
          <a:xfrm>
            <a:off x="457200" y="1600200"/>
            <a:ext cx="8521700" cy="5102225"/>
          </a:xfrm>
        </p:spPr>
        <p:txBody>
          <a:bodyPr/>
          <a:lstStyle/>
          <a:p>
            <a:pPr eaLnBrk="1" hangingPunct="1">
              <a:defRPr/>
            </a:pPr>
            <a:r>
              <a:rPr lang="en-US" dirty="0">
                <a:ea typeface="+mn-ea"/>
                <a:cs typeface="+mn-cs"/>
              </a:rPr>
              <a:t>Not only is it hard to know what component changed when a given peak was observed to change, it’s also hard to know if the same components are being tapped in different experiments</a:t>
            </a:r>
          </a:p>
          <a:p>
            <a:pPr lvl="1">
              <a:defRPr/>
            </a:pPr>
            <a:r>
              <a:rPr lang="en-US" dirty="0">
                <a:ea typeface="+mn-ea"/>
                <a:cs typeface="+mn-cs"/>
              </a:rPr>
              <a:t>How do we know that the</a:t>
            </a:r>
            <a:r>
              <a:rPr lang="en-US" dirty="0" smtClean="0">
                <a:ea typeface="+mn-ea"/>
                <a:cs typeface="+mn-cs"/>
              </a:rPr>
              <a:t> N400 elicited by a semantically incongruous word is the same as the N400 elicited by a low-frequency word?</a:t>
            </a:r>
            <a:endParaRPr lang="en-US" dirty="0">
              <a:ea typeface="+mn-ea"/>
              <a:cs typeface="+mn-cs"/>
            </a:endParaRPr>
          </a:p>
          <a:p>
            <a:pPr lvl="1">
              <a:defRPr/>
            </a:pPr>
            <a:r>
              <a:rPr lang="en-US" dirty="0">
                <a:ea typeface="+mn-ea"/>
                <a:cs typeface="+mn-cs"/>
              </a:rPr>
              <a:t>We never know for sure</a:t>
            </a:r>
          </a:p>
          <a:p>
            <a:pPr eaLnBrk="1" hangingPunct="1">
              <a:defRPr/>
            </a:pPr>
            <a:r>
              <a:rPr lang="en-US" dirty="0">
                <a:ea typeface="+mn-ea"/>
                <a:cs typeface="+mn-cs"/>
              </a:rPr>
              <a:t>Some components have distinctive properties that make this easier</a:t>
            </a:r>
          </a:p>
          <a:p>
            <a:pPr lvl="1" eaLnBrk="1" hangingPunct="1">
              <a:defRPr/>
            </a:pPr>
            <a:r>
              <a:rPr lang="en-US" dirty="0"/>
              <a:t>Examples: LRP and N2pc</a:t>
            </a:r>
          </a:p>
          <a:p>
            <a:pPr eaLnBrk="1" hangingPunct="1">
              <a:defRPr/>
            </a:pPr>
            <a:endParaRPr lang="en-US" dirty="0">
              <a:ea typeface="+mn-ea"/>
              <a:cs typeface="+mn-cs"/>
            </a:endParaRPr>
          </a:p>
        </p:txBody>
      </p:sp>
      <p:sp>
        <p:nvSpPr>
          <p:cNvPr id="6" name="Line 4"/>
          <p:cNvSpPr>
            <a:spLocks noChangeShapeType="1"/>
          </p:cNvSpPr>
          <p:nvPr/>
        </p:nvSpPr>
        <p:spPr bwMode="auto">
          <a:xfrm rot="5400000">
            <a:off x="4572000" y="-3581400"/>
            <a:ext cx="0" cy="9144000"/>
          </a:xfrm>
          <a:prstGeom prst="line">
            <a:avLst/>
          </a:prstGeom>
          <a:noFill/>
          <a:ln w="28575" cap="sq">
            <a:solidFill>
              <a:srgbClr val="FF0000"/>
            </a:solidFill>
            <a:round/>
            <a:headEnd type="none" w="sm" len="sm"/>
            <a:tailEnd type="none" w="sm" len="sm"/>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13945024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34244">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03424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03424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03424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44"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971" name="Rectangle 3"/>
          <p:cNvSpPr>
            <a:spLocks noGrp="1" noChangeArrowheads="1"/>
          </p:cNvSpPr>
          <p:nvPr>
            <p:ph type="title"/>
          </p:nvPr>
        </p:nvSpPr>
        <p:spPr>
          <a:xfrm>
            <a:off x="457200" y="0"/>
            <a:ext cx="8229600" cy="1143000"/>
          </a:xfrm>
        </p:spPr>
        <p:txBody>
          <a:bodyPr/>
          <a:lstStyle/>
          <a:p>
            <a:r>
              <a:rPr lang="en-US" dirty="0"/>
              <a:t>What to do?</a:t>
            </a:r>
          </a:p>
        </p:txBody>
      </p:sp>
      <p:sp>
        <p:nvSpPr>
          <p:cNvPr id="979975" name="Text Box 7"/>
          <p:cNvSpPr txBox="1">
            <a:spLocks noChangeArrowheads="1"/>
          </p:cNvSpPr>
          <p:nvPr/>
        </p:nvSpPr>
        <p:spPr bwMode="auto">
          <a:xfrm>
            <a:off x="176106" y="1368652"/>
            <a:ext cx="8869362" cy="4832092"/>
          </a:xfrm>
          <a:prstGeom prst="rect">
            <a:avLst/>
          </a:prstGeom>
          <a:noFill/>
          <a:ln w="12700" cap="sq">
            <a:noFill/>
            <a:miter lim="800000"/>
            <a:headEnd type="none" w="sm" len="sm"/>
            <a:tailEnd type="none" w="sm" len="sm"/>
          </a:ln>
          <a:effectLst/>
        </p:spPr>
        <p:txBody>
          <a:bodyPr wrap="square">
            <a:prstTxWarp prst="textNoShape">
              <a:avLst/>
            </a:prstTxWarp>
            <a:spAutoFit/>
          </a:bodyPr>
          <a:lstStyle/>
          <a:p>
            <a:pPr algn="l">
              <a:spcBef>
                <a:spcPct val="50000"/>
              </a:spcBef>
            </a:pPr>
            <a:r>
              <a:rPr lang="en-US" sz="2200" dirty="0"/>
              <a:t>Strategy #1- Focus on a specific component</a:t>
            </a:r>
          </a:p>
          <a:p>
            <a:pPr algn="l">
              <a:spcBef>
                <a:spcPct val="50000"/>
              </a:spcBef>
            </a:pPr>
            <a:r>
              <a:rPr lang="en-US" sz="2200" dirty="0"/>
              <a:t>Strategy #2- Use well-studied experimental manipulations</a:t>
            </a:r>
          </a:p>
          <a:p>
            <a:pPr algn="l">
              <a:spcBef>
                <a:spcPct val="50000"/>
              </a:spcBef>
            </a:pPr>
            <a:r>
              <a:rPr lang="en-US" sz="2200" dirty="0"/>
              <a:t>Strategy #3- Focus on large components</a:t>
            </a:r>
          </a:p>
          <a:p>
            <a:pPr algn="l">
              <a:spcBef>
                <a:spcPct val="50000"/>
              </a:spcBef>
            </a:pPr>
            <a:r>
              <a:rPr lang="en-US" sz="2200" dirty="0"/>
              <a:t>Strategy #4- Isolate components with difference waves</a:t>
            </a:r>
          </a:p>
          <a:p>
            <a:pPr algn="l">
              <a:spcBef>
                <a:spcPct val="50000"/>
              </a:spcBef>
            </a:pPr>
            <a:r>
              <a:rPr lang="en-US" sz="2200" dirty="0"/>
              <a:t>Strategy #5- Focus on components that are </a:t>
            </a:r>
            <a:r>
              <a:rPr lang="en-US" sz="2200" dirty="0" smtClean="0"/>
              <a:t>easily isolated</a:t>
            </a:r>
            <a:endParaRPr lang="en-US" sz="2200" dirty="0"/>
          </a:p>
          <a:p>
            <a:pPr algn="l">
              <a:spcBef>
                <a:spcPct val="50000"/>
              </a:spcBef>
            </a:pPr>
            <a:r>
              <a:rPr lang="en-US" sz="2200" dirty="0"/>
              <a:t>Strategy #6- Use component-independent experimental</a:t>
            </a:r>
            <a:r>
              <a:rPr lang="en-US" sz="2200" dirty="0" smtClean="0"/>
              <a:t> designs</a:t>
            </a:r>
            <a:endParaRPr lang="en-US" sz="2200" dirty="0"/>
          </a:p>
          <a:p>
            <a:pPr algn="l">
              <a:spcBef>
                <a:spcPct val="50000"/>
              </a:spcBef>
            </a:pPr>
            <a:r>
              <a:rPr lang="en-US" sz="2200" dirty="0"/>
              <a:t>Strategy #7- Hijack useful components from </a:t>
            </a:r>
            <a:r>
              <a:rPr lang="en-US" sz="2200" dirty="0" smtClean="0"/>
              <a:t>other domains</a:t>
            </a:r>
            <a:endParaRPr lang="en-US" sz="2200" dirty="0"/>
          </a:p>
          <a:p>
            <a:pPr algn="l">
              <a:spcBef>
                <a:spcPct val="50000"/>
              </a:spcBef>
            </a:pPr>
            <a:r>
              <a:rPr lang="en-US" sz="2200" dirty="0"/>
              <a:t>Strategy #8- Use a component to assess the processes 		</a:t>
            </a:r>
            <a:r>
              <a:rPr lang="en-US" sz="2200" dirty="0" smtClean="0"/>
              <a:t>	 that </a:t>
            </a:r>
            <a:r>
              <a:rPr lang="en-US" sz="2200" dirty="0"/>
              <a:t>came before </a:t>
            </a:r>
            <a:r>
              <a:rPr lang="en-US" sz="2200" dirty="0" smtClean="0"/>
              <a:t>it</a:t>
            </a:r>
          </a:p>
          <a:p>
            <a:pPr algn="l">
              <a:spcBef>
                <a:spcPct val="50000"/>
              </a:spcBef>
            </a:pPr>
            <a:r>
              <a:rPr lang="en-US" sz="2200" dirty="0" smtClean="0"/>
              <a:t>#2, #4, #6, and #8 Together- Factorial combination strategy…</a:t>
            </a:r>
            <a:endParaRPr lang="en-US" sz="2200" dirty="0"/>
          </a:p>
        </p:txBody>
      </p:sp>
      <p:sp>
        <p:nvSpPr>
          <p:cNvPr id="6" name="Line 4"/>
          <p:cNvSpPr>
            <a:spLocks noChangeShapeType="1"/>
          </p:cNvSpPr>
          <p:nvPr/>
        </p:nvSpPr>
        <p:spPr bwMode="auto">
          <a:xfrm rot="5400000">
            <a:off x="4572000" y="-3581400"/>
            <a:ext cx="0" cy="9144000"/>
          </a:xfrm>
          <a:prstGeom prst="line">
            <a:avLst/>
          </a:prstGeom>
          <a:noFill/>
          <a:ln w="28575" cap="sq">
            <a:solidFill>
              <a:srgbClr val="FF0000"/>
            </a:solidFill>
            <a:round/>
            <a:headEnd type="none" w="sm" len="sm"/>
            <a:tailEnd type="none" w="sm" len="sm"/>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24897956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799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799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799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799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97997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97997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97997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97997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97997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9975"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3506" name="Rectangle 2"/>
          <p:cNvSpPr>
            <a:spLocks noGrp="1" noChangeArrowheads="1"/>
          </p:cNvSpPr>
          <p:nvPr>
            <p:ph type="title"/>
          </p:nvPr>
        </p:nvSpPr>
        <p:spPr>
          <a:xfrm>
            <a:off x="457200" y="0"/>
            <a:ext cx="8229600" cy="1143000"/>
          </a:xfrm>
        </p:spPr>
        <p:txBody>
          <a:bodyPr/>
          <a:lstStyle/>
          <a:p>
            <a:r>
              <a:rPr lang="en-US" dirty="0" smtClean="0"/>
              <a:t>Attentional Blink N400 Results</a:t>
            </a:r>
            <a:endParaRPr lang="en-US" dirty="0"/>
          </a:p>
        </p:txBody>
      </p:sp>
      <p:sp>
        <p:nvSpPr>
          <p:cNvPr id="1173507" name="Text Box 3"/>
          <p:cNvSpPr txBox="1">
            <a:spLocks noChangeArrowheads="1"/>
          </p:cNvSpPr>
          <p:nvPr/>
        </p:nvSpPr>
        <p:spPr bwMode="auto">
          <a:xfrm>
            <a:off x="152400" y="5899625"/>
            <a:ext cx="8839200" cy="461665"/>
          </a:xfrm>
          <a:prstGeom prst="rect">
            <a:avLst/>
          </a:prstGeom>
          <a:noFill/>
          <a:ln w="12700" cap="sq">
            <a:noFill/>
            <a:miter lim="800000"/>
            <a:headEnd type="none" w="sm" len="sm"/>
            <a:tailEnd type="none" w="sm" len="sm"/>
          </a:ln>
          <a:effectLst/>
        </p:spPr>
        <p:txBody>
          <a:bodyPr>
            <a:prstTxWarp prst="textNoShape">
              <a:avLst/>
            </a:prstTxWarp>
            <a:spAutoFit/>
          </a:bodyPr>
          <a:lstStyle/>
          <a:p>
            <a:r>
              <a:rPr lang="en-US" sz="2400" dirty="0"/>
              <a:t>Does it matter whether this is really an N400</a:t>
            </a:r>
            <a:r>
              <a:rPr lang="en-US" sz="2400" dirty="0" smtClean="0"/>
              <a:t>?</a:t>
            </a:r>
            <a:endParaRPr lang="en-US" sz="2400" dirty="0"/>
          </a:p>
        </p:txBody>
      </p:sp>
      <p:sp>
        <p:nvSpPr>
          <p:cNvPr id="1173508" name="Line 4"/>
          <p:cNvSpPr>
            <a:spLocks noChangeShapeType="1"/>
          </p:cNvSpPr>
          <p:nvPr/>
        </p:nvSpPr>
        <p:spPr bwMode="auto">
          <a:xfrm rot="5400000">
            <a:off x="4572000" y="-2944813"/>
            <a:ext cx="0" cy="7924800"/>
          </a:xfrm>
          <a:prstGeom prst="line">
            <a:avLst/>
          </a:prstGeom>
          <a:noFill/>
          <a:ln w="28575" cap="sq">
            <a:solidFill>
              <a:srgbClr val="FF0000"/>
            </a:solidFill>
            <a:round/>
            <a:headEnd type="none" w="sm" len="sm"/>
            <a:tailEnd type="none" w="sm" len="sm"/>
          </a:ln>
          <a:effectLst/>
        </p:spPr>
        <p:txBody>
          <a:bodyPr wrap="none" anchor="ctr">
            <a:prstTxWarp prst="textNoShape">
              <a:avLst/>
            </a:prstTxWarp>
          </a:bodyPr>
          <a:lstStyle/>
          <a:p>
            <a:endParaRPr lang="en-US"/>
          </a:p>
        </p:txBody>
      </p:sp>
      <p:pic>
        <p:nvPicPr>
          <p:cNvPr id="1173509" name="Picture 5"/>
          <p:cNvPicPr>
            <a:picLocks noChangeAspect="1" noChangeArrowheads="1"/>
          </p:cNvPicPr>
          <p:nvPr/>
        </p:nvPicPr>
        <p:blipFill>
          <a:blip r:embed="rId3"/>
          <a:srcRect/>
          <a:stretch>
            <a:fillRect/>
          </a:stretch>
        </p:blipFill>
        <p:spPr bwMode="auto">
          <a:xfrm>
            <a:off x="692150" y="1447800"/>
            <a:ext cx="7759700" cy="4241800"/>
          </a:xfrm>
          <a:prstGeom prst="rect">
            <a:avLst/>
          </a:prstGeom>
          <a:noFill/>
          <a:ln w="12700" cap="sq">
            <a:noFill/>
            <a:miter lim="800000"/>
            <a:headEnd type="none" w="sm" len="sm"/>
            <a:tailEnd type="none" w="sm" len="sm"/>
          </a:ln>
          <a:effectLst/>
        </p:spPr>
      </p:pic>
    </p:spTree>
    <p:extLst>
      <p:ext uri="{BB962C8B-B14F-4D97-AF65-F5344CB8AC3E}">
        <p14:creationId xmlns:p14="http://schemas.microsoft.com/office/powerpoint/2010/main" val="159833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7350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3507"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3986" name="Line 2"/>
          <p:cNvSpPr>
            <a:spLocks noChangeShapeType="1"/>
          </p:cNvSpPr>
          <p:nvPr/>
        </p:nvSpPr>
        <p:spPr bwMode="auto">
          <a:xfrm rot="5400000">
            <a:off x="4572000" y="-2944813"/>
            <a:ext cx="0" cy="7924800"/>
          </a:xfrm>
          <a:prstGeom prst="line">
            <a:avLst/>
          </a:prstGeom>
          <a:noFill/>
          <a:ln w="28575" cap="sq">
            <a:solidFill>
              <a:srgbClr val="FF0000"/>
            </a:solidFill>
            <a:round/>
            <a:headEnd type="none" w="sm" len="sm"/>
            <a:tailEnd type="none" w="sm" len="sm"/>
          </a:ln>
          <a:effectLst/>
        </p:spPr>
        <p:txBody>
          <a:bodyPr wrap="none" anchor="ctr">
            <a:prstTxWarp prst="textNoShape">
              <a:avLst/>
            </a:prstTxWarp>
          </a:bodyPr>
          <a:lstStyle/>
          <a:p>
            <a:endParaRPr lang="en-US"/>
          </a:p>
        </p:txBody>
      </p:sp>
      <p:sp>
        <p:nvSpPr>
          <p:cNvPr id="1193987" name="Rectangle 3"/>
          <p:cNvSpPr>
            <a:spLocks noGrp="1" noChangeArrowheads="1"/>
          </p:cNvSpPr>
          <p:nvPr>
            <p:ph type="title"/>
          </p:nvPr>
        </p:nvSpPr>
        <p:spPr>
          <a:xfrm>
            <a:off x="457200" y="0"/>
            <a:ext cx="8229600" cy="1143000"/>
          </a:xfrm>
        </p:spPr>
        <p:txBody>
          <a:bodyPr/>
          <a:lstStyle/>
          <a:p>
            <a:r>
              <a:rPr lang="en-US" dirty="0" smtClean="0"/>
              <a:t>The P3 in Schizophrenia</a:t>
            </a:r>
            <a:endParaRPr lang="en-US" dirty="0"/>
          </a:p>
        </p:txBody>
      </p:sp>
      <p:sp>
        <p:nvSpPr>
          <p:cNvPr id="1193988" name="Rectangle 4"/>
          <p:cNvSpPr>
            <a:spLocks noGrp="1" noChangeArrowheads="1"/>
          </p:cNvSpPr>
          <p:nvPr>
            <p:ph type="body" idx="1"/>
          </p:nvPr>
        </p:nvSpPr>
        <p:spPr>
          <a:xfrm>
            <a:off x="457200" y="1295400"/>
            <a:ext cx="8532813" cy="2514600"/>
          </a:xfrm>
        </p:spPr>
        <p:txBody>
          <a:bodyPr/>
          <a:lstStyle/>
          <a:p>
            <a:r>
              <a:rPr lang="en-US" dirty="0"/>
              <a:t>Typical schizophrenia ERP task- Auditory oddball</a:t>
            </a:r>
          </a:p>
          <a:p>
            <a:pPr lvl="1"/>
            <a:r>
              <a:rPr lang="en-US" dirty="0"/>
              <a:t>80-90% standards of one pitch</a:t>
            </a:r>
          </a:p>
          <a:p>
            <a:pPr lvl="1"/>
            <a:r>
              <a:rPr lang="en-US" dirty="0"/>
              <a:t>10-20% targets of another pitch (count or press for targets)</a:t>
            </a:r>
          </a:p>
          <a:p>
            <a:pPr lvl="1"/>
            <a:r>
              <a:rPr lang="en-US" dirty="0"/>
              <a:t>Measure amplitude of P3 peak for rare stimuli</a:t>
            </a:r>
          </a:p>
          <a:p>
            <a:r>
              <a:rPr lang="en-US" dirty="0"/>
              <a:t>Large, replicable reduction in P3 amplitude (</a:t>
            </a:r>
            <a:r>
              <a:rPr lang="en-US" dirty="0" err="1"/>
              <a:t>d</a:t>
            </a:r>
            <a:r>
              <a:rPr lang="en-US" dirty="0"/>
              <a:t> = 0.89)</a:t>
            </a:r>
          </a:p>
          <a:p>
            <a:r>
              <a:rPr lang="en-US" dirty="0"/>
              <a:t>But what does it mean?</a:t>
            </a:r>
          </a:p>
        </p:txBody>
      </p:sp>
      <p:sp>
        <p:nvSpPr>
          <p:cNvPr id="7" name="Text Box 5"/>
          <p:cNvSpPr txBox="1">
            <a:spLocks noChangeArrowheads="1"/>
          </p:cNvSpPr>
          <p:nvPr/>
        </p:nvSpPr>
        <p:spPr bwMode="auto">
          <a:xfrm>
            <a:off x="7158038" y="6553200"/>
            <a:ext cx="2038350" cy="304800"/>
          </a:xfrm>
          <a:prstGeom prst="rect">
            <a:avLst/>
          </a:prstGeom>
          <a:noFill/>
          <a:ln w="12700" cap="sq">
            <a:noFill/>
            <a:miter lim="800000"/>
            <a:headEnd type="none" w="sm" len="sm"/>
            <a:tailEnd type="none" w="sm" len="sm"/>
          </a:ln>
          <a:effectLst/>
        </p:spPr>
        <p:txBody>
          <a:bodyPr wrap="none">
            <a:prstTxWarp prst="textNoShape">
              <a:avLst/>
            </a:prstTxWarp>
            <a:spAutoFit/>
          </a:bodyPr>
          <a:lstStyle/>
          <a:p>
            <a:pPr algn="r"/>
            <a:r>
              <a:rPr lang="en-US" sz="1400" dirty="0" err="1"/>
              <a:t>Mathalon</a:t>
            </a:r>
            <a:r>
              <a:rPr lang="en-US" sz="1400" dirty="0"/>
              <a:t> et al., 2000</a:t>
            </a:r>
          </a:p>
        </p:txBody>
      </p:sp>
      <p:pic>
        <p:nvPicPr>
          <p:cNvPr id="8" name="Picture 7"/>
          <p:cNvPicPr>
            <a:picLocks noChangeAspect="1"/>
          </p:cNvPicPr>
          <p:nvPr/>
        </p:nvPicPr>
        <p:blipFill>
          <a:blip r:embed="rId3"/>
          <a:stretch>
            <a:fillRect/>
          </a:stretch>
        </p:blipFill>
        <p:spPr>
          <a:xfrm>
            <a:off x="1295400" y="3742100"/>
            <a:ext cx="5610624" cy="3115900"/>
          </a:xfrm>
          <a:prstGeom prst="rect">
            <a:avLst/>
          </a:prstGeom>
        </p:spPr>
      </p:pic>
    </p:spTree>
    <p:extLst>
      <p:ext uri="{BB962C8B-B14F-4D97-AF65-F5344CB8AC3E}">
        <p14:creationId xmlns:p14="http://schemas.microsoft.com/office/powerpoint/2010/main" val="69006860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8" name="Line 2"/>
          <p:cNvSpPr>
            <a:spLocks noChangeShapeType="1"/>
          </p:cNvSpPr>
          <p:nvPr/>
        </p:nvSpPr>
        <p:spPr bwMode="auto">
          <a:xfrm rot="5400000">
            <a:off x="4572000" y="-3074911"/>
            <a:ext cx="0" cy="7924800"/>
          </a:xfrm>
          <a:prstGeom prst="line">
            <a:avLst/>
          </a:prstGeom>
          <a:noFill/>
          <a:ln w="28575" cap="sq">
            <a:solidFill>
              <a:srgbClr val="FF0000"/>
            </a:solidFill>
            <a:round/>
            <a:headEnd type="none" w="sm" len="sm"/>
            <a:tailEnd type="none" w="sm" len="sm"/>
          </a:ln>
          <a:effectLst/>
        </p:spPr>
        <p:txBody>
          <a:bodyPr wrap="none" anchor="ctr">
            <a:prstTxWarp prst="textNoShape">
              <a:avLst/>
            </a:prstTxWarp>
          </a:bodyPr>
          <a:lstStyle/>
          <a:p>
            <a:endParaRPr lang="en-US"/>
          </a:p>
        </p:txBody>
      </p:sp>
      <p:sp>
        <p:nvSpPr>
          <p:cNvPr id="982019" name="Rectangle 3"/>
          <p:cNvSpPr>
            <a:spLocks noGrp="1" noChangeArrowheads="1"/>
          </p:cNvSpPr>
          <p:nvPr>
            <p:ph type="title"/>
          </p:nvPr>
        </p:nvSpPr>
        <p:spPr>
          <a:xfrm>
            <a:off x="457200" y="0"/>
            <a:ext cx="8229600" cy="908529"/>
          </a:xfrm>
        </p:spPr>
        <p:txBody>
          <a:bodyPr/>
          <a:lstStyle/>
          <a:p>
            <a:r>
              <a:rPr lang="en-US" dirty="0"/>
              <a:t>What is an ERP component?</a:t>
            </a:r>
          </a:p>
        </p:txBody>
      </p:sp>
      <p:sp>
        <p:nvSpPr>
          <p:cNvPr id="982020" name="Rectangle 4"/>
          <p:cNvSpPr>
            <a:spLocks noGrp="1" noChangeArrowheads="1"/>
          </p:cNvSpPr>
          <p:nvPr>
            <p:ph type="body" idx="1"/>
          </p:nvPr>
        </p:nvSpPr>
        <p:spPr>
          <a:xfrm>
            <a:off x="457200" y="1066130"/>
            <a:ext cx="8521700" cy="5636295"/>
          </a:xfrm>
        </p:spPr>
        <p:txBody>
          <a:bodyPr/>
          <a:lstStyle/>
          <a:p>
            <a:r>
              <a:rPr lang="en-US" sz="2000" dirty="0"/>
              <a:t>Early definition: Combination of polarity, latency, and scalp distribution</a:t>
            </a:r>
          </a:p>
          <a:p>
            <a:pPr lvl="1"/>
            <a:r>
              <a:rPr lang="en-US" sz="1800" dirty="0"/>
              <a:t>C1: Polarity varies with upper/lower position</a:t>
            </a:r>
          </a:p>
          <a:p>
            <a:pPr lvl="1"/>
            <a:r>
              <a:rPr lang="en-US" sz="1800" dirty="0"/>
              <a:t>P3: Latency varies with stimulus evaluation time</a:t>
            </a:r>
          </a:p>
          <a:p>
            <a:pPr lvl="1"/>
            <a:r>
              <a:rPr lang="en-US" sz="1800" dirty="0"/>
              <a:t>Auditory N1: Distribution varies with pitch</a:t>
            </a:r>
          </a:p>
          <a:p>
            <a:r>
              <a:rPr lang="en-US" sz="2000" dirty="0"/>
              <a:t>Circular definition: The effect produced by a given experimental manipulation</a:t>
            </a:r>
          </a:p>
          <a:p>
            <a:pPr lvl="1"/>
            <a:r>
              <a:rPr lang="en-US" sz="1800" dirty="0"/>
              <a:t>“N400 is the difference produced by a semantic mismatch”</a:t>
            </a:r>
          </a:p>
          <a:p>
            <a:r>
              <a:rPr lang="en-US" sz="2000" dirty="0" smtClean="0"/>
              <a:t>Conceptual definition</a:t>
            </a:r>
            <a:r>
              <a:rPr lang="en-US" sz="2000" dirty="0"/>
              <a:t>: </a:t>
            </a:r>
            <a:r>
              <a:rPr lang="en-US" sz="2000" i="1" dirty="0">
                <a:latin typeface="Times" pitchFamily="-112" charset="0"/>
              </a:rPr>
              <a:t> </a:t>
            </a:r>
            <a:r>
              <a:rPr lang="en-US" sz="2000" dirty="0"/>
              <a:t>Scalp-recorded neural activity that is generated in a given neuroanatomical module when a specific computational operation is </a:t>
            </a:r>
            <a:r>
              <a:rPr lang="en-US" sz="2000" dirty="0" smtClean="0"/>
              <a:t>performed</a:t>
            </a:r>
            <a:endParaRPr lang="en-US" sz="2000" i="1" dirty="0" smtClean="0"/>
          </a:p>
          <a:p>
            <a:r>
              <a:rPr lang="en-US" sz="2000" dirty="0"/>
              <a:t>Operational definition: A set of voltage changes that are consistent with a single neural generator site and that systematically vary in amplitude across conditions, time, individuals, etc.  That is, an ERP component is a source of systematic and reliable variability in an ERP data set</a:t>
            </a:r>
            <a:r>
              <a:rPr lang="en-US" sz="2000" dirty="0" smtClean="0"/>
              <a:t>. </a:t>
            </a:r>
            <a:r>
              <a:rPr lang="en-US" sz="1400" i="1" dirty="0" smtClean="0"/>
              <a:t>(Adapted from Donchin et al., 1978)</a:t>
            </a:r>
            <a:endParaRPr lang="en-US" sz="2000" i="1" dirty="0" smtClean="0"/>
          </a:p>
        </p:txBody>
      </p:sp>
    </p:spTree>
    <p:extLst>
      <p:ext uri="{BB962C8B-B14F-4D97-AF65-F5344CB8AC3E}">
        <p14:creationId xmlns:p14="http://schemas.microsoft.com/office/powerpoint/2010/main" val="2463533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82020">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982020">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98202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82020">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982020">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982020">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98202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2020"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6034" name="Line 2"/>
          <p:cNvSpPr>
            <a:spLocks noChangeShapeType="1"/>
          </p:cNvSpPr>
          <p:nvPr/>
        </p:nvSpPr>
        <p:spPr bwMode="auto">
          <a:xfrm rot="5400000">
            <a:off x="4572000" y="-2944813"/>
            <a:ext cx="0" cy="7924800"/>
          </a:xfrm>
          <a:prstGeom prst="line">
            <a:avLst/>
          </a:prstGeom>
          <a:noFill/>
          <a:ln w="28575" cap="sq">
            <a:solidFill>
              <a:srgbClr val="FF0000"/>
            </a:solidFill>
            <a:round/>
            <a:headEnd type="none" w="sm" len="sm"/>
            <a:tailEnd type="none" w="sm" len="sm"/>
          </a:ln>
          <a:effectLst/>
        </p:spPr>
        <p:txBody>
          <a:bodyPr wrap="none" anchor="ctr">
            <a:prstTxWarp prst="textNoShape">
              <a:avLst/>
            </a:prstTxWarp>
          </a:bodyPr>
          <a:lstStyle/>
          <a:p>
            <a:endParaRPr lang="en-US"/>
          </a:p>
        </p:txBody>
      </p:sp>
      <p:sp>
        <p:nvSpPr>
          <p:cNvPr id="1196035" name="Rectangle 3"/>
          <p:cNvSpPr>
            <a:spLocks noGrp="1" noChangeArrowheads="1"/>
          </p:cNvSpPr>
          <p:nvPr>
            <p:ph type="title"/>
          </p:nvPr>
        </p:nvSpPr>
        <p:spPr>
          <a:xfrm>
            <a:off x="457200" y="0"/>
            <a:ext cx="8229600" cy="1143000"/>
          </a:xfrm>
        </p:spPr>
        <p:txBody>
          <a:bodyPr/>
          <a:lstStyle/>
          <a:p>
            <a:r>
              <a:rPr lang="en-US" dirty="0"/>
              <a:t>P3 Latency in Schizophrenia</a:t>
            </a:r>
          </a:p>
        </p:txBody>
      </p:sp>
      <p:sp>
        <p:nvSpPr>
          <p:cNvPr id="1196036" name="Rectangle 4"/>
          <p:cNvSpPr>
            <a:spLocks noGrp="1" noChangeArrowheads="1"/>
          </p:cNvSpPr>
          <p:nvPr>
            <p:ph type="body" idx="1"/>
          </p:nvPr>
        </p:nvSpPr>
        <p:spPr>
          <a:xfrm>
            <a:off x="457200" y="1371600"/>
            <a:ext cx="8532813" cy="3863975"/>
          </a:xfrm>
        </p:spPr>
        <p:txBody>
          <a:bodyPr/>
          <a:lstStyle/>
          <a:p>
            <a:pPr>
              <a:lnSpc>
                <a:spcPct val="90000"/>
              </a:lnSpc>
            </a:pPr>
            <a:r>
              <a:rPr lang="en-US" dirty="0"/>
              <a:t>RTs are typically 100-200 ms greater in SC patients</a:t>
            </a:r>
          </a:p>
          <a:p>
            <a:pPr lvl="1">
              <a:lnSpc>
                <a:spcPct val="90000"/>
              </a:lnSpc>
            </a:pPr>
            <a:r>
              <a:rPr lang="en-US" dirty="0"/>
              <a:t>RTs often not reported in P3 </a:t>
            </a:r>
            <a:r>
              <a:rPr lang="en-US" dirty="0" smtClean="0"/>
              <a:t>studies (most use a counting task in which RT does not apply)</a:t>
            </a:r>
          </a:p>
          <a:p>
            <a:pPr>
              <a:lnSpc>
                <a:spcPct val="90000"/>
              </a:lnSpc>
            </a:pPr>
            <a:r>
              <a:rPr lang="en-US" dirty="0"/>
              <a:t>P3 latency </a:t>
            </a:r>
            <a:r>
              <a:rPr lang="en-US" dirty="0" smtClean="0"/>
              <a:t>only modestly greater in patients</a:t>
            </a:r>
          </a:p>
          <a:p>
            <a:pPr lvl="1">
              <a:lnSpc>
                <a:spcPct val="90000"/>
              </a:lnSpc>
            </a:pPr>
            <a:r>
              <a:rPr lang="en-US" dirty="0" smtClean="0"/>
              <a:t>Often </a:t>
            </a:r>
            <a:r>
              <a:rPr lang="en-US" dirty="0"/>
              <a:t>not </a:t>
            </a:r>
            <a:r>
              <a:rPr lang="en-US" dirty="0" smtClean="0"/>
              <a:t>significant</a:t>
            </a:r>
          </a:p>
          <a:p>
            <a:pPr>
              <a:lnSpc>
                <a:spcPct val="90000"/>
              </a:lnSpc>
            </a:pPr>
            <a:r>
              <a:rPr lang="en-US" dirty="0" smtClean="0"/>
              <a:t>Interesting</a:t>
            </a:r>
            <a:r>
              <a:rPr lang="en-US" dirty="0"/>
              <a:t>: RT slowing + no substantial P3 slowing</a:t>
            </a:r>
          </a:p>
        </p:txBody>
      </p:sp>
      <p:sp>
        <p:nvSpPr>
          <p:cNvPr id="1196037" name="Text Box 5"/>
          <p:cNvSpPr txBox="1">
            <a:spLocks noChangeArrowheads="1"/>
          </p:cNvSpPr>
          <p:nvPr/>
        </p:nvSpPr>
        <p:spPr bwMode="auto">
          <a:xfrm>
            <a:off x="7158038" y="6553200"/>
            <a:ext cx="2038350" cy="304800"/>
          </a:xfrm>
          <a:prstGeom prst="rect">
            <a:avLst/>
          </a:prstGeom>
          <a:noFill/>
          <a:ln w="12700" cap="sq">
            <a:noFill/>
            <a:miter lim="800000"/>
            <a:headEnd type="none" w="sm" len="sm"/>
            <a:tailEnd type="none" w="sm" len="sm"/>
          </a:ln>
          <a:effectLst/>
        </p:spPr>
        <p:txBody>
          <a:bodyPr wrap="none">
            <a:prstTxWarp prst="textNoShape">
              <a:avLst/>
            </a:prstTxWarp>
            <a:spAutoFit/>
          </a:bodyPr>
          <a:lstStyle/>
          <a:p>
            <a:pPr algn="r"/>
            <a:r>
              <a:rPr lang="en-US" sz="1400" dirty="0" err="1"/>
              <a:t>Mathalon</a:t>
            </a:r>
            <a:r>
              <a:rPr lang="en-US" sz="1400" dirty="0"/>
              <a:t> et al., 2000</a:t>
            </a:r>
          </a:p>
        </p:txBody>
      </p:sp>
      <p:pic>
        <p:nvPicPr>
          <p:cNvPr id="6" name="Picture 5"/>
          <p:cNvPicPr>
            <a:picLocks noChangeAspect="1"/>
          </p:cNvPicPr>
          <p:nvPr/>
        </p:nvPicPr>
        <p:blipFill>
          <a:blip r:embed="rId3"/>
          <a:stretch>
            <a:fillRect/>
          </a:stretch>
        </p:blipFill>
        <p:spPr>
          <a:xfrm>
            <a:off x="1295400" y="3742100"/>
            <a:ext cx="5610624" cy="3115900"/>
          </a:xfrm>
          <a:prstGeom prst="rect">
            <a:avLst/>
          </a:prstGeom>
        </p:spPr>
      </p:pic>
    </p:spTree>
    <p:extLst>
      <p:ext uri="{BB962C8B-B14F-4D97-AF65-F5344CB8AC3E}">
        <p14:creationId xmlns:p14="http://schemas.microsoft.com/office/powerpoint/2010/main" val="20790731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6036">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96036">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9603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603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746" name="Rectangle 2"/>
          <p:cNvSpPr>
            <a:spLocks noGrp="1" noChangeArrowheads="1"/>
          </p:cNvSpPr>
          <p:nvPr>
            <p:ph type="title"/>
          </p:nvPr>
        </p:nvSpPr>
        <p:spPr>
          <a:xfrm>
            <a:off x="228600" y="0"/>
            <a:ext cx="8686800" cy="1143000"/>
          </a:xfrm>
        </p:spPr>
        <p:txBody>
          <a:bodyPr/>
          <a:lstStyle/>
          <a:p>
            <a:r>
              <a:rPr lang="en-US" dirty="0"/>
              <a:t>P3 </a:t>
            </a:r>
            <a:r>
              <a:rPr lang="en-US" dirty="0" smtClean="0"/>
              <a:t>Latency &amp; Difference Waves</a:t>
            </a:r>
            <a:endParaRPr lang="en-US" dirty="0"/>
          </a:p>
        </p:txBody>
      </p:sp>
      <p:sp>
        <p:nvSpPr>
          <p:cNvPr id="927747" name="Line 3"/>
          <p:cNvSpPr>
            <a:spLocks noChangeShapeType="1"/>
          </p:cNvSpPr>
          <p:nvPr/>
        </p:nvSpPr>
        <p:spPr bwMode="auto">
          <a:xfrm rot="5400000">
            <a:off x="4572000" y="-2944813"/>
            <a:ext cx="0" cy="7924800"/>
          </a:xfrm>
          <a:prstGeom prst="line">
            <a:avLst/>
          </a:prstGeom>
          <a:noFill/>
          <a:ln w="28575" cap="sq">
            <a:solidFill>
              <a:srgbClr val="FF0000"/>
            </a:solidFill>
            <a:round/>
            <a:headEnd type="none" w="sm" len="sm"/>
            <a:tailEnd type="none" w="sm" len="sm"/>
          </a:ln>
          <a:effectLst/>
        </p:spPr>
        <p:txBody>
          <a:bodyPr wrap="none" anchor="ctr">
            <a:prstTxWarp prst="textNoShape">
              <a:avLst/>
            </a:prstTxWarp>
          </a:bodyPr>
          <a:lstStyle/>
          <a:p>
            <a:endParaRPr lang="en-US"/>
          </a:p>
        </p:txBody>
      </p:sp>
      <p:sp>
        <p:nvSpPr>
          <p:cNvPr id="927748" name="Rectangle 4"/>
          <p:cNvSpPr>
            <a:spLocks noGrp="1" noChangeArrowheads="1"/>
          </p:cNvSpPr>
          <p:nvPr>
            <p:ph type="body" idx="1"/>
          </p:nvPr>
        </p:nvSpPr>
        <p:spPr>
          <a:xfrm>
            <a:off x="468313" y="1173052"/>
            <a:ext cx="8675687" cy="2623630"/>
          </a:xfrm>
        </p:spPr>
        <p:txBody>
          <a:bodyPr/>
          <a:lstStyle/>
          <a:p>
            <a:pPr>
              <a:lnSpc>
                <a:spcPct val="90000"/>
              </a:lnSpc>
            </a:pPr>
            <a:r>
              <a:rPr lang="en-US" sz="2200" dirty="0"/>
              <a:t>P3 amplitude depends on the probability of a task-defined stimulus category, not the probability of a physical stimulus</a:t>
            </a:r>
          </a:p>
          <a:p>
            <a:pPr>
              <a:lnSpc>
                <a:spcPct val="90000"/>
              </a:lnSpc>
            </a:pPr>
            <a:r>
              <a:rPr lang="en-US" sz="2200" dirty="0"/>
              <a:t>P3 </a:t>
            </a:r>
            <a:r>
              <a:rPr lang="en-US" sz="2200" dirty="0" smtClean="0"/>
              <a:t>difference cannot occur until </a:t>
            </a:r>
            <a:r>
              <a:rPr lang="en-US" sz="2200" dirty="0"/>
              <a:t>categorization </a:t>
            </a:r>
            <a:r>
              <a:rPr lang="en-US" sz="2200" dirty="0" smtClean="0"/>
              <a:t>occurs</a:t>
            </a:r>
          </a:p>
          <a:p>
            <a:pPr>
              <a:lnSpc>
                <a:spcPct val="90000"/>
              </a:lnSpc>
            </a:pPr>
            <a:r>
              <a:rPr lang="en-US" sz="2200" dirty="0" smtClean="0"/>
              <a:t>Provides a measure of time required to perceive and categorize a stimulus (“stimulus evaluation time”)</a:t>
            </a:r>
            <a:endParaRPr lang="en-US" sz="2200" dirty="0"/>
          </a:p>
        </p:txBody>
      </p:sp>
      <p:pic>
        <p:nvPicPr>
          <p:cNvPr id="4" name="Picture 3"/>
          <p:cNvPicPr>
            <a:picLocks noChangeAspect="1"/>
          </p:cNvPicPr>
          <p:nvPr/>
        </p:nvPicPr>
        <p:blipFill>
          <a:blip r:embed="rId3"/>
          <a:stretch>
            <a:fillRect/>
          </a:stretch>
        </p:blipFill>
        <p:spPr>
          <a:xfrm>
            <a:off x="1399669" y="3961387"/>
            <a:ext cx="6738788" cy="2787827"/>
          </a:xfrm>
          <a:prstGeom prst="rect">
            <a:avLst/>
          </a:prstGeom>
        </p:spPr>
      </p:pic>
      <p:pic>
        <p:nvPicPr>
          <p:cNvPr id="2" name="Picture 1"/>
          <p:cNvPicPr>
            <a:picLocks noChangeAspect="1"/>
          </p:cNvPicPr>
          <p:nvPr/>
        </p:nvPicPr>
        <p:blipFill>
          <a:blip r:embed="rId4"/>
          <a:stretch>
            <a:fillRect/>
          </a:stretch>
        </p:blipFill>
        <p:spPr>
          <a:xfrm>
            <a:off x="957271" y="3037147"/>
            <a:ext cx="7606522" cy="3267851"/>
          </a:xfrm>
          <a:prstGeom prst="rect">
            <a:avLst/>
          </a:prstGeom>
        </p:spPr>
      </p:pic>
    </p:spTree>
    <p:extLst>
      <p:ext uri="{BB962C8B-B14F-4D97-AF65-F5344CB8AC3E}">
        <p14:creationId xmlns:p14="http://schemas.microsoft.com/office/powerpoint/2010/main" val="20591958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774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774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7748"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4706" name="Rectangle 2"/>
          <p:cNvSpPr>
            <a:spLocks noChangeArrowheads="1"/>
          </p:cNvSpPr>
          <p:nvPr/>
        </p:nvSpPr>
        <p:spPr bwMode="auto">
          <a:xfrm>
            <a:off x="3267075" y="1506538"/>
            <a:ext cx="2609850" cy="2000250"/>
          </a:xfrm>
          <a:prstGeom prst="rect">
            <a:avLst/>
          </a:prstGeom>
          <a:solidFill>
            <a:schemeClr val="tx1"/>
          </a:solidFill>
          <a:ln w="12700" cap="sq">
            <a:solidFill>
              <a:schemeClr val="tx1"/>
            </a:solidFill>
            <a:miter lim="800000"/>
            <a:headEnd type="none" w="sm" len="sm"/>
            <a:tailEnd type="none" w="sm" len="sm"/>
          </a:ln>
          <a:effectLst/>
        </p:spPr>
        <p:txBody>
          <a:bodyPr wrap="none" anchor="ctr">
            <a:prstTxWarp prst="textNoShape">
              <a:avLst/>
            </a:prstTxWarp>
          </a:bodyPr>
          <a:lstStyle/>
          <a:p>
            <a:r>
              <a:rPr lang="en-US"/>
              <a:t>3</a:t>
            </a:r>
          </a:p>
        </p:txBody>
      </p:sp>
      <p:sp>
        <p:nvSpPr>
          <p:cNvPr id="1224707" name="Rectangle 3"/>
          <p:cNvSpPr>
            <a:spLocks noGrp="1" noChangeArrowheads="1"/>
          </p:cNvSpPr>
          <p:nvPr>
            <p:ph type="title"/>
          </p:nvPr>
        </p:nvSpPr>
        <p:spPr>
          <a:xfrm>
            <a:off x="0" y="0"/>
            <a:ext cx="9144000" cy="1143000"/>
          </a:xfrm>
        </p:spPr>
        <p:txBody>
          <a:bodyPr/>
          <a:lstStyle/>
          <a:p>
            <a:r>
              <a:rPr lang="en-US"/>
              <a:t>Methods</a:t>
            </a:r>
          </a:p>
        </p:txBody>
      </p:sp>
      <p:sp>
        <p:nvSpPr>
          <p:cNvPr id="1224708" name="Line 4"/>
          <p:cNvSpPr>
            <a:spLocks noChangeShapeType="1"/>
          </p:cNvSpPr>
          <p:nvPr/>
        </p:nvSpPr>
        <p:spPr bwMode="auto">
          <a:xfrm rot="5400000">
            <a:off x="4572000" y="-2944813"/>
            <a:ext cx="0" cy="7924800"/>
          </a:xfrm>
          <a:prstGeom prst="line">
            <a:avLst/>
          </a:prstGeom>
          <a:noFill/>
          <a:ln w="28575" cap="sq">
            <a:solidFill>
              <a:srgbClr val="FF0000"/>
            </a:solidFill>
            <a:round/>
            <a:headEnd type="none" w="sm" len="sm"/>
            <a:tailEnd type="none" w="sm" len="sm"/>
          </a:ln>
          <a:effectLst/>
        </p:spPr>
        <p:txBody>
          <a:bodyPr wrap="none" anchor="ctr">
            <a:prstTxWarp prst="textNoShape">
              <a:avLst/>
            </a:prstTxWarp>
          </a:bodyPr>
          <a:lstStyle/>
          <a:p>
            <a:endParaRPr lang="en-US"/>
          </a:p>
        </p:txBody>
      </p:sp>
      <p:sp>
        <p:nvSpPr>
          <p:cNvPr id="1224709" name="Text Box 5"/>
          <p:cNvSpPr txBox="1">
            <a:spLocks noChangeArrowheads="1"/>
          </p:cNvSpPr>
          <p:nvPr/>
        </p:nvSpPr>
        <p:spPr bwMode="auto">
          <a:xfrm>
            <a:off x="871538" y="3851275"/>
            <a:ext cx="7402512" cy="2530475"/>
          </a:xfrm>
          <a:prstGeom prst="rect">
            <a:avLst/>
          </a:prstGeom>
          <a:noFill/>
          <a:ln w="12700" cap="sq">
            <a:noFill/>
            <a:miter lim="800000"/>
            <a:headEnd type="none" w="sm" len="sm"/>
            <a:tailEnd type="none" w="sm" len="sm"/>
          </a:ln>
          <a:effectLst/>
        </p:spPr>
        <p:txBody>
          <a:bodyPr>
            <a:prstTxWarp prst="textNoShape">
              <a:avLst/>
            </a:prstTxWarp>
            <a:spAutoFit/>
          </a:bodyPr>
          <a:lstStyle/>
          <a:p>
            <a:r>
              <a:rPr lang="en-US"/>
              <a:t>Digit / Letter</a:t>
            </a:r>
          </a:p>
          <a:p>
            <a:r>
              <a:rPr lang="en-US"/>
              <a:t>p = .80/.20 or p = .50/.50</a:t>
            </a:r>
          </a:p>
          <a:p>
            <a:r>
              <a:rPr lang="en-US"/>
              <a:t>Left Hand / Right Hand</a:t>
            </a:r>
          </a:p>
          <a:p>
            <a:r>
              <a:rPr lang="en-US"/>
              <a:t>Duration = 200 ms</a:t>
            </a:r>
          </a:p>
          <a:p>
            <a:r>
              <a:rPr lang="en-US"/>
              <a:t>SOA = 1500±150 ms</a:t>
            </a:r>
          </a:p>
          <a:p>
            <a:endParaRPr lang="en-US"/>
          </a:p>
          <a:p>
            <a:r>
              <a:rPr lang="en-US"/>
              <a:t>Isolate P3 with Rare-minus-Frequent difference wave</a:t>
            </a:r>
          </a:p>
          <a:p>
            <a:r>
              <a:rPr lang="en-US"/>
              <a:t>Isolate LRP with Contra-minus-Ipsi difference wave</a:t>
            </a:r>
          </a:p>
        </p:txBody>
      </p:sp>
      <p:sp>
        <p:nvSpPr>
          <p:cNvPr id="1224710" name="Text Box 6"/>
          <p:cNvSpPr txBox="1">
            <a:spLocks noChangeArrowheads="1"/>
          </p:cNvSpPr>
          <p:nvPr/>
        </p:nvSpPr>
        <p:spPr bwMode="auto">
          <a:xfrm>
            <a:off x="4360863" y="2246313"/>
            <a:ext cx="420687" cy="519112"/>
          </a:xfrm>
          <a:prstGeom prst="rect">
            <a:avLst/>
          </a:prstGeom>
          <a:noFill/>
          <a:ln w="12700" cap="sq">
            <a:noFill/>
            <a:miter lim="800000"/>
            <a:headEnd type="none" w="sm" len="sm"/>
            <a:tailEnd type="none" w="sm" len="sm"/>
          </a:ln>
          <a:effectLst/>
        </p:spPr>
        <p:txBody>
          <a:bodyPr wrap="none">
            <a:prstTxWarp prst="textNoShape">
              <a:avLst/>
            </a:prstTxWarp>
            <a:spAutoFit/>
          </a:bodyPr>
          <a:lstStyle/>
          <a:p>
            <a:r>
              <a:rPr lang="en-US" sz="2800">
                <a:solidFill>
                  <a:schemeClr val="bg1"/>
                </a:solidFill>
              </a:rPr>
              <a:t>3</a:t>
            </a:r>
          </a:p>
        </p:txBody>
      </p:sp>
      <p:sp>
        <p:nvSpPr>
          <p:cNvPr id="7" name="Text Box 5"/>
          <p:cNvSpPr txBox="1">
            <a:spLocks noChangeArrowheads="1"/>
          </p:cNvSpPr>
          <p:nvPr/>
        </p:nvSpPr>
        <p:spPr bwMode="auto">
          <a:xfrm>
            <a:off x="5710025" y="6553200"/>
            <a:ext cx="3486363" cy="307777"/>
          </a:xfrm>
          <a:prstGeom prst="rect">
            <a:avLst/>
          </a:prstGeom>
          <a:noFill/>
          <a:ln w="12700" cap="sq">
            <a:noFill/>
            <a:miter lim="800000"/>
            <a:headEnd type="none" w="sm" len="sm"/>
            <a:tailEnd type="none" w="sm" len="sm"/>
          </a:ln>
          <a:effectLst/>
        </p:spPr>
        <p:txBody>
          <a:bodyPr wrap="none">
            <a:prstTxWarp prst="textNoShape">
              <a:avLst/>
            </a:prstTxWarp>
            <a:spAutoFit/>
          </a:bodyPr>
          <a:lstStyle/>
          <a:p>
            <a:pPr algn="r"/>
            <a:r>
              <a:rPr lang="en-US" sz="1400" dirty="0" smtClean="0"/>
              <a:t>Luck et al (2009, Psychophysiology)</a:t>
            </a:r>
            <a:endParaRPr lang="en-US" sz="1400" dirty="0"/>
          </a:p>
        </p:txBody>
      </p:sp>
    </p:spTree>
    <p:extLst>
      <p:ext uri="{BB962C8B-B14F-4D97-AF65-F5344CB8AC3E}">
        <p14:creationId xmlns:p14="http://schemas.microsoft.com/office/powerpoint/2010/main" val="416958025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6754" name="Rectangle 2"/>
          <p:cNvSpPr>
            <a:spLocks noGrp="1" noChangeArrowheads="1"/>
          </p:cNvSpPr>
          <p:nvPr>
            <p:ph type="title"/>
          </p:nvPr>
        </p:nvSpPr>
        <p:spPr>
          <a:xfrm>
            <a:off x="0" y="0"/>
            <a:ext cx="9144000" cy="1143000"/>
          </a:xfrm>
        </p:spPr>
        <p:txBody>
          <a:bodyPr/>
          <a:lstStyle/>
          <a:p>
            <a:r>
              <a:rPr lang="en-US"/>
              <a:t>Raw ERP Waveforms</a:t>
            </a:r>
          </a:p>
        </p:txBody>
      </p:sp>
      <p:sp>
        <p:nvSpPr>
          <p:cNvPr id="1226755" name="Line 3"/>
          <p:cNvSpPr>
            <a:spLocks noChangeShapeType="1"/>
          </p:cNvSpPr>
          <p:nvPr/>
        </p:nvSpPr>
        <p:spPr bwMode="auto">
          <a:xfrm rot="5400000">
            <a:off x="4572000" y="-2944813"/>
            <a:ext cx="0" cy="7924800"/>
          </a:xfrm>
          <a:prstGeom prst="line">
            <a:avLst/>
          </a:prstGeom>
          <a:noFill/>
          <a:ln w="28575" cap="sq">
            <a:solidFill>
              <a:srgbClr val="FF0000"/>
            </a:solidFill>
            <a:round/>
            <a:headEnd type="none" w="sm" len="sm"/>
            <a:tailEnd type="none" w="sm" len="sm"/>
          </a:ln>
          <a:effectLst/>
        </p:spPr>
        <p:txBody>
          <a:bodyPr wrap="none" anchor="ctr">
            <a:prstTxWarp prst="textNoShape">
              <a:avLst/>
            </a:prstTxWarp>
          </a:bodyPr>
          <a:lstStyle/>
          <a:p>
            <a:endParaRPr lang="en-US"/>
          </a:p>
        </p:txBody>
      </p:sp>
      <p:sp>
        <p:nvSpPr>
          <p:cNvPr id="1226756" name="Text Box 4"/>
          <p:cNvSpPr txBox="1">
            <a:spLocks noChangeArrowheads="1"/>
          </p:cNvSpPr>
          <p:nvPr/>
        </p:nvSpPr>
        <p:spPr bwMode="auto">
          <a:xfrm>
            <a:off x="0" y="6156325"/>
            <a:ext cx="7402513" cy="701675"/>
          </a:xfrm>
          <a:prstGeom prst="rect">
            <a:avLst/>
          </a:prstGeom>
          <a:noFill/>
          <a:ln w="12700" cap="sq">
            <a:noFill/>
            <a:miter lim="800000"/>
            <a:headEnd type="none" w="sm" len="sm"/>
            <a:tailEnd type="none" w="sm" len="sm"/>
          </a:ln>
          <a:effectLst/>
        </p:spPr>
        <p:txBody>
          <a:bodyPr>
            <a:prstTxWarp prst="textNoShape">
              <a:avLst/>
            </a:prstTxWarp>
            <a:spAutoFit/>
          </a:bodyPr>
          <a:lstStyle/>
          <a:p>
            <a:r>
              <a:rPr lang="en-US"/>
              <a:t>P3 amplitude difference for all probability levels</a:t>
            </a:r>
          </a:p>
          <a:p>
            <a:r>
              <a:rPr lang="en-US"/>
              <a:t>No P3 latency difference</a:t>
            </a:r>
          </a:p>
        </p:txBody>
      </p:sp>
      <p:sp>
        <p:nvSpPr>
          <p:cNvPr id="1226757" name="Text Box 5"/>
          <p:cNvSpPr txBox="1">
            <a:spLocks noChangeArrowheads="1"/>
          </p:cNvSpPr>
          <p:nvPr/>
        </p:nvSpPr>
        <p:spPr bwMode="auto">
          <a:xfrm>
            <a:off x="6497638" y="1482725"/>
            <a:ext cx="1131887" cy="701675"/>
          </a:xfrm>
          <a:prstGeom prst="rect">
            <a:avLst/>
          </a:prstGeom>
          <a:noFill/>
          <a:ln w="12700" cap="sq">
            <a:noFill/>
            <a:miter lim="800000"/>
            <a:headEnd type="none" w="sm" len="sm"/>
            <a:tailEnd type="none" w="sm" len="sm"/>
          </a:ln>
          <a:effectLst/>
        </p:spPr>
        <p:txBody>
          <a:bodyPr>
            <a:prstTxWarp prst="textNoShape">
              <a:avLst/>
            </a:prstTxWarp>
            <a:spAutoFit/>
          </a:bodyPr>
          <a:lstStyle/>
          <a:p>
            <a:r>
              <a:rPr lang="en-US"/>
              <a:t>Control </a:t>
            </a:r>
            <a:r>
              <a:rPr lang="en-US" u="sng"/>
              <a:t>RT</a:t>
            </a:r>
            <a:endParaRPr lang="en-US"/>
          </a:p>
        </p:txBody>
      </p:sp>
      <p:sp>
        <p:nvSpPr>
          <p:cNvPr id="1226758" name="Text Box 6"/>
          <p:cNvSpPr txBox="1">
            <a:spLocks noChangeArrowheads="1"/>
          </p:cNvSpPr>
          <p:nvPr/>
        </p:nvSpPr>
        <p:spPr bwMode="auto">
          <a:xfrm>
            <a:off x="7651750" y="1482725"/>
            <a:ext cx="1227138" cy="701675"/>
          </a:xfrm>
          <a:prstGeom prst="rect">
            <a:avLst/>
          </a:prstGeom>
          <a:noFill/>
          <a:ln w="12700" cap="sq">
            <a:noFill/>
            <a:miter lim="800000"/>
            <a:headEnd type="none" w="sm" len="sm"/>
            <a:tailEnd type="none" w="sm" len="sm"/>
          </a:ln>
          <a:effectLst/>
        </p:spPr>
        <p:txBody>
          <a:bodyPr>
            <a:prstTxWarp prst="textNoShape">
              <a:avLst/>
            </a:prstTxWarp>
            <a:spAutoFit/>
          </a:bodyPr>
          <a:lstStyle/>
          <a:p>
            <a:r>
              <a:rPr lang="en-US"/>
              <a:t>Patient </a:t>
            </a:r>
            <a:r>
              <a:rPr lang="en-US" u="sng"/>
              <a:t>RT</a:t>
            </a:r>
            <a:endParaRPr lang="en-US"/>
          </a:p>
        </p:txBody>
      </p:sp>
      <p:sp>
        <p:nvSpPr>
          <p:cNvPr id="1226759" name="Text Box 7"/>
          <p:cNvSpPr txBox="1">
            <a:spLocks noChangeArrowheads="1"/>
          </p:cNvSpPr>
          <p:nvPr/>
        </p:nvSpPr>
        <p:spPr bwMode="auto">
          <a:xfrm>
            <a:off x="6615113" y="2330450"/>
            <a:ext cx="898525" cy="396875"/>
          </a:xfrm>
          <a:prstGeom prst="rect">
            <a:avLst/>
          </a:prstGeom>
          <a:noFill/>
          <a:ln w="12700" cap="sq">
            <a:noFill/>
            <a:miter lim="800000"/>
            <a:headEnd type="none" w="sm" len="sm"/>
            <a:tailEnd type="none" w="sm" len="sm"/>
          </a:ln>
          <a:effectLst/>
        </p:spPr>
        <p:txBody>
          <a:bodyPr>
            <a:prstTxWarp prst="textNoShape">
              <a:avLst/>
            </a:prstTxWarp>
            <a:spAutoFit/>
          </a:bodyPr>
          <a:lstStyle/>
          <a:p>
            <a:pPr>
              <a:spcBef>
                <a:spcPct val="50000"/>
              </a:spcBef>
            </a:pPr>
            <a:r>
              <a:rPr lang="en-US"/>
              <a:t>486</a:t>
            </a:r>
          </a:p>
        </p:txBody>
      </p:sp>
      <p:sp>
        <p:nvSpPr>
          <p:cNvPr id="1226760" name="Text Box 8"/>
          <p:cNvSpPr txBox="1">
            <a:spLocks noChangeArrowheads="1"/>
          </p:cNvSpPr>
          <p:nvPr/>
        </p:nvSpPr>
        <p:spPr bwMode="auto">
          <a:xfrm>
            <a:off x="7816850" y="2330450"/>
            <a:ext cx="898525" cy="396875"/>
          </a:xfrm>
          <a:prstGeom prst="rect">
            <a:avLst/>
          </a:prstGeom>
          <a:noFill/>
          <a:ln w="12700" cap="sq">
            <a:noFill/>
            <a:miter lim="800000"/>
            <a:headEnd type="none" w="sm" len="sm"/>
            <a:tailEnd type="none" w="sm" len="sm"/>
          </a:ln>
          <a:effectLst/>
        </p:spPr>
        <p:txBody>
          <a:bodyPr>
            <a:prstTxWarp prst="textNoShape">
              <a:avLst/>
            </a:prstTxWarp>
            <a:spAutoFit/>
          </a:bodyPr>
          <a:lstStyle/>
          <a:p>
            <a:pPr>
              <a:spcBef>
                <a:spcPct val="50000"/>
              </a:spcBef>
            </a:pPr>
            <a:r>
              <a:rPr lang="en-US"/>
              <a:t>557</a:t>
            </a:r>
          </a:p>
        </p:txBody>
      </p:sp>
      <p:sp>
        <p:nvSpPr>
          <p:cNvPr id="1226761" name="Text Box 9"/>
          <p:cNvSpPr txBox="1">
            <a:spLocks noChangeArrowheads="1"/>
          </p:cNvSpPr>
          <p:nvPr/>
        </p:nvSpPr>
        <p:spPr bwMode="auto">
          <a:xfrm>
            <a:off x="6615113" y="3846513"/>
            <a:ext cx="898525" cy="396875"/>
          </a:xfrm>
          <a:prstGeom prst="rect">
            <a:avLst/>
          </a:prstGeom>
          <a:noFill/>
          <a:ln w="12700" cap="sq">
            <a:noFill/>
            <a:miter lim="800000"/>
            <a:headEnd type="none" w="sm" len="sm"/>
            <a:tailEnd type="none" w="sm" len="sm"/>
          </a:ln>
          <a:effectLst/>
        </p:spPr>
        <p:txBody>
          <a:bodyPr>
            <a:prstTxWarp prst="textNoShape">
              <a:avLst/>
            </a:prstTxWarp>
            <a:spAutoFit/>
          </a:bodyPr>
          <a:lstStyle/>
          <a:p>
            <a:pPr>
              <a:spcBef>
                <a:spcPct val="50000"/>
              </a:spcBef>
            </a:pPr>
            <a:r>
              <a:rPr lang="en-US"/>
              <a:t>643</a:t>
            </a:r>
          </a:p>
        </p:txBody>
      </p:sp>
      <p:sp>
        <p:nvSpPr>
          <p:cNvPr id="1226762" name="Text Box 10"/>
          <p:cNvSpPr txBox="1">
            <a:spLocks noChangeArrowheads="1"/>
          </p:cNvSpPr>
          <p:nvPr/>
        </p:nvSpPr>
        <p:spPr bwMode="auto">
          <a:xfrm>
            <a:off x="7816850" y="3846513"/>
            <a:ext cx="898525" cy="396875"/>
          </a:xfrm>
          <a:prstGeom prst="rect">
            <a:avLst/>
          </a:prstGeom>
          <a:noFill/>
          <a:ln w="12700" cap="sq">
            <a:noFill/>
            <a:miter lim="800000"/>
            <a:headEnd type="none" w="sm" len="sm"/>
            <a:tailEnd type="none" w="sm" len="sm"/>
          </a:ln>
          <a:effectLst/>
        </p:spPr>
        <p:txBody>
          <a:bodyPr>
            <a:prstTxWarp prst="textNoShape">
              <a:avLst/>
            </a:prstTxWarp>
            <a:spAutoFit/>
          </a:bodyPr>
          <a:lstStyle/>
          <a:p>
            <a:pPr>
              <a:spcBef>
                <a:spcPct val="50000"/>
              </a:spcBef>
            </a:pPr>
            <a:r>
              <a:rPr lang="en-US"/>
              <a:t>734</a:t>
            </a:r>
          </a:p>
        </p:txBody>
      </p:sp>
      <p:sp>
        <p:nvSpPr>
          <p:cNvPr id="1226763" name="Text Box 11"/>
          <p:cNvSpPr txBox="1">
            <a:spLocks noChangeArrowheads="1"/>
          </p:cNvSpPr>
          <p:nvPr/>
        </p:nvSpPr>
        <p:spPr bwMode="auto">
          <a:xfrm>
            <a:off x="6615113" y="5383213"/>
            <a:ext cx="898525" cy="396875"/>
          </a:xfrm>
          <a:prstGeom prst="rect">
            <a:avLst/>
          </a:prstGeom>
          <a:noFill/>
          <a:ln w="12700" cap="sq">
            <a:noFill/>
            <a:miter lim="800000"/>
            <a:headEnd type="none" w="sm" len="sm"/>
            <a:tailEnd type="none" w="sm" len="sm"/>
          </a:ln>
          <a:effectLst/>
        </p:spPr>
        <p:txBody>
          <a:bodyPr>
            <a:prstTxWarp prst="textNoShape">
              <a:avLst/>
            </a:prstTxWarp>
            <a:spAutoFit/>
          </a:bodyPr>
          <a:lstStyle/>
          <a:p>
            <a:pPr>
              <a:spcBef>
                <a:spcPct val="50000"/>
              </a:spcBef>
            </a:pPr>
            <a:r>
              <a:rPr lang="en-US"/>
              <a:t>576</a:t>
            </a:r>
          </a:p>
        </p:txBody>
      </p:sp>
      <p:sp>
        <p:nvSpPr>
          <p:cNvPr id="1226764" name="Text Box 12"/>
          <p:cNvSpPr txBox="1">
            <a:spLocks noChangeArrowheads="1"/>
          </p:cNvSpPr>
          <p:nvPr/>
        </p:nvSpPr>
        <p:spPr bwMode="auto">
          <a:xfrm>
            <a:off x="7816850" y="5383213"/>
            <a:ext cx="898525" cy="396875"/>
          </a:xfrm>
          <a:prstGeom prst="rect">
            <a:avLst/>
          </a:prstGeom>
          <a:noFill/>
          <a:ln w="12700" cap="sq">
            <a:noFill/>
            <a:miter lim="800000"/>
            <a:headEnd type="none" w="sm" len="sm"/>
            <a:tailEnd type="none" w="sm" len="sm"/>
          </a:ln>
          <a:effectLst/>
        </p:spPr>
        <p:txBody>
          <a:bodyPr>
            <a:prstTxWarp prst="textNoShape">
              <a:avLst/>
            </a:prstTxWarp>
            <a:spAutoFit/>
          </a:bodyPr>
          <a:lstStyle/>
          <a:p>
            <a:pPr>
              <a:spcBef>
                <a:spcPct val="50000"/>
              </a:spcBef>
            </a:pPr>
            <a:r>
              <a:rPr lang="en-US"/>
              <a:t>648</a:t>
            </a:r>
          </a:p>
        </p:txBody>
      </p:sp>
      <p:pic>
        <p:nvPicPr>
          <p:cNvPr id="1226765" name="Picture 13"/>
          <p:cNvPicPr>
            <a:picLocks noChangeAspect="1" noChangeArrowheads="1"/>
          </p:cNvPicPr>
          <p:nvPr/>
        </p:nvPicPr>
        <p:blipFill>
          <a:blip r:embed="rId3"/>
          <a:srcRect/>
          <a:stretch>
            <a:fillRect/>
          </a:stretch>
        </p:blipFill>
        <p:spPr bwMode="auto">
          <a:xfrm>
            <a:off x="1144588" y="1801813"/>
            <a:ext cx="5006975" cy="4319587"/>
          </a:xfrm>
          <a:prstGeom prst="rect">
            <a:avLst/>
          </a:prstGeom>
          <a:noFill/>
          <a:ln w="12700" cap="sq">
            <a:noFill/>
            <a:miter lim="800000"/>
            <a:headEnd type="none" w="sm" len="sm"/>
            <a:tailEnd type="none" w="sm" len="sm"/>
          </a:ln>
          <a:effectLst/>
        </p:spPr>
      </p:pic>
      <p:sp>
        <p:nvSpPr>
          <p:cNvPr id="1226766" name="Text Box 14"/>
          <p:cNvSpPr txBox="1">
            <a:spLocks noChangeArrowheads="1"/>
          </p:cNvSpPr>
          <p:nvPr/>
        </p:nvSpPr>
        <p:spPr bwMode="auto">
          <a:xfrm>
            <a:off x="3360738" y="1319213"/>
            <a:ext cx="2449512" cy="336550"/>
          </a:xfrm>
          <a:prstGeom prst="rect">
            <a:avLst/>
          </a:prstGeom>
          <a:noFill/>
          <a:ln w="12700" cap="sq">
            <a:noFill/>
            <a:miter lim="800000"/>
            <a:headEnd type="none" w="sm" len="sm"/>
            <a:tailEnd type="none" w="sm" len="sm"/>
          </a:ln>
          <a:effectLst/>
        </p:spPr>
        <p:txBody>
          <a:bodyPr wrap="none">
            <a:prstTxWarp prst="textNoShape">
              <a:avLst/>
            </a:prstTxWarp>
            <a:spAutoFit/>
          </a:bodyPr>
          <a:lstStyle/>
          <a:p>
            <a:r>
              <a:rPr lang="en-US" sz="1600"/>
              <a:t>Parietal Electrode Sites</a:t>
            </a:r>
          </a:p>
        </p:txBody>
      </p:sp>
      <p:sp>
        <p:nvSpPr>
          <p:cNvPr id="15" name="Text Box 5"/>
          <p:cNvSpPr txBox="1">
            <a:spLocks noChangeArrowheads="1"/>
          </p:cNvSpPr>
          <p:nvPr/>
        </p:nvSpPr>
        <p:spPr bwMode="auto">
          <a:xfrm>
            <a:off x="5710025" y="6553200"/>
            <a:ext cx="3486363" cy="307777"/>
          </a:xfrm>
          <a:prstGeom prst="rect">
            <a:avLst/>
          </a:prstGeom>
          <a:noFill/>
          <a:ln w="12700" cap="sq">
            <a:noFill/>
            <a:miter lim="800000"/>
            <a:headEnd type="none" w="sm" len="sm"/>
            <a:tailEnd type="none" w="sm" len="sm"/>
          </a:ln>
          <a:effectLst/>
        </p:spPr>
        <p:txBody>
          <a:bodyPr wrap="none">
            <a:prstTxWarp prst="textNoShape">
              <a:avLst/>
            </a:prstTxWarp>
            <a:spAutoFit/>
          </a:bodyPr>
          <a:lstStyle/>
          <a:p>
            <a:pPr algn="r"/>
            <a:r>
              <a:rPr lang="en-US" sz="1400" dirty="0" smtClean="0"/>
              <a:t>Luck et al (2009, Psychophysiology)</a:t>
            </a:r>
            <a:endParaRPr lang="en-US" sz="1400" dirty="0"/>
          </a:p>
        </p:txBody>
      </p:sp>
    </p:spTree>
    <p:extLst>
      <p:ext uri="{BB962C8B-B14F-4D97-AF65-F5344CB8AC3E}">
        <p14:creationId xmlns:p14="http://schemas.microsoft.com/office/powerpoint/2010/main" val="7956971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02" name="Rectangle 2"/>
          <p:cNvSpPr>
            <a:spLocks noGrp="1" noChangeArrowheads="1"/>
          </p:cNvSpPr>
          <p:nvPr>
            <p:ph type="title"/>
          </p:nvPr>
        </p:nvSpPr>
        <p:spPr>
          <a:xfrm>
            <a:off x="0" y="0"/>
            <a:ext cx="9144000" cy="1143000"/>
          </a:xfrm>
        </p:spPr>
        <p:txBody>
          <a:bodyPr/>
          <a:lstStyle/>
          <a:p>
            <a:r>
              <a:rPr lang="en-US"/>
              <a:t>P3: Rare Minus Frequent</a:t>
            </a:r>
          </a:p>
        </p:txBody>
      </p:sp>
      <p:sp>
        <p:nvSpPr>
          <p:cNvPr id="1228803" name="Line 3"/>
          <p:cNvSpPr>
            <a:spLocks noChangeShapeType="1"/>
          </p:cNvSpPr>
          <p:nvPr/>
        </p:nvSpPr>
        <p:spPr bwMode="auto">
          <a:xfrm rot="5400000">
            <a:off x="4572000" y="-2944813"/>
            <a:ext cx="0" cy="7924800"/>
          </a:xfrm>
          <a:prstGeom prst="line">
            <a:avLst/>
          </a:prstGeom>
          <a:noFill/>
          <a:ln w="28575" cap="sq">
            <a:solidFill>
              <a:srgbClr val="FF0000"/>
            </a:solidFill>
            <a:round/>
            <a:headEnd type="none" w="sm" len="sm"/>
            <a:tailEnd type="none" w="sm" len="sm"/>
          </a:ln>
          <a:effectLst/>
        </p:spPr>
        <p:txBody>
          <a:bodyPr wrap="none" anchor="ctr">
            <a:prstTxWarp prst="textNoShape">
              <a:avLst/>
            </a:prstTxWarp>
          </a:bodyPr>
          <a:lstStyle/>
          <a:p>
            <a:endParaRPr lang="en-US"/>
          </a:p>
        </p:txBody>
      </p:sp>
      <p:sp>
        <p:nvSpPr>
          <p:cNvPr id="1228804" name="Text Box 4"/>
          <p:cNvSpPr txBox="1">
            <a:spLocks noChangeArrowheads="1"/>
          </p:cNvSpPr>
          <p:nvPr/>
        </p:nvSpPr>
        <p:spPr bwMode="auto">
          <a:xfrm>
            <a:off x="155505" y="5010150"/>
            <a:ext cx="8988495" cy="707886"/>
          </a:xfrm>
          <a:prstGeom prst="rect">
            <a:avLst/>
          </a:prstGeom>
          <a:noFill/>
          <a:ln w="12700" cap="sq">
            <a:noFill/>
            <a:miter lim="800000"/>
            <a:headEnd type="none" w="sm" len="sm"/>
            <a:tailEnd type="none" w="sm" len="sm"/>
          </a:ln>
          <a:effectLst/>
        </p:spPr>
        <p:txBody>
          <a:bodyPr wrap="square">
            <a:prstTxWarp prst="textNoShape">
              <a:avLst/>
            </a:prstTxWarp>
            <a:spAutoFit/>
          </a:bodyPr>
          <a:lstStyle/>
          <a:p>
            <a:r>
              <a:rPr lang="en-US" dirty="0"/>
              <a:t>No P3 amplitude difference</a:t>
            </a:r>
          </a:p>
          <a:p>
            <a:r>
              <a:rPr lang="en-US" dirty="0"/>
              <a:t>No P3 latency </a:t>
            </a:r>
            <a:r>
              <a:rPr lang="en-US" dirty="0" smtClean="0"/>
              <a:t>difference</a:t>
            </a:r>
            <a:endParaRPr lang="en-US" dirty="0"/>
          </a:p>
        </p:txBody>
      </p:sp>
      <p:pic>
        <p:nvPicPr>
          <p:cNvPr id="1228805" name="Picture 5"/>
          <p:cNvPicPr>
            <a:picLocks noChangeAspect="1" noChangeArrowheads="1"/>
          </p:cNvPicPr>
          <p:nvPr/>
        </p:nvPicPr>
        <p:blipFill>
          <a:blip r:embed="rId3"/>
          <a:srcRect/>
          <a:stretch>
            <a:fillRect/>
          </a:stretch>
        </p:blipFill>
        <p:spPr bwMode="auto">
          <a:xfrm>
            <a:off x="901700" y="2154238"/>
            <a:ext cx="7458075" cy="2427287"/>
          </a:xfrm>
          <a:prstGeom prst="rect">
            <a:avLst/>
          </a:prstGeom>
          <a:noFill/>
          <a:ln w="12700" cap="sq">
            <a:noFill/>
            <a:miter lim="800000"/>
            <a:headEnd type="none" w="sm" len="sm"/>
            <a:tailEnd type="none" w="sm" len="sm"/>
          </a:ln>
          <a:effectLst/>
        </p:spPr>
      </p:pic>
      <p:sp>
        <p:nvSpPr>
          <p:cNvPr id="1228806" name="Text Box 6"/>
          <p:cNvSpPr txBox="1">
            <a:spLocks noChangeArrowheads="1"/>
          </p:cNvSpPr>
          <p:nvPr/>
        </p:nvSpPr>
        <p:spPr bwMode="auto">
          <a:xfrm>
            <a:off x="3360738" y="1319213"/>
            <a:ext cx="2449512" cy="336550"/>
          </a:xfrm>
          <a:prstGeom prst="rect">
            <a:avLst/>
          </a:prstGeom>
          <a:noFill/>
          <a:ln w="12700" cap="sq">
            <a:noFill/>
            <a:miter lim="800000"/>
            <a:headEnd type="none" w="sm" len="sm"/>
            <a:tailEnd type="none" w="sm" len="sm"/>
          </a:ln>
          <a:effectLst/>
        </p:spPr>
        <p:txBody>
          <a:bodyPr wrap="none">
            <a:prstTxWarp prst="textNoShape">
              <a:avLst/>
            </a:prstTxWarp>
            <a:spAutoFit/>
          </a:bodyPr>
          <a:lstStyle/>
          <a:p>
            <a:r>
              <a:rPr lang="en-US" sz="1600"/>
              <a:t>Parietal Electrode Sites</a:t>
            </a:r>
          </a:p>
        </p:txBody>
      </p:sp>
      <p:sp>
        <p:nvSpPr>
          <p:cNvPr id="2" name="Rectangle 1"/>
          <p:cNvSpPr/>
          <p:nvPr/>
        </p:nvSpPr>
        <p:spPr>
          <a:xfrm>
            <a:off x="0" y="5723608"/>
            <a:ext cx="9144000" cy="830997"/>
          </a:xfrm>
          <a:prstGeom prst="rect">
            <a:avLst/>
          </a:prstGeom>
        </p:spPr>
        <p:txBody>
          <a:bodyPr wrap="square">
            <a:spAutoFit/>
          </a:bodyPr>
          <a:lstStyle/>
          <a:p>
            <a:r>
              <a:rPr lang="en-US" sz="2400" dirty="0">
                <a:solidFill>
                  <a:srgbClr val="FF0000"/>
                </a:solidFill>
              </a:rPr>
              <a:t>Conclusion: RT slowing not due to slowed </a:t>
            </a:r>
            <a:r>
              <a:rPr lang="en-US" sz="2400" dirty="0" smtClean="0">
                <a:solidFill>
                  <a:srgbClr val="FF0000"/>
                </a:solidFill>
              </a:rPr>
              <a:t>perception or categorization (at least in simple tasks)</a:t>
            </a:r>
            <a:endParaRPr lang="en-US" sz="2400" dirty="0">
              <a:solidFill>
                <a:srgbClr val="FF0000"/>
              </a:solidFill>
            </a:endParaRPr>
          </a:p>
        </p:txBody>
      </p:sp>
      <p:sp>
        <p:nvSpPr>
          <p:cNvPr id="8" name="Text Box 5"/>
          <p:cNvSpPr txBox="1">
            <a:spLocks noChangeArrowheads="1"/>
          </p:cNvSpPr>
          <p:nvPr/>
        </p:nvSpPr>
        <p:spPr bwMode="auto">
          <a:xfrm>
            <a:off x="5710025" y="6553200"/>
            <a:ext cx="3486363" cy="307777"/>
          </a:xfrm>
          <a:prstGeom prst="rect">
            <a:avLst/>
          </a:prstGeom>
          <a:noFill/>
          <a:ln w="12700" cap="sq">
            <a:noFill/>
            <a:miter lim="800000"/>
            <a:headEnd type="none" w="sm" len="sm"/>
            <a:tailEnd type="none" w="sm" len="sm"/>
          </a:ln>
          <a:effectLst/>
        </p:spPr>
        <p:txBody>
          <a:bodyPr wrap="none">
            <a:prstTxWarp prst="textNoShape">
              <a:avLst/>
            </a:prstTxWarp>
            <a:spAutoFit/>
          </a:bodyPr>
          <a:lstStyle/>
          <a:p>
            <a:pPr algn="r"/>
            <a:r>
              <a:rPr lang="en-US" sz="1400" dirty="0" smtClean="0"/>
              <a:t>Luck et al (2009, Psychophysiology)</a:t>
            </a:r>
            <a:endParaRPr lang="en-US" sz="1400" dirty="0"/>
          </a:p>
        </p:txBody>
      </p:sp>
    </p:spTree>
    <p:extLst>
      <p:ext uri="{BB962C8B-B14F-4D97-AF65-F5344CB8AC3E}">
        <p14:creationId xmlns:p14="http://schemas.microsoft.com/office/powerpoint/2010/main" val="36192694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850" name="Rectangle 2"/>
          <p:cNvSpPr>
            <a:spLocks noGrp="1" noChangeArrowheads="1"/>
          </p:cNvSpPr>
          <p:nvPr>
            <p:ph type="title"/>
          </p:nvPr>
        </p:nvSpPr>
        <p:spPr>
          <a:xfrm>
            <a:off x="0" y="0"/>
            <a:ext cx="9144000" cy="1143000"/>
          </a:xfrm>
        </p:spPr>
        <p:txBody>
          <a:bodyPr/>
          <a:lstStyle/>
          <a:p>
            <a:r>
              <a:rPr lang="en-US"/>
              <a:t>Response-Locked P3</a:t>
            </a:r>
          </a:p>
        </p:txBody>
      </p:sp>
      <p:sp>
        <p:nvSpPr>
          <p:cNvPr id="1230851" name="Line 3"/>
          <p:cNvSpPr>
            <a:spLocks noChangeShapeType="1"/>
          </p:cNvSpPr>
          <p:nvPr/>
        </p:nvSpPr>
        <p:spPr bwMode="auto">
          <a:xfrm rot="5400000">
            <a:off x="4572000" y="-2944813"/>
            <a:ext cx="0" cy="7924800"/>
          </a:xfrm>
          <a:prstGeom prst="line">
            <a:avLst/>
          </a:prstGeom>
          <a:noFill/>
          <a:ln w="28575" cap="sq">
            <a:solidFill>
              <a:srgbClr val="FF0000"/>
            </a:solidFill>
            <a:round/>
            <a:headEnd type="none" w="sm" len="sm"/>
            <a:tailEnd type="none" w="sm" len="sm"/>
          </a:ln>
          <a:effectLst/>
        </p:spPr>
        <p:txBody>
          <a:bodyPr wrap="none" anchor="ctr">
            <a:prstTxWarp prst="textNoShape">
              <a:avLst/>
            </a:prstTxWarp>
          </a:bodyPr>
          <a:lstStyle/>
          <a:p>
            <a:endParaRPr lang="en-US"/>
          </a:p>
        </p:txBody>
      </p:sp>
      <p:sp>
        <p:nvSpPr>
          <p:cNvPr id="1230852" name="Text Box 4"/>
          <p:cNvSpPr txBox="1">
            <a:spLocks noChangeArrowheads="1"/>
          </p:cNvSpPr>
          <p:nvPr/>
        </p:nvSpPr>
        <p:spPr bwMode="auto">
          <a:xfrm>
            <a:off x="0" y="5937250"/>
            <a:ext cx="9144000" cy="400110"/>
          </a:xfrm>
          <a:prstGeom prst="rect">
            <a:avLst/>
          </a:prstGeom>
          <a:noFill/>
          <a:ln w="12700" cap="sq">
            <a:noFill/>
            <a:miter lim="800000"/>
            <a:headEnd type="none" w="sm" len="sm"/>
            <a:tailEnd type="none" w="sm" len="sm"/>
          </a:ln>
          <a:effectLst/>
        </p:spPr>
        <p:txBody>
          <a:bodyPr wrap="square">
            <a:prstTxWarp prst="textNoShape">
              <a:avLst/>
            </a:prstTxWarp>
            <a:spAutoFit/>
          </a:bodyPr>
          <a:lstStyle/>
          <a:p>
            <a:r>
              <a:rPr lang="en-US" dirty="0"/>
              <a:t>Significant P3 onset latency </a:t>
            </a:r>
            <a:r>
              <a:rPr lang="en-US" dirty="0" smtClean="0"/>
              <a:t>difference</a:t>
            </a:r>
          </a:p>
        </p:txBody>
      </p:sp>
      <p:sp>
        <p:nvSpPr>
          <p:cNvPr id="1230853" name="Rectangle 5"/>
          <p:cNvSpPr>
            <a:spLocks noGrp="1" noChangeArrowheads="1"/>
          </p:cNvSpPr>
          <p:nvPr>
            <p:ph type="body" idx="1"/>
          </p:nvPr>
        </p:nvSpPr>
        <p:spPr>
          <a:xfrm>
            <a:off x="457200" y="1406525"/>
            <a:ext cx="8247063" cy="1328738"/>
          </a:xfrm>
          <a:noFill/>
          <a:ln/>
        </p:spPr>
        <p:txBody>
          <a:bodyPr/>
          <a:lstStyle/>
          <a:p>
            <a:pPr>
              <a:lnSpc>
                <a:spcPct val="90000"/>
              </a:lnSpc>
            </a:pPr>
            <a:r>
              <a:rPr lang="en-US" dirty="0"/>
              <a:t>Stimulus</a:t>
            </a:r>
            <a:r>
              <a:rPr lang="en-US" dirty="0">
                <a:sym typeface="Monotype Sorts" pitchFamily="-108" charset="2"/>
              </a:rPr>
              <a:t></a:t>
            </a:r>
            <a:r>
              <a:rPr lang="en-US" dirty="0"/>
              <a:t>P3 not delayed</a:t>
            </a:r>
          </a:p>
          <a:p>
            <a:pPr>
              <a:lnSpc>
                <a:spcPct val="90000"/>
              </a:lnSpc>
            </a:pPr>
            <a:r>
              <a:rPr lang="en-US" dirty="0" err="1"/>
              <a:t>Stimulus</a:t>
            </a:r>
            <a:r>
              <a:rPr lang="en-US" dirty="0" err="1">
                <a:sym typeface="Monotype Sorts" pitchFamily="-108" charset="2"/>
              </a:rPr>
              <a:t></a:t>
            </a:r>
            <a:r>
              <a:rPr lang="en-US" dirty="0" err="1"/>
              <a:t>Response</a:t>
            </a:r>
            <a:r>
              <a:rPr lang="en-US" dirty="0"/>
              <a:t> is delayed</a:t>
            </a:r>
          </a:p>
          <a:p>
            <a:pPr>
              <a:lnSpc>
                <a:spcPct val="90000"/>
              </a:lnSpc>
            </a:pPr>
            <a:r>
              <a:rPr lang="en-US" dirty="0"/>
              <a:t>Prediction: P3</a:t>
            </a:r>
            <a:r>
              <a:rPr lang="en-US" dirty="0">
                <a:sym typeface="Monotype Sorts" pitchFamily="-108" charset="2"/>
              </a:rPr>
              <a:t></a:t>
            </a:r>
            <a:r>
              <a:rPr lang="en-US" dirty="0"/>
              <a:t>Response should be delayed</a:t>
            </a:r>
          </a:p>
        </p:txBody>
      </p:sp>
      <p:pic>
        <p:nvPicPr>
          <p:cNvPr id="1230854" name="Picture 6"/>
          <p:cNvPicPr>
            <a:picLocks noChangeAspect="1" noChangeArrowheads="1"/>
          </p:cNvPicPr>
          <p:nvPr/>
        </p:nvPicPr>
        <p:blipFill>
          <a:blip r:embed="rId3"/>
          <a:srcRect/>
          <a:stretch>
            <a:fillRect/>
          </a:stretch>
        </p:blipFill>
        <p:spPr bwMode="auto">
          <a:xfrm>
            <a:off x="901700" y="3144838"/>
            <a:ext cx="7483475" cy="2736850"/>
          </a:xfrm>
          <a:prstGeom prst="rect">
            <a:avLst/>
          </a:prstGeom>
          <a:noFill/>
          <a:ln w="12700" cap="sq">
            <a:noFill/>
            <a:miter lim="800000"/>
            <a:headEnd type="none" w="sm" len="sm"/>
            <a:tailEnd type="none" w="sm" len="sm"/>
          </a:ln>
          <a:effectLst/>
        </p:spPr>
      </p:pic>
      <p:sp>
        <p:nvSpPr>
          <p:cNvPr id="1230855" name="Text Box 7"/>
          <p:cNvSpPr txBox="1">
            <a:spLocks noChangeArrowheads="1"/>
          </p:cNvSpPr>
          <p:nvPr/>
        </p:nvSpPr>
        <p:spPr bwMode="auto">
          <a:xfrm>
            <a:off x="3360738" y="2854325"/>
            <a:ext cx="2449512" cy="336550"/>
          </a:xfrm>
          <a:prstGeom prst="rect">
            <a:avLst/>
          </a:prstGeom>
          <a:noFill/>
          <a:ln w="12700" cap="sq">
            <a:noFill/>
            <a:miter lim="800000"/>
            <a:headEnd type="none" w="sm" len="sm"/>
            <a:tailEnd type="none" w="sm" len="sm"/>
          </a:ln>
          <a:effectLst/>
        </p:spPr>
        <p:txBody>
          <a:bodyPr wrap="none">
            <a:prstTxWarp prst="textNoShape">
              <a:avLst/>
            </a:prstTxWarp>
            <a:spAutoFit/>
          </a:bodyPr>
          <a:lstStyle/>
          <a:p>
            <a:r>
              <a:rPr lang="en-US" sz="1600" dirty="0"/>
              <a:t>Parietal Electrode Sites</a:t>
            </a:r>
          </a:p>
        </p:txBody>
      </p:sp>
      <p:sp>
        <p:nvSpPr>
          <p:cNvPr id="9" name="Text Box 5"/>
          <p:cNvSpPr txBox="1">
            <a:spLocks noChangeArrowheads="1"/>
          </p:cNvSpPr>
          <p:nvPr/>
        </p:nvSpPr>
        <p:spPr bwMode="auto">
          <a:xfrm>
            <a:off x="5710025" y="6553200"/>
            <a:ext cx="3486363" cy="307777"/>
          </a:xfrm>
          <a:prstGeom prst="rect">
            <a:avLst/>
          </a:prstGeom>
          <a:noFill/>
          <a:ln w="12700" cap="sq">
            <a:noFill/>
            <a:miter lim="800000"/>
            <a:headEnd type="none" w="sm" len="sm"/>
            <a:tailEnd type="none" w="sm" len="sm"/>
          </a:ln>
          <a:effectLst/>
        </p:spPr>
        <p:txBody>
          <a:bodyPr wrap="none">
            <a:prstTxWarp prst="textNoShape">
              <a:avLst/>
            </a:prstTxWarp>
            <a:spAutoFit/>
          </a:bodyPr>
          <a:lstStyle/>
          <a:p>
            <a:pPr algn="r"/>
            <a:r>
              <a:rPr lang="en-US" sz="1400" dirty="0" smtClean="0"/>
              <a:t>Luck et al (2009, Psychophysiology)</a:t>
            </a:r>
            <a:endParaRPr lang="en-US" sz="1400" dirty="0"/>
          </a:p>
        </p:txBody>
      </p:sp>
    </p:spTree>
    <p:extLst>
      <p:ext uri="{BB962C8B-B14F-4D97-AF65-F5344CB8AC3E}">
        <p14:creationId xmlns:p14="http://schemas.microsoft.com/office/powerpoint/2010/main" val="10809351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3085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3085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3085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123085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230855">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123085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852" grpId="0" build="p" autoUpdateAnimBg="0"/>
      <p:bldP spid="1230853" grpId="0" build="p" autoUpdateAnimBg="0"/>
      <p:bldP spid="1230855"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2898" name="Rectangle 2"/>
          <p:cNvSpPr>
            <a:spLocks noGrp="1" noChangeArrowheads="1"/>
          </p:cNvSpPr>
          <p:nvPr>
            <p:ph type="title"/>
          </p:nvPr>
        </p:nvSpPr>
        <p:spPr>
          <a:xfrm>
            <a:off x="0" y="277813"/>
            <a:ext cx="9144000" cy="1143000"/>
          </a:xfrm>
        </p:spPr>
        <p:txBody>
          <a:bodyPr/>
          <a:lstStyle/>
          <a:p>
            <a:r>
              <a:rPr lang="en-US"/>
              <a:t>LRP: Contra Minus Ipsi</a:t>
            </a:r>
          </a:p>
        </p:txBody>
      </p:sp>
      <p:sp>
        <p:nvSpPr>
          <p:cNvPr id="1232899" name="Line 3"/>
          <p:cNvSpPr>
            <a:spLocks noChangeShapeType="1"/>
          </p:cNvSpPr>
          <p:nvPr/>
        </p:nvSpPr>
        <p:spPr bwMode="auto">
          <a:xfrm rot="5400000">
            <a:off x="4572000" y="-2667000"/>
            <a:ext cx="0" cy="7924800"/>
          </a:xfrm>
          <a:prstGeom prst="line">
            <a:avLst/>
          </a:prstGeom>
          <a:noFill/>
          <a:ln w="28575" cap="sq">
            <a:solidFill>
              <a:srgbClr val="FF0000"/>
            </a:solidFill>
            <a:round/>
            <a:headEnd type="none" w="sm" len="sm"/>
            <a:tailEnd type="none" w="sm" len="sm"/>
          </a:ln>
          <a:effectLst/>
        </p:spPr>
        <p:txBody>
          <a:bodyPr wrap="none" anchor="ctr">
            <a:prstTxWarp prst="textNoShape">
              <a:avLst/>
            </a:prstTxWarp>
          </a:bodyPr>
          <a:lstStyle/>
          <a:p>
            <a:endParaRPr lang="en-US"/>
          </a:p>
        </p:txBody>
      </p:sp>
      <p:sp>
        <p:nvSpPr>
          <p:cNvPr id="1232900" name="Text Box 4"/>
          <p:cNvSpPr txBox="1">
            <a:spLocks noChangeArrowheads="1"/>
          </p:cNvSpPr>
          <p:nvPr/>
        </p:nvSpPr>
        <p:spPr bwMode="auto">
          <a:xfrm>
            <a:off x="4286250" y="1697038"/>
            <a:ext cx="4857750" cy="701675"/>
          </a:xfrm>
          <a:prstGeom prst="rect">
            <a:avLst/>
          </a:prstGeom>
          <a:noFill/>
          <a:ln w="12700" cap="sq">
            <a:noFill/>
            <a:miter lim="800000"/>
            <a:headEnd type="none" w="sm" len="sm"/>
            <a:tailEnd type="none" w="sm" len="sm"/>
          </a:ln>
          <a:effectLst/>
        </p:spPr>
        <p:txBody>
          <a:bodyPr>
            <a:prstTxWarp prst="textNoShape">
              <a:avLst/>
            </a:prstTxWarp>
            <a:spAutoFit/>
          </a:bodyPr>
          <a:lstStyle/>
          <a:p>
            <a:r>
              <a:rPr lang="en-US"/>
              <a:t>Significant amplitude difference</a:t>
            </a:r>
          </a:p>
          <a:p>
            <a:r>
              <a:rPr lang="en-US"/>
              <a:t>Significant onset latency difference</a:t>
            </a:r>
          </a:p>
        </p:txBody>
      </p:sp>
      <p:pic>
        <p:nvPicPr>
          <p:cNvPr id="1232901" name="Picture 5"/>
          <p:cNvPicPr>
            <a:picLocks noChangeAspect="1" noChangeArrowheads="1"/>
          </p:cNvPicPr>
          <p:nvPr/>
        </p:nvPicPr>
        <p:blipFill>
          <a:blip r:embed="rId3"/>
          <a:srcRect/>
          <a:stretch>
            <a:fillRect/>
          </a:stretch>
        </p:blipFill>
        <p:spPr bwMode="auto">
          <a:xfrm>
            <a:off x="1155700" y="1758950"/>
            <a:ext cx="6881813" cy="2120900"/>
          </a:xfrm>
          <a:prstGeom prst="rect">
            <a:avLst/>
          </a:prstGeom>
          <a:noFill/>
          <a:ln w="12700" cap="sq">
            <a:noFill/>
            <a:miter lim="800000"/>
            <a:headEnd type="none" w="sm" len="sm"/>
            <a:tailEnd type="none" w="sm" len="sm"/>
          </a:ln>
          <a:effectLst/>
        </p:spPr>
      </p:pic>
      <p:pic>
        <p:nvPicPr>
          <p:cNvPr id="1232902" name="Picture 6"/>
          <p:cNvPicPr>
            <a:picLocks noChangeAspect="1" noChangeArrowheads="1"/>
          </p:cNvPicPr>
          <p:nvPr/>
        </p:nvPicPr>
        <p:blipFill>
          <a:blip r:embed="rId4"/>
          <a:srcRect/>
          <a:stretch>
            <a:fillRect/>
          </a:stretch>
        </p:blipFill>
        <p:spPr bwMode="auto">
          <a:xfrm>
            <a:off x="1155700" y="3938588"/>
            <a:ext cx="6873875" cy="2120900"/>
          </a:xfrm>
          <a:prstGeom prst="rect">
            <a:avLst/>
          </a:prstGeom>
          <a:noFill/>
          <a:ln w="12700" cap="sq">
            <a:noFill/>
            <a:miter lim="800000"/>
            <a:headEnd type="none" w="sm" len="sm"/>
            <a:tailEnd type="none" w="sm" len="sm"/>
          </a:ln>
          <a:effectLst/>
        </p:spPr>
      </p:pic>
      <p:sp>
        <p:nvSpPr>
          <p:cNvPr id="1232903" name="Text Box 7"/>
          <p:cNvSpPr txBox="1">
            <a:spLocks noChangeArrowheads="1"/>
          </p:cNvSpPr>
          <p:nvPr/>
        </p:nvSpPr>
        <p:spPr bwMode="auto">
          <a:xfrm>
            <a:off x="2239963" y="6156325"/>
            <a:ext cx="6096000" cy="701675"/>
          </a:xfrm>
          <a:prstGeom prst="rect">
            <a:avLst/>
          </a:prstGeom>
          <a:noFill/>
          <a:ln w="12700" cap="sq">
            <a:noFill/>
            <a:miter lim="800000"/>
            <a:headEnd type="none" w="sm" len="sm"/>
            <a:tailEnd type="none" w="sm" len="sm"/>
          </a:ln>
          <a:effectLst/>
        </p:spPr>
        <p:txBody>
          <a:bodyPr>
            <a:prstTxWarp prst="textNoShape">
              <a:avLst/>
            </a:prstTxWarp>
            <a:spAutoFit/>
          </a:bodyPr>
          <a:lstStyle/>
          <a:p>
            <a:r>
              <a:rPr lang="en-US"/>
              <a:t>Significant amplitude difference</a:t>
            </a:r>
          </a:p>
          <a:p>
            <a:r>
              <a:rPr lang="en-US"/>
              <a:t>Marginally significant onset latency difference</a:t>
            </a:r>
          </a:p>
        </p:txBody>
      </p:sp>
      <p:sp>
        <p:nvSpPr>
          <p:cNvPr id="1232904" name="Text Box 8"/>
          <p:cNvSpPr txBox="1">
            <a:spLocks noChangeArrowheads="1"/>
          </p:cNvSpPr>
          <p:nvPr/>
        </p:nvSpPr>
        <p:spPr bwMode="auto">
          <a:xfrm>
            <a:off x="3384550" y="1319213"/>
            <a:ext cx="2370138" cy="336550"/>
          </a:xfrm>
          <a:prstGeom prst="rect">
            <a:avLst/>
          </a:prstGeom>
          <a:noFill/>
          <a:ln w="12700" cap="sq">
            <a:noFill/>
            <a:miter lim="800000"/>
            <a:headEnd type="none" w="sm" len="sm"/>
            <a:tailEnd type="none" w="sm" len="sm"/>
          </a:ln>
          <a:effectLst/>
        </p:spPr>
        <p:txBody>
          <a:bodyPr wrap="none">
            <a:prstTxWarp prst="textNoShape">
              <a:avLst/>
            </a:prstTxWarp>
            <a:spAutoFit/>
          </a:bodyPr>
          <a:lstStyle/>
          <a:p>
            <a:r>
              <a:rPr lang="en-US" sz="1600"/>
              <a:t>C3/C4 Electrode Sites</a:t>
            </a:r>
          </a:p>
        </p:txBody>
      </p:sp>
    </p:spTree>
    <p:extLst>
      <p:ext uri="{BB962C8B-B14F-4D97-AF65-F5344CB8AC3E}">
        <p14:creationId xmlns:p14="http://schemas.microsoft.com/office/powerpoint/2010/main" val="13343653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23290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23290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23290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2903"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7" name="Text Box 7"/>
          <p:cNvSpPr txBox="1">
            <a:spLocks noChangeArrowheads="1"/>
          </p:cNvSpPr>
          <p:nvPr/>
        </p:nvSpPr>
        <p:spPr bwMode="auto">
          <a:xfrm>
            <a:off x="1482725" y="1371600"/>
            <a:ext cx="6032500" cy="396875"/>
          </a:xfrm>
          <a:prstGeom prst="rect">
            <a:avLst/>
          </a:prstGeom>
          <a:noFill/>
          <a:ln w="12700" cap="sq">
            <a:noFill/>
            <a:miter lim="800000"/>
            <a:headEnd type="none" w="sm" len="sm"/>
            <a:tailEnd type="none" w="sm" len="sm"/>
          </a:ln>
          <a:effectLst/>
        </p:spPr>
        <p:txBody>
          <a:bodyPr wrap="none">
            <a:prstTxWarp prst="textNoShape">
              <a:avLst/>
            </a:prstTxWarp>
            <a:spAutoFit/>
          </a:bodyPr>
          <a:lstStyle/>
          <a:p>
            <a:r>
              <a:rPr lang="en-US" dirty="0"/>
              <a:t>Comparison of Attended and Ignored Standards</a:t>
            </a:r>
          </a:p>
        </p:txBody>
      </p:sp>
      <p:pic>
        <p:nvPicPr>
          <p:cNvPr id="778250" name="Picture 10"/>
          <p:cNvPicPr>
            <a:picLocks noChangeAspect="1" noChangeArrowheads="1"/>
          </p:cNvPicPr>
          <p:nvPr/>
        </p:nvPicPr>
        <p:blipFill>
          <a:blip r:embed="rId3"/>
          <a:srcRect/>
          <a:stretch>
            <a:fillRect/>
          </a:stretch>
        </p:blipFill>
        <p:spPr bwMode="auto">
          <a:xfrm>
            <a:off x="371687" y="1929480"/>
            <a:ext cx="4240713" cy="4558766"/>
          </a:xfrm>
          <a:prstGeom prst="rect">
            <a:avLst/>
          </a:prstGeom>
          <a:noFill/>
          <a:ln w="12700" cap="sq">
            <a:noFill/>
            <a:miter lim="800000"/>
            <a:headEnd type="none" w="sm" len="sm"/>
            <a:tailEnd type="none" w="sm" len="sm"/>
          </a:ln>
          <a:effectLst/>
        </p:spPr>
      </p:pic>
      <p:sp>
        <p:nvSpPr>
          <p:cNvPr id="7" name="TextBox 6"/>
          <p:cNvSpPr txBox="1"/>
          <p:nvPr/>
        </p:nvSpPr>
        <p:spPr>
          <a:xfrm>
            <a:off x="368787" y="6298327"/>
            <a:ext cx="3907513" cy="369332"/>
          </a:xfrm>
          <a:prstGeom prst="rect">
            <a:avLst/>
          </a:prstGeom>
          <a:noFill/>
        </p:spPr>
        <p:txBody>
          <a:bodyPr wrap="square" rtlCol="0">
            <a:spAutoFit/>
          </a:bodyPr>
          <a:lstStyle/>
          <a:p>
            <a:r>
              <a:rPr lang="en-US" sz="1800" dirty="0" smtClean="0"/>
              <a:t>Time relative to stimulus onset</a:t>
            </a:r>
            <a:endParaRPr lang="en-US" sz="1800" dirty="0"/>
          </a:p>
        </p:txBody>
      </p:sp>
      <p:sp>
        <p:nvSpPr>
          <p:cNvPr id="8" name="TextBox 7"/>
          <p:cNvSpPr txBox="1"/>
          <p:nvPr/>
        </p:nvSpPr>
        <p:spPr>
          <a:xfrm>
            <a:off x="465067" y="2885019"/>
            <a:ext cx="870150" cy="338554"/>
          </a:xfrm>
          <a:prstGeom prst="rect">
            <a:avLst/>
          </a:prstGeom>
          <a:noFill/>
        </p:spPr>
        <p:txBody>
          <a:bodyPr wrap="none" rtlCol="0">
            <a:spAutoFit/>
          </a:bodyPr>
          <a:lstStyle/>
          <a:p>
            <a:r>
              <a:rPr lang="en-US" sz="1600" dirty="0" smtClean="0"/>
              <a:t>O1/O2</a:t>
            </a:r>
            <a:endParaRPr lang="en-US" sz="1600" dirty="0"/>
          </a:p>
        </p:txBody>
      </p:sp>
      <p:sp>
        <p:nvSpPr>
          <p:cNvPr id="11" name="Rectangle 2"/>
          <p:cNvSpPr txBox="1">
            <a:spLocks noChangeArrowheads="1"/>
          </p:cNvSpPr>
          <p:nvPr/>
        </p:nvSpPr>
        <p:spPr bwMode="black">
          <a:xfrm>
            <a:off x="228600" y="0"/>
            <a:ext cx="8686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000">
                <a:solidFill>
                  <a:schemeClr val="tx2"/>
                </a:solidFill>
                <a:effectLst>
                  <a:outerShdw blurRad="38100" dist="38100" dir="2700000" algn="tl">
                    <a:srgbClr val="DDDDDD"/>
                  </a:outerShdw>
                </a:effectLst>
                <a:latin typeface="+mj-lt"/>
                <a:ea typeface="+mj-ea"/>
                <a:cs typeface="+mj-cs"/>
              </a:defRPr>
            </a:lvl1pPr>
            <a:lvl2pPr algn="ctr" rtl="0" fontAlgn="base">
              <a:spcBef>
                <a:spcPct val="0"/>
              </a:spcBef>
              <a:spcAft>
                <a:spcPct val="0"/>
              </a:spcAft>
              <a:defRPr sz="4000">
                <a:solidFill>
                  <a:schemeClr val="tx2"/>
                </a:solidFill>
                <a:effectLst>
                  <a:outerShdw blurRad="38100" dist="38100" dir="2700000" algn="tl">
                    <a:srgbClr val="DDDDDD"/>
                  </a:outerShdw>
                </a:effectLst>
                <a:latin typeface="Geneva" pitchFamily="-108" charset="0"/>
              </a:defRPr>
            </a:lvl2pPr>
            <a:lvl3pPr algn="ctr" rtl="0" fontAlgn="base">
              <a:spcBef>
                <a:spcPct val="0"/>
              </a:spcBef>
              <a:spcAft>
                <a:spcPct val="0"/>
              </a:spcAft>
              <a:defRPr sz="4000">
                <a:solidFill>
                  <a:schemeClr val="tx2"/>
                </a:solidFill>
                <a:effectLst>
                  <a:outerShdw blurRad="38100" dist="38100" dir="2700000" algn="tl">
                    <a:srgbClr val="DDDDDD"/>
                  </a:outerShdw>
                </a:effectLst>
                <a:latin typeface="Geneva" pitchFamily="-108" charset="0"/>
              </a:defRPr>
            </a:lvl3pPr>
            <a:lvl4pPr algn="ctr" rtl="0" fontAlgn="base">
              <a:spcBef>
                <a:spcPct val="0"/>
              </a:spcBef>
              <a:spcAft>
                <a:spcPct val="0"/>
              </a:spcAft>
              <a:defRPr sz="4000">
                <a:solidFill>
                  <a:schemeClr val="tx2"/>
                </a:solidFill>
                <a:effectLst>
                  <a:outerShdw blurRad="38100" dist="38100" dir="2700000" algn="tl">
                    <a:srgbClr val="DDDDDD"/>
                  </a:outerShdw>
                </a:effectLst>
                <a:latin typeface="Geneva" pitchFamily="-108" charset="0"/>
              </a:defRPr>
            </a:lvl4pPr>
            <a:lvl5pPr algn="ctr" rtl="0" fontAlgn="base">
              <a:spcBef>
                <a:spcPct val="0"/>
              </a:spcBef>
              <a:spcAft>
                <a:spcPct val="0"/>
              </a:spcAft>
              <a:defRPr sz="4000">
                <a:solidFill>
                  <a:schemeClr val="tx2"/>
                </a:solidFill>
                <a:effectLst>
                  <a:outerShdw blurRad="38100" dist="38100" dir="2700000" algn="tl">
                    <a:srgbClr val="DDDDDD"/>
                  </a:outerShdw>
                </a:effectLst>
                <a:latin typeface="Geneva" pitchFamily="-108" charset="0"/>
              </a:defRPr>
            </a:lvl5pPr>
            <a:lvl6pPr marL="457200" algn="ctr" rtl="0" fontAlgn="base">
              <a:spcBef>
                <a:spcPct val="0"/>
              </a:spcBef>
              <a:spcAft>
                <a:spcPct val="0"/>
              </a:spcAft>
              <a:defRPr sz="4000">
                <a:solidFill>
                  <a:schemeClr val="tx2"/>
                </a:solidFill>
                <a:effectLst>
                  <a:outerShdw blurRad="38100" dist="38100" dir="2700000" algn="tl">
                    <a:srgbClr val="DDDDDD"/>
                  </a:outerShdw>
                </a:effectLst>
                <a:latin typeface="Geneva" pitchFamily="-108" charset="0"/>
              </a:defRPr>
            </a:lvl6pPr>
            <a:lvl7pPr marL="914400" algn="ctr" rtl="0" fontAlgn="base">
              <a:spcBef>
                <a:spcPct val="0"/>
              </a:spcBef>
              <a:spcAft>
                <a:spcPct val="0"/>
              </a:spcAft>
              <a:defRPr sz="4000">
                <a:solidFill>
                  <a:schemeClr val="tx2"/>
                </a:solidFill>
                <a:effectLst>
                  <a:outerShdw blurRad="38100" dist="38100" dir="2700000" algn="tl">
                    <a:srgbClr val="DDDDDD"/>
                  </a:outerShdw>
                </a:effectLst>
                <a:latin typeface="Geneva" pitchFamily="-108" charset="0"/>
              </a:defRPr>
            </a:lvl7pPr>
            <a:lvl8pPr marL="1371600" algn="ctr" rtl="0" fontAlgn="base">
              <a:spcBef>
                <a:spcPct val="0"/>
              </a:spcBef>
              <a:spcAft>
                <a:spcPct val="0"/>
              </a:spcAft>
              <a:defRPr sz="4000">
                <a:solidFill>
                  <a:schemeClr val="tx2"/>
                </a:solidFill>
                <a:effectLst>
                  <a:outerShdw blurRad="38100" dist="38100" dir="2700000" algn="tl">
                    <a:srgbClr val="DDDDDD"/>
                  </a:outerShdw>
                </a:effectLst>
                <a:latin typeface="Geneva" pitchFamily="-108" charset="0"/>
              </a:defRPr>
            </a:lvl8pPr>
            <a:lvl9pPr marL="1828800" algn="ctr" rtl="0" fontAlgn="base">
              <a:spcBef>
                <a:spcPct val="0"/>
              </a:spcBef>
              <a:spcAft>
                <a:spcPct val="0"/>
              </a:spcAft>
              <a:defRPr sz="4000">
                <a:solidFill>
                  <a:schemeClr val="tx2"/>
                </a:solidFill>
                <a:effectLst>
                  <a:outerShdw blurRad="38100" dist="38100" dir="2700000" algn="tl">
                    <a:srgbClr val="DDDDDD"/>
                  </a:outerShdw>
                </a:effectLst>
                <a:latin typeface="Geneva" pitchFamily="-108" charset="0"/>
              </a:defRPr>
            </a:lvl9pPr>
          </a:lstStyle>
          <a:p>
            <a:r>
              <a:rPr lang="en-US" dirty="0"/>
              <a:t>Sustained Visual-Spatial Attention</a:t>
            </a:r>
          </a:p>
        </p:txBody>
      </p:sp>
      <p:sp>
        <p:nvSpPr>
          <p:cNvPr id="12" name="Line 3"/>
          <p:cNvSpPr>
            <a:spLocks noChangeShapeType="1"/>
          </p:cNvSpPr>
          <p:nvPr/>
        </p:nvSpPr>
        <p:spPr bwMode="auto">
          <a:xfrm rot="5400000">
            <a:off x="4572000" y="-2944813"/>
            <a:ext cx="0" cy="7924800"/>
          </a:xfrm>
          <a:prstGeom prst="line">
            <a:avLst/>
          </a:prstGeom>
          <a:noFill/>
          <a:ln w="28575" cap="sq">
            <a:solidFill>
              <a:srgbClr val="FF0000"/>
            </a:solidFill>
            <a:round/>
            <a:headEnd type="none" w="sm" len="sm"/>
            <a:tailEnd type="none" w="sm" len="sm"/>
          </a:ln>
          <a:effectLst/>
        </p:spPr>
        <p:txBody>
          <a:bodyPr wrap="none" anchor="ctr">
            <a:prstTxWarp prst="textNoShape">
              <a:avLst/>
            </a:prstTxWarp>
          </a:bodyPr>
          <a:lstStyle/>
          <a:p>
            <a:endParaRPr lang="en-US"/>
          </a:p>
        </p:txBody>
      </p:sp>
      <p:sp>
        <p:nvSpPr>
          <p:cNvPr id="9" name="Text Box 7"/>
          <p:cNvSpPr txBox="1">
            <a:spLocks noChangeArrowheads="1"/>
          </p:cNvSpPr>
          <p:nvPr/>
        </p:nvSpPr>
        <p:spPr bwMode="auto">
          <a:xfrm>
            <a:off x="4297727" y="3163355"/>
            <a:ext cx="4456478" cy="1200328"/>
          </a:xfrm>
          <a:prstGeom prst="rect">
            <a:avLst/>
          </a:prstGeom>
          <a:noFill/>
          <a:ln w="12700" cap="sq">
            <a:noFill/>
            <a:miter lim="800000"/>
            <a:headEnd type="none" w="sm" len="sm"/>
            <a:tailEnd type="none" w="sm" len="sm"/>
          </a:ln>
          <a:effectLst/>
        </p:spPr>
        <p:txBody>
          <a:bodyPr wrap="square">
            <a:prstTxWarp prst="textNoShape">
              <a:avLst/>
            </a:prstTxWarp>
            <a:spAutoFit/>
          </a:bodyPr>
          <a:lstStyle/>
          <a:p>
            <a:r>
              <a:rPr lang="en-US" sz="2400" dirty="0" smtClean="0"/>
              <a:t>Does it matter which component was influenced by attention?</a:t>
            </a:r>
            <a:endParaRPr lang="en-US" sz="2400" dirty="0"/>
          </a:p>
        </p:txBody>
      </p:sp>
    </p:spTree>
    <p:extLst>
      <p:ext uri="{BB962C8B-B14F-4D97-AF65-F5344CB8AC3E}">
        <p14:creationId xmlns:p14="http://schemas.microsoft.com/office/powerpoint/2010/main" val="31207854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62" name="Rectangle 2"/>
          <p:cNvSpPr>
            <a:spLocks noGrp="1" noChangeArrowheads="1"/>
          </p:cNvSpPr>
          <p:nvPr>
            <p:ph type="title"/>
          </p:nvPr>
        </p:nvSpPr>
        <p:spPr>
          <a:xfrm>
            <a:off x="0" y="0"/>
            <a:ext cx="9144000" cy="1143000"/>
          </a:xfrm>
        </p:spPr>
        <p:txBody>
          <a:bodyPr/>
          <a:lstStyle/>
          <a:p>
            <a:r>
              <a:rPr lang="en-US" sz="3000" dirty="0" smtClean="0"/>
              <a:t>Factorial Combination of Manipulation to Isolate Component and Manipulation of Interest</a:t>
            </a:r>
            <a:endParaRPr lang="en-US" sz="3000" dirty="0"/>
          </a:p>
        </p:txBody>
      </p:sp>
      <p:sp>
        <p:nvSpPr>
          <p:cNvPr id="1218563" name="Line 3"/>
          <p:cNvSpPr>
            <a:spLocks noChangeShapeType="1"/>
          </p:cNvSpPr>
          <p:nvPr/>
        </p:nvSpPr>
        <p:spPr bwMode="auto">
          <a:xfrm rot="5400000">
            <a:off x="4572000" y="-2819400"/>
            <a:ext cx="0" cy="7924800"/>
          </a:xfrm>
          <a:prstGeom prst="line">
            <a:avLst/>
          </a:prstGeom>
          <a:noFill/>
          <a:ln w="28575" cap="sq">
            <a:solidFill>
              <a:srgbClr val="FF0000"/>
            </a:solidFill>
            <a:round/>
            <a:headEnd type="none" w="sm" len="sm"/>
            <a:tailEnd type="none" w="sm" len="sm"/>
          </a:ln>
          <a:effectLst/>
        </p:spPr>
        <p:txBody>
          <a:bodyPr wrap="none" anchor="ctr">
            <a:prstTxWarp prst="textNoShape">
              <a:avLst/>
            </a:prstTxWarp>
          </a:bodyPr>
          <a:lstStyle/>
          <a:p>
            <a:endParaRPr lang="en-US"/>
          </a:p>
        </p:txBody>
      </p:sp>
      <p:sp>
        <p:nvSpPr>
          <p:cNvPr id="1218564" name="Rectangle 4"/>
          <p:cNvSpPr>
            <a:spLocks noGrp="1" noChangeArrowheads="1"/>
          </p:cNvSpPr>
          <p:nvPr>
            <p:ph type="body" idx="1"/>
          </p:nvPr>
        </p:nvSpPr>
        <p:spPr>
          <a:xfrm>
            <a:off x="457200" y="1447800"/>
            <a:ext cx="8370888" cy="1523999"/>
          </a:xfrm>
        </p:spPr>
        <p:txBody>
          <a:bodyPr/>
          <a:lstStyle/>
          <a:p>
            <a:pPr>
              <a:lnSpc>
                <a:spcPct val="90000"/>
              </a:lnSpc>
            </a:pPr>
            <a:r>
              <a:rPr lang="en-US" dirty="0" smtClean="0"/>
              <a:t>Oddball task</a:t>
            </a:r>
          </a:p>
          <a:p>
            <a:pPr lvl="1">
              <a:lnSpc>
                <a:spcPct val="90000"/>
              </a:lnSpc>
            </a:pPr>
            <a:r>
              <a:rPr lang="en-US" dirty="0" smtClean="0"/>
              <a:t>Single-Digit condition: Rare = 5; Frequent = 0-4,6-9</a:t>
            </a:r>
          </a:p>
          <a:p>
            <a:pPr lvl="1">
              <a:lnSpc>
                <a:spcPct val="90000"/>
              </a:lnSpc>
            </a:pPr>
            <a:r>
              <a:rPr lang="en-US" dirty="0" smtClean="0"/>
              <a:t>Odd-Even condition: Rare = odd; Frequent = even</a:t>
            </a:r>
          </a:p>
          <a:p>
            <a:pPr lvl="1">
              <a:lnSpc>
                <a:spcPct val="90000"/>
              </a:lnSpc>
            </a:pPr>
            <a:r>
              <a:rPr lang="en-US" dirty="0" smtClean="0"/>
              <a:t>Single-Digit should be categorized faster than Odd-Even</a:t>
            </a:r>
            <a:endParaRPr lang="en-US" dirty="0"/>
          </a:p>
        </p:txBody>
      </p:sp>
      <p:pic>
        <p:nvPicPr>
          <p:cNvPr id="2" name="Picture 1"/>
          <p:cNvPicPr>
            <a:picLocks noChangeAspect="1"/>
          </p:cNvPicPr>
          <p:nvPr/>
        </p:nvPicPr>
        <p:blipFill>
          <a:blip r:embed="rId3"/>
          <a:stretch>
            <a:fillRect/>
          </a:stretch>
        </p:blipFill>
        <p:spPr>
          <a:xfrm>
            <a:off x="76200" y="3124200"/>
            <a:ext cx="8527895" cy="3505200"/>
          </a:xfrm>
          <a:prstGeom prst="rect">
            <a:avLst/>
          </a:prstGeom>
        </p:spPr>
      </p:pic>
    </p:spTree>
    <p:extLst>
      <p:ext uri="{BB962C8B-B14F-4D97-AF65-F5344CB8AC3E}">
        <p14:creationId xmlns:p14="http://schemas.microsoft.com/office/powerpoint/2010/main" val="15277899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291" name="Rectangle 3"/>
          <p:cNvSpPr>
            <a:spLocks noGrp="1" noChangeArrowheads="1"/>
          </p:cNvSpPr>
          <p:nvPr>
            <p:ph type="title"/>
          </p:nvPr>
        </p:nvSpPr>
        <p:spPr>
          <a:xfrm>
            <a:off x="457200" y="0"/>
            <a:ext cx="8229600" cy="1143000"/>
          </a:xfrm>
        </p:spPr>
        <p:txBody>
          <a:bodyPr/>
          <a:lstStyle/>
          <a:p>
            <a:pPr eaLnBrk="1" hangingPunct="1">
              <a:defRPr/>
            </a:pPr>
            <a:r>
              <a:rPr lang="en-US" dirty="0" smtClean="0">
                <a:ea typeface="+mj-ea"/>
                <a:cs typeface="+mj-cs"/>
              </a:rPr>
              <a:t>Experimental Design</a:t>
            </a:r>
            <a:endParaRPr lang="en-US" dirty="0">
              <a:ea typeface="+mj-ea"/>
              <a:cs typeface="+mj-cs"/>
            </a:endParaRPr>
          </a:p>
        </p:txBody>
      </p:sp>
      <p:sp>
        <p:nvSpPr>
          <p:cNvPr id="3" name="TextBox 2"/>
          <p:cNvSpPr txBox="1"/>
          <p:nvPr/>
        </p:nvSpPr>
        <p:spPr>
          <a:xfrm>
            <a:off x="322270" y="1682880"/>
            <a:ext cx="4959678" cy="2677656"/>
          </a:xfrm>
          <a:prstGeom prst="rect">
            <a:avLst/>
          </a:prstGeom>
          <a:noFill/>
        </p:spPr>
        <p:txBody>
          <a:bodyPr wrap="square" rtlCol="0">
            <a:spAutoFit/>
          </a:bodyPr>
          <a:lstStyle/>
          <a:p>
            <a:pPr algn="l">
              <a:spcAft>
                <a:spcPts val="800"/>
              </a:spcAft>
            </a:pPr>
            <a:r>
              <a:rPr lang="en-US" sz="2800" i="1" dirty="0" smtClean="0"/>
              <a:t>“Perhaps the decisive factor is fanatical care beyond the obvious stuff: the obsessive attention to details that are often overlooked”</a:t>
            </a:r>
          </a:p>
        </p:txBody>
      </p:sp>
      <p:sp>
        <p:nvSpPr>
          <p:cNvPr id="4" name="Rectangle 3"/>
          <p:cNvSpPr/>
          <p:nvPr/>
        </p:nvSpPr>
        <p:spPr>
          <a:xfrm>
            <a:off x="4154458" y="6488862"/>
            <a:ext cx="4989542" cy="369332"/>
          </a:xfrm>
          <a:prstGeom prst="rect">
            <a:avLst/>
          </a:prstGeom>
        </p:spPr>
        <p:txBody>
          <a:bodyPr wrap="none">
            <a:spAutoFit/>
          </a:bodyPr>
          <a:lstStyle/>
          <a:p>
            <a:pPr algn="r">
              <a:spcAft>
                <a:spcPts val="800"/>
              </a:spcAft>
            </a:pPr>
            <a:r>
              <a:rPr lang="en-US" sz="1800" dirty="0" err="1" smtClean="0"/>
              <a:t>Jony</a:t>
            </a:r>
            <a:r>
              <a:rPr lang="en-US" sz="1800" dirty="0" smtClean="0"/>
              <a:t> </a:t>
            </a:r>
            <a:r>
              <a:rPr lang="en-US" sz="1800" dirty="0" err="1" smtClean="0"/>
              <a:t>Ive</a:t>
            </a:r>
            <a:r>
              <a:rPr lang="en-US" sz="1800" dirty="0" smtClean="0"/>
              <a:t> Interview </a:t>
            </a:r>
            <a:r>
              <a:rPr lang="en-US" sz="1800" dirty="0"/>
              <a:t>with the Design Museum</a:t>
            </a:r>
          </a:p>
        </p:txBody>
      </p:sp>
      <p:sp>
        <p:nvSpPr>
          <p:cNvPr id="10" name="Line 4"/>
          <p:cNvSpPr>
            <a:spLocks noChangeShapeType="1"/>
          </p:cNvSpPr>
          <p:nvPr/>
        </p:nvSpPr>
        <p:spPr bwMode="auto">
          <a:xfrm rot="5400000">
            <a:off x="4572000" y="-2944813"/>
            <a:ext cx="0" cy="7924800"/>
          </a:xfrm>
          <a:prstGeom prst="line">
            <a:avLst/>
          </a:prstGeom>
          <a:noFill/>
          <a:ln w="28575" cap="sq">
            <a:solidFill>
              <a:srgbClr val="FF0000"/>
            </a:solidFill>
            <a:round/>
            <a:headEnd type="none" w="sm" len="sm"/>
            <a:tailEnd type="none" w="sm" len="sm"/>
          </a:ln>
          <a:effectLst/>
        </p:spPr>
        <p:txBody>
          <a:bodyPr wrap="none" anchor="ctr">
            <a:prstTxWarp prst="textNoShape">
              <a:avLst/>
            </a:prstTxWarp>
          </a:bodyPr>
          <a:lstStyle/>
          <a:p>
            <a:endParaRPr lang="en-US"/>
          </a:p>
        </p:txBody>
      </p:sp>
    </p:spTree>
    <p:extLst>
      <p:ext uri="{BB962C8B-B14F-4D97-AF65-F5344CB8AC3E}">
        <p14:creationId xmlns:p14="http://schemas.microsoft.com/office/powerpoint/2010/main" val="115666718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2" name="Line 2"/>
          <p:cNvSpPr>
            <a:spLocks noChangeShapeType="1"/>
          </p:cNvSpPr>
          <p:nvPr/>
        </p:nvSpPr>
        <p:spPr bwMode="auto">
          <a:xfrm rot="5400000">
            <a:off x="4572000" y="-2944813"/>
            <a:ext cx="0" cy="7924800"/>
          </a:xfrm>
          <a:prstGeom prst="line">
            <a:avLst/>
          </a:prstGeom>
          <a:noFill/>
          <a:ln w="28575" cap="sq">
            <a:solidFill>
              <a:srgbClr val="FF0000"/>
            </a:solidFill>
            <a:round/>
            <a:headEnd type="none" w="sm" len="sm"/>
            <a:tailEnd type="none" w="sm" len="sm"/>
          </a:ln>
          <a:effectLst/>
        </p:spPr>
        <p:txBody>
          <a:bodyPr wrap="none" anchor="ctr">
            <a:prstTxWarp prst="textNoShape">
              <a:avLst/>
            </a:prstTxWarp>
          </a:bodyPr>
          <a:lstStyle/>
          <a:p>
            <a:endParaRPr lang="en-US"/>
          </a:p>
        </p:txBody>
      </p:sp>
      <p:sp>
        <p:nvSpPr>
          <p:cNvPr id="957443" name="Rectangle 3"/>
          <p:cNvSpPr>
            <a:spLocks noGrp="1" noChangeArrowheads="1"/>
          </p:cNvSpPr>
          <p:nvPr>
            <p:ph type="title"/>
          </p:nvPr>
        </p:nvSpPr>
        <p:spPr>
          <a:xfrm>
            <a:off x="457200" y="0"/>
            <a:ext cx="8229600" cy="1143000"/>
          </a:xfrm>
        </p:spPr>
        <p:txBody>
          <a:bodyPr/>
          <a:lstStyle/>
          <a:p>
            <a:r>
              <a:rPr lang="en-US"/>
              <a:t>Peaks and Components</a:t>
            </a:r>
          </a:p>
        </p:txBody>
      </p:sp>
      <p:sp>
        <p:nvSpPr>
          <p:cNvPr id="957444" name="Rectangle 4"/>
          <p:cNvSpPr>
            <a:spLocks noGrp="1" noChangeArrowheads="1"/>
          </p:cNvSpPr>
          <p:nvPr>
            <p:ph type="body" idx="1"/>
          </p:nvPr>
        </p:nvSpPr>
        <p:spPr>
          <a:xfrm>
            <a:off x="457200" y="1600200"/>
            <a:ext cx="8394700" cy="1470025"/>
          </a:xfrm>
        </p:spPr>
        <p:txBody>
          <a:bodyPr/>
          <a:lstStyle/>
          <a:p>
            <a:r>
              <a:rPr lang="en-US"/>
              <a:t>An ERP waveform contains several peaks</a:t>
            </a:r>
          </a:p>
          <a:p>
            <a:r>
              <a:rPr lang="en-US"/>
              <a:t>People typically assume that each peak corresponds to a single underlying “latent” component</a:t>
            </a:r>
          </a:p>
        </p:txBody>
      </p:sp>
      <p:pic>
        <p:nvPicPr>
          <p:cNvPr id="957446" name="Picture 6"/>
          <p:cNvPicPr>
            <a:picLocks noChangeAspect="1" noChangeArrowheads="1"/>
          </p:cNvPicPr>
          <p:nvPr/>
        </p:nvPicPr>
        <p:blipFill>
          <a:blip r:embed="rId3"/>
          <a:srcRect/>
          <a:stretch>
            <a:fillRect/>
          </a:stretch>
        </p:blipFill>
        <p:spPr bwMode="auto">
          <a:xfrm>
            <a:off x="2095500" y="2933700"/>
            <a:ext cx="4724400" cy="3771900"/>
          </a:xfrm>
          <a:prstGeom prst="rect">
            <a:avLst/>
          </a:prstGeom>
          <a:noFill/>
          <a:ln w="12700" cap="sq">
            <a:noFill/>
            <a:miter lim="800000"/>
            <a:headEnd type="none" w="sm" len="sm"/>
            <a:tailEnd type="none" w="sm" len="sm"/>
          </a:ln>
          <a:effectLst/>
        </p:spPr>
      </p:pic>
    </p:spTree>
    <p:extLst>
      <p:ext uri="{BB962C8B-B14F-4D97-AF65-F5344CB8AC3E}">
        <p14:creationId xmlns:p14="http://schemas.microsoft.com/office/powerpoint/2010/main" val="330418380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4306" name="Line 2"/>
          <p:cNvSpPr>
            <a:spLocks noChangeShapeType="1"/>
          </p:cNvSpPr>
          <p:nvPr/>
        </p:nvSpPr>
        <p:spPr bwMode="auto">
          <a:xfrm rot="5400000">
            <a:off x="4572000" y="-2944813"/>
            <a:ext cx="0" cy="7924800"/>
          </a:xfrm>
          <a:prstGeom prst="line">
            <a:avLst/>
          </a:prstGeom>
          <a:noFill/>
          <a:ln w="28575" cap="sq">
            <a:solidFill>
              <a:srgbClr val="FF0000"/>
            </a:solidFill>
            <a:round/>
            <a:headEnd type="none" w="sm" len="sm"/>
            <a:tailEnd type="none" w="sm" len="sm"/>
          </a:ln>
          <a:effectLst/>
        </p:spPr>
        <p:txBody>
          <a:bodyPr wrap="none" anchor="ctr">
            <a:prstTxWarp prst="textNoShape">
              <a:avLst/>
            </a:prstTxWarp>
          </a:bodyPr>
          <a:lstStyle/>
          <a:p>
            <a:endParaRPr lang="en-US"/>
          </a:p>
        </p:txBody>
      </p:sp>
      <p:sp>
        <p:nvSpPr>
          <p:cNvPr id="994307" name="Rectangle 3"/>
          <p:cNvSpPr>
            <a:spLocks noGrp="1" noChangeArrowheads="1"/>
          </p:cNvSpPr>
          <p:nvPr>
            <p:ph type="title"/>
          </p:nvPr>
        </p:nvSpPr>
        <p:spPr>
          <a:xfrm>
            <a:off x="457200" y="0"/>
            <a:ext cx="8229600" cy="1143000"/>
          </a:xfrm>
        </p:spPr>
        <p:txBody>
          <a:bodyPr/>
          <a:lstStyle/>
          <a:p>
            <a:r>
              <a:rPr lang="en-US"/>
              <a:t>Confounds and Side Effects</a:t>
            </a:r>
          </a:p>
        </p:txBody>
      </p:sp>
      <p:sp>
        <p:nvSpPr>
          <p:cNvPr id="994308" name="Rectangle 4"/>
          <p:cNvSpPr>
            <a:spLocks noGrp="1" noChangeArrowheads="1"/>
          </p:cNvSpPr>
          <p:nvPr>
            <p:ph type="body" idx="1"/>
          </p:nvPr>
        </p:nvSpPr>
        <p:spPr>
          <a:xfrm>
            <a:off x="419100" y="1287357"/>
            <a:ext cx="8407400" cy="5026025"/>
          </a:xfrm>
        </p:spPr>
        <p:txBody>
          <a:bodyPr/>
          <a:lstStyle/>
          <a:p>
            <a:r>
              <a:rPr lang="en-US" dirty="0"/>
              <a:t>Confound: You explicitly manipulate two things together</a:t>
            </a:r>
          </a:p>
          <a:p>
            <a:pPr lvl="1"/>
            <a:r>
              <a:rPr lang="en-US" dirty="0"/>
              <a:t>Target is “X” / </a:t>
            </a:r>
            <a:r>
              <a:rPr lang="en-US" dirty="0" err="1"/>
              <a:t>p</a:t>
            </a:r>
            <a:r>
              <a:rPr lang="en-US" dirty="0"/>
              <a:t> = .1; Standard is “Y” / </a:t>
            </a:r>
            <a:r>
              <a:rPr lang="en-US" dirty="0" err="1"/>
              <a:t>p</a:t>
            </a:r>
            <a:r>
              <a:rPr lang="en-US" dirty="0"/>
              <a:t> = .9</a:t>
            </a:r>
          </a:p>
          <a:p>
            <a:pPr lvl="1"/>
            <a:r>
              <a:rPr lang="en-US" dirty="0"/>
              <a:t>“That can’t possibly be producing my effect…”</a:t>
            </a:r>
          </a:p>
          <a:p>
            <a:r>
              <a:rPr lang="en-US" dirty="0"/>
              <a:t>Confounds that “don’t matter” in behavioral experiments often matter in ERP experiments</a:t>
            </a:r>
          </a:p>
          <a:p>
            <a:pPr lvl="1"/>
            <a:r>
              <a:rPr lang="en-US" dirty="0"/>
              <a:t>Form and timing of the stimuli</a:t>
            </a:r>
          </a:p>
          <a:p>
            <a:r>
              <a:rPr lang="en-US" dirty="0"/>
              <a:t>Side effect: You manipulate one thing, but that one thing</a:t>
            </a:r>
            <a:r>
              <a:rPr lang="en-US" dirty="0" smtClean="0"/>
              <a:t> indirectly influences other </a:t>
            </a:r>
            <a:r>
              <a:rPr lang="en-US" dirty="0"/>
              <a:t>things</a:t>
            </a:r>
          </a:p>
          <a:p>
            <a:pPr lvl="1"/>
            <a:r>
              <a:rPr lang="en-US" dirty="0"/>
              <a:t>Condition A: SOA</a:t>
            </a:r>
            <a:r>
              <a:rPr lang="en-US" dirty="0" smtClean="0"/>
              <a:t> = 500 </a:t>
            </a:r>
            <a:r>
              <a:rPr lang="en-US" dirty="0"/>
              <a:t>ms; Condition B: SOA = 1000 ms</a:t>
            </a:r>
          </a:p>
          <a:p>
            <a:pPr lvl="1"/>
            <a:r>
              <a:rPr lang="en-US" dirty="0"/>
              <a:t>Subjects are bored in Condition B</a:t>
            </a:r>
          </a:p>
          <a:p>
            <a:pPr lvl="1"/>
            <a:r>
              <a:rPr lang="en-US" dirty="0"/>
              <a:t>Overlap distorts waveforms in Condition A</a:t>
            </a:r>
          </a:p>
          <a:p>
            <a:pPr lvl="1"/>
            <a:r>
              <a:rPr lang="en-US" dirty="0"/>
              <a:t>Potentially infinite number of side effects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9430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99430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99430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94308">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994308">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994308">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994308">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994308">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994308">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99430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4308"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Line 2"/>
          <p:cNvSpPr>
            <a:spLocks noChangeShapeType="1"/>
          </p:cNvSpPr>
          <p:nvPr/>
        </p:nvSpPr>
        <p:spPr bwMode="auto">
          <a:xfrm rot="5400000">
            <a:off x="4572000" y="-2944813"/>
            <a:ext cx="0" cy="7924800"/>
          </a:xfrm>
          <a:prstGeom prst="line">
            <a:avLst/>
          </a:prstGeom>
          <a:noFill/>
          <a:ln w="28575" cap="sq">
            <a:solidFill>
              <a:srgbClr val="FF0000"/>
            </a:solidFill>
            <a:round/>
            <a:headEnd type="none" w="sm" len="sm"/>
            <a:tailEnd type="none" w="sm" len="sm"/>
          </a:ln>
        </p:spPr>
        <p:txBody>
          <a:bodyPr wrap="none" anchor="ctr">
            <a:prstTxWarp prst="textNoShape">
              <a:avLst/>
            </a:prstTxWarp>
          </a:bodyPr>
          <a:lstStyle/>
          <a:p>
            <a:endParaRPr lang="en-US"/>
          </a:p>
        </p:txBody>
      </p:sp>
      <p:sp>
        <p:nvSpPr>
          <p:cNvPr id="1044483" name="Rectangle 3"/>
          <p:cNvSpPr>
            <a:spLocks noGrp="1" noChangeArrowheads="1"/>
          </p:cNvSpPr>
          <p:nvPr>
            <p:ph type="title"/>
          </p:nvPr>
        </p:nvSpPr>
        <p:spPr>
          <a:xfrm>
            <a:off x="457200" y="0"/>
            <a:ext cx="8229600" cy="1143000"/>
          </a:xfrm>
        </p:spPr>
        <p:txBody>
          <a:bodyPr/>
          <a:lstStyle/>
          <a:p>
            <a:pPr eaLnBrk="1" hangingPunct="1">
              <a:defRPr/>
            </a:pPr>
            <a:r>
              <a:rPr lang="en-US">
                <a:ea typeface="+mj-ea"/>
                <a:cs typeface="+mj-cs"/>
              </a:rPr>
              <a:t>Confounds and Side Effects</a:t>
            </a:r>
          </a:p>
        </p:txBody>
      </p:sp>
      <p:sp>
        <p:nvSpPr>
          <p:cNvPr id="1044484" name="Rectangle 4"/>
          <p:cNvSpPr>
            <a:spLocks noGrp="1" noChangeArrowheads="1"/>
          </p:cNvSpPr>
          <p:nvPr>
            <p:ph type="body" idx="1"/>
          </p:nvPr>
        </p:nvSpPr>
        <p:spPr>
          <a:xfrm>
            <a:off x="419100" y="1320781"/>
            <a:ext cx="8407400" cy="5026025"/>
          </a:xfrm>
        </p:spPr>
        <p:txBody>
          <a:bodyPr/>
          <a:lstStyle/>
          <a:p>
            <a:pPr eaLnBrk="1" hangingPunct="1">
              <a:defRPr/>
            </a:pPr>
            <a:r>
              <a:rPr lang="en-US" dirty="0">
                <a:ea typeface="+mn-ea"/>
                <a:cs typeface="+mn-cs"/>
              </a:rPr>
              <a:t>Side effects are sometimes impossible to avoid</a:t>
            </a:r>
            <a:endParaRPr lang="en-US" dirty="0" smtClean="0">
              <a:ea typeface="+mn-ea"/>
              <a:cs typeface="+mn-cs"/>
            </a:endParaRPr>
          </a:p>
          <a:p>
            <a:pPr lvl="1" eaLnBrk="1" hangingPunct="1">
              <a:defRPr/>
            </a:pPr>
            <a:r>
              <a:rPr lang="en-US" dirty="0" smtClean="0"/>
              <a:t>Even true </a:t>
            </a:r>
            <a:r>
              <a:rPr lang="en-US" dirty="0"/>
              <a:t>confounds</a:t>
            </a:r>
            <a:r>
              <a:rPr lang="en-US" dirty="0" smtClean="0"/>
              <a:t> may be </a:t>
            </a:r>
            <a:r>
              <a:rPr lang="en-US" dirty="0"/>
              <a:t>hard to avoid</a:t>
            </a:r>
          </a:p>
          <a:p>
            <a:pPr lvl="1" eaLnBrk="1" hangingPunct="1">
              <a:defRPr/>
            </a:pPr>
            <a:r>
              <a:rPr lang="en-US" dirty="0"/>
              <a:t>Example: ERPs to content vs. function words</a:t>
            </a:r>
          </a:p>
          <a:p>
            <a:pPr eaLnBrk="1" hangingPunct="1">
              <a:defRPr/>
            </a:pPr>
            <a:r>
              <a:rPr lang="en-US" dirty="0">
                <a:ea typeface="+mn-ea"/>
                <a:cs typeface="+mn-cs"/>
              </a:rPr>
              <a:t>If you can’t eliminate them, show that they don’t actually produce the observed effect</a:t>
            </a:r>
          </a:p>
          <a:p>
            <a:pPr eaLnBrk="1" hangingPunct="1">
              <a:defRPr/>
            </a:pPr>
            <a:r>
              <a:rPr lang="en-US" dirty="0" smtClean="0">
                <a:ea typeface="+mn-ea"/>
                <a:cs typeface="+mn-cs"/>
              </a:rPr>
              <a:t>Example: </a:t>
            </a:r>
            <a:r>
              <a:rPr lang="en-US" dirty="0">
                <a:ea typeface="+mn-ea"/>
                <a:cs typeface="+mn-cs"/>
              </a:rPr>
              <a:t>Embedded words</a:t>
            </a:r>
          </a:p>
          <a:p>
            <a:pPr lvl="1" eaLnBrk="1" hangingPunct="1">
              <a:defRPr/>
            </a:pPr>
            <a:r>
              <a:rPr lang="en-US" dirty="0"/>
              <a:t>B</a:t>
            </a:r>
            <a:r>
              <a:rPr lang="en-US" u="sng" dirty="0"/>
              <a:t>IT</a:t>
            </a:r>
            <a:r>
              <a:rPr lang="en-US" dirty="0"/>
              <a:t>E vs.</a:t>
            </a:r>
            <a:r>
              <a:rPr lang="en-US" dirty="0" smtClean="0"/>
              <a:t> PECK</a:t>
            </a:r>
            <a:endParaRPr lang="en-US" dirty="0"/>
          </a:p>
          <a:p>
            <a:pPr lvl="1" eaLnBrk="1" hangingPunct="1">
              <a:defRPr/>
            </a:pPr>
            <a:r>
              <a:rPr lang="en-US" dirty="0"/>
              <a:t>Looking for early differences</a:t>
            </a:r>
          </a:p>
          <a:p>
            <a:pPr lvl="1" eaLnBrk="1" hangingPunct="1">
              <a:defRPr/>
            </a:pPr>
            <a:r>
              <a:rPr lang="en-US" dirty="0"/>
              <a:t>Might be sensory differences between word classes</a:t>
            </a:r>
          </a:p>
          <a:p>
            <a:pPr lvl="1" eaLnBrk="1" hangingPunct="1">
              <a:defRPr/>
            </a:pPr>
            <a:r>
              <a:rPr lang="en-US" dirty="0"/>
              <a:t>Solution: Test speakers of two different </a:t>
            </a:r>
            <a:r>
              <a:rPr lang="en-US" dirty="0" smtClean="0"/>
              <a:t>languages</a:t>
            </a:r>
          </a:p>
          <a:p>
            <a:pPr eaLnBrk="1" hangingPunct="1">
              <a:defRPr/>
            </a:pPr>
            <a:r>
              <a:rPr lang="en-US" dirty="0" smtClean="0"/>
              <a:t>This is a lot of work</a:t>
            </a:r>
          </a:p>
          <a:p>
            <a:pPr lvl="1" eaLnBrk="1" hangingPunct="1">
              <a:defRPr/>
            </a:pPr>
            <a:r>
              <a:rPr lang="en-US" dirty="0" smtClean="0"/>
              <a:t>But if the experiment is worth doing, it should be worth the effort to do it right (take pride in your experiments!!!)</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4448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44484">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044484">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044484">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044484">
                                            <p:txEl>
                                              <p:pRg st="7" end="7"/>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044484">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44484">
                                            <p:txEl>
                                              <p:pRg st="9" end="9"/>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104448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484"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954" name="Line 2"/>
          <p:cNvSpPr>
            <a:spLocks noChangeShapeType="1"/>
          </p:cNvSpPr>
          <p:nvPr/>
        </p:nvSpPr>
        <p:spPr bwMode="auto">
          <a:xfrm rot="5400000">
            <a:off x="4572000" y="-2944813"/>
            <a:ext cx="0" cy="7924800"/>
          </a:xfrm>
          <a:prstGeom prst="line">
            <a:avLst/>
          </a:prstGeom>
          <a:noFill/>
          <a:ln w="28575" cap="sq">
            <a:solidFill>
              <a:srgbClr val="FF0000"/>
            </a:solidFill>
            <a:round/>
            <a:headEnd type="none" w="sm" len="sm"/>
            <a:tailEnd type="none" w="sm" len="sm"/>
          </a:ln>
          <a:effectLst/>
        </p:spPr>
        <p:txBody>
          <a:bodyPr wrap="none" anchor="ctr">
            <a:prstTxWarp prst="textNoShape">
              <a:avLst/>
            </a:prstTxWarp>
          </a:bodyPr>
          <a:lstStyle/>
          <a:p>
            <a:endParaRPr lang="en-US"/>
          </a:p>
        </p:txBody>
      </p:sp>
      <p:sp>
        <p:nvSpPr>
          <p:cNvPr id="1021955" name="Rectangle 3"/>
          <p:cNvSpPr>
            <a:spLocks noGrp="1" noChangeArrowheads="1"/>
          </p:cNvSpPr>
          <p:nvPr>
            <p:ph type="title"/>
          </p:nvPr>
        </p:nvSpPr>
        <p:spPr>
          <a:xfrm>
            <a:off x="457200" y="0"/>
            <a:ext cx="8229600" cy="1143000"/>
          </a:xfrm>
        </p:spPr>
        <p:txBody>
          <a:bodyPr/>
          <a:lstStyle/>
          <a:p>
            <a:r>
              <a:rPr lang="en-US"/>
              <a:t>Example Experiment</a:t>
            </a:r>
          </a:p>
        </p:txBody>
      </p:sp>
      <p:sp>
        <p:nvSpPr>
          <p:cNvPr id="1021956" name="Rectangle 4"/>
          <p:cNvSpPr>
            <a:spLocks noGrp="1" noChangeArrowheads="1"/>
          </p:cNvSpPr>
          <p:nvPr>
            <p:ph type="body" idx="1"/>
          </p:nvPr>
        </p:nvSpPr>
        <p:spPr>
          <a:xfrm>
            <a:off x="348540" y="2791081"/>
            <a:ext cx="8407400" cy="3967814"/>
          </a:xfrm>
        </p:spPr>
        <p:txBody>
          <a:bodyPr/>
          <a:lstStyle/>
          <a:p>
            <a:r>
              <a:rPr lang="en-US" dirty="0"/>
              <a:t>Goal</a:t>
            </a:r>
          </a:p>
          <a:p>
            <a:pPr lvl="1"/>
            <a:r>
              <a:rPr lang="en-US" dirty="0"/>
              <a:t>Examine P3 for easy and difficult discriminations</a:t>
            </a:r>
          </a:p>
          <a:p>
            <a:r>
              <a:rPr lang="en-US" dirty="0"/>
              <a:t>Design</a:t>
            </a:r>
          </a:p>
          <a:p>
            <a:pPr lvl="1"/>
            <a:r>
              <a:rPr lang="en-US" dirty="0"/>
              <a:t>Oddball experiment with foveal stimuli at 1/sec</a:t>
            </a:r>
          </a:p>
          <a:p>
            <a:pPr lvl="1"/>
            <a:r>
              <a:rPr lang="en-US" dirty="0"/>
              <a:t>X on 20% of trials; O on 80% of trials</a:t>
            </a:r>
          </a:p>
          <a:p>
            <a:pPr lvl="1"/>
            <a:r>
              <a:rPr lang="en-US" dirty="0"/>
              <a:t>Press a button for X; no response for O</a:t>
            </a:r>
          </a:p>
          <a:p>
            <a:pPr lvl="1"/>
            <a:r>
              <a:rPr lang="en-US" dirty="0"/>
              <a:t>No target repetitions</a:t>
            </a:r>
          </a:p>
          <a:p>
            <a:pPr lvl="1"/>
            <a:r>
              <a:rPr lang="en-US" dirty="0"/>
              <a:t>Stimuli are bright or dim (different blocks)</a:t>
            </a:r>
          </a:p>
          <a:p>
            <a:r>
              <a:rPr lang="en-US" dirty="0"/>
              <a:t>Analysis</a:t>
            </a:r>
          </a:p>
          <a:p>
            <a:pPr lvl="1"/>
            <a:r>
              <a:rPr lang="en-US" dirty="0"/>
              <a:t>P3 amplitude measured as baseline-to-peak voltage</a:t>
            </a:r>
          </a:p>
        </p:txBody>
      </p:sp>
      <p:pic>
        <p:nvPicPr>
          <p:cNvPr id="4" name="Picture 3"/>
          <p:cNvPicPr>
            <a:picLocks noChangeAspect="1"/>
          </p:cNvPicPr>
          <p:nvPr/>
        </p:nvPicPr>
        <p:blipFill>
          <a:blip r:embed="rId3"/>
          <a:stretch>
            <a:fillRect/>
          </a:stretch>
        </p:blipFill>
        <p:spPr>
          <a:xfrm>
            <a:off x="864270" y="1219200"/>
            <a:ext cx="7520563" cy="1367375"/>
          </a:xfrm>
          <a:prstGeom prst="rect">
            <a:avLst/>
          </a:prstGeom>
        </p:spPr>
      </p:pic>
    </p:spTree>
    <p:extLst>
      <p:ext uri="{BB962C8B-B14F-4D97-AF65-F5344CB8AC3E}">
        <p14:creationId xmlns:p14="http://schemas.microsoft.com/office/powerpoint/2010/main" val="385580009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2" name="Line 2"/>
          <p:cNvSpPr>
            <a:spLocks noChangeShapeType="1"/>
          </p:cNvSpPr>
          <p:nvPr/>
        </p:nvSpPr>
        <p:spPr bwMode="auto">
          <a:xfrm rot="5400000">
            <a:off x="4572000" y="-2944813"/>
            <a:ext cx="0" cy="7924800"/>
          </a:xfrm>
          <a:prstGeom prst="line">
            <a:avLst/>
          </a:prstGeom>
          <a:noFill/>
          <a:ln w="28575" cap="sq">
            <a:solidFill>
              <a:srgbClr val="FF0000"/>
            </a:solidFill>
            <a:round/>
            <a:headEnd type="none" w="sm" len="sm"/>
            <a:tailEnd type="none" w="sm" len="sm"/>
          </a:ln>
          <a:effectLst/>
        </p:spPr>
        <p:txBody>
          <a:bodyPr wrap="none" anchor="ctr">
            <a:prstTxWarp prst="textNoShape">
              <a:avLst/>
            </a:prstTxWarp>
          </a:bodyPr>
          <a:lstStyle/>
          <a:p>
            <a:endParaRPr lang="en-US"/>
          </a:p>
        </p:txBody>
      </p:sp>
      <p:sp>
        <p:nvSpPr>
          <p:cNvPr id="1024003" name="Rectangle 3"/>
          <p:cNvSpPr>
            <a:spLocks noGrp="1" noChangeArrowheads="1"/>
          </p:cNvSpPr>
          <p:nvPr>
            <p:ph type="title"/>
          </p:nvPr>
        </p:nvSpPr>
        <p:spPr>
          <a:xfrm>
            <a:off x="457200" y="0"/>
            <a:ext cx="8229600" cy="1143000"/>
          </a:xfrm>
        </p:spPr>
        <p:txBody>
          <a:bodyPr/>
          <a:lstStyle/>
          <a:p>
            <a:r>
              <a:rPr lang="en-US"/>
              <a:t>Problems and Solutions</a:t>
            </a:r>
          </a:p>
        </p:txBody>
      </p:sp>
      <p:sp>
        <p:nvSpPr>
          <p:cNvPr id="1024004" name="Rectangle 4"/>
          <p:cNvSpPr>
            <a:spLocks noGrp="1" noChangeArrowheads="1"/>
          </p:cNvSpPr>
          <p:nvPr>
            <p:ph type="body" idx="1"/>
          </p:nvPr>
        </p:nvSpPr>
        <p:spPr>
          <a:xfrm>
            <a:off x="419100" y="1638300"/>
            <a:ext cx="8407400" cy="5026025"/>
          </a:xfrm>
        </p:spPr>
        <p:txBody>
          <a:bodyPr/>
          <a:lstStyle/>
          <a:p>
            <a:r>
              <a:rPr lang="en-US"/>
              <a:t>Problem: Target and standards are physically different</a:t>
            </a:r>
          </a:p>
          <a:p>
            <a:pPr lvl="1"/>
            <a:r>
              <a:rPr lang="en-US"/>
              <a:t>Different stimuli elicit different ERPs</a:t>
            </a:r>
          </a:p>
          <a:p>
            <a:pPr lvl="1"/>
            <a:r>
              <a:rPr lang="en-US"/>
              <a:t>Sensory responses can persist for hundreds of ms</a:t>
            </a:r>
          </a:p>
          <a:p>
            <a:pPr lvl="1"/>
            <a:r>
              <a:rPr lang="en-US"/>
              <a:t>Differential adaptation</a:t>
            </a:r>
          </a:p>
          <a:p>
            <a:r>
              <a:rPr lang="en-US" u="sng"/>
              <a:t>The Hillyard Principle</a:t>
            </a:r>
            <a:r>
              <a:rPr lang="en-US"/>
              <a:t>- Always compare ERPs elicited by the same physical stimuli, varying only the psychological conditions</a:t>
            </a:r>
          </a:p>
          <a:p>
            <a:r>
              <a:rPr lang="en-US"/>
              <a:t>Solution: Use 5 characters; each is target in one of 5 trial blocks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2400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2400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04"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Line 2"/>
          <p:cNvSpPr>
            <a:spLocks noChangeShapeType="1"/>
          </p:cNvSpPr>
          <p:nvPr/>
        </p:nvSpPr>
        <p:spPr bwMode="auto">
          <a:xfrm rot="5400000">
            <a:off x="4572000" y="-2957311"/>
            <a:ext cx="0" cy="7924800"/>
          </a:xfrm>
          <a:prstGeom prst="line">
            <a:avLst/>
          </a:prstGeom>
          <a:noFill/>
          <a:ln w="28575" cap="sq">
            <a:solidFill>
              <a:srgbClr val="FF0000"/>
            </a:solidFill>
            <a:round/>
            <a:headEnd type="none" w="sm" len="sm"/>
            <a:tailEnd type="none" w="sm" len="sm"/>
          </a:ln>
        </p:spPr>
        <p:txBody>
          <a:bodyPr wrap="none" anchor="ctr">
            <a:prstTxWarp prst="textNoShape">
              <a:avLst/>
            </a:prstTxWarp>
          </a:bodyPr>
          <a:lstStyle/>
          <a:p>
            <a:endParaRPr lang="en-US"/>
          </a:p>
        </p:txBody>
      </p:sp>
      <p:sp>
        <p:nvSpPr>
          <p:cNvPr id="1048579" name="Rectangle 3"/>
          <p:cNvSpPr>
            <a:spLocks noGrp="1" noChangeArrowheads="1"/>
          </p:cNvSpPr>
          <p:nvPr>
            <p:ph type="title"/>
          </p:nvPr>
        </p:nvSpPr>
        <p:spPr>
          <a:xfrm>
            <a:off x="457200" y="-12498"/>
            <a:ext cx="8229600" cy="1143000"/>
          </a:xfrm>
        </p:spPr>
        <p:txBody>
          <a:bodyPr/>
          <a:lstStyle/>
          <a:p>
            <a:pPr eaLnBrk="1" hangingPunct="1">
              <a:defRPr/>
            </a:pPr>
            <a:r>
              <a:rPr lang="en-US" dirty="0" smtClean="0">
                <a:ea typeface="+mj-ea"/>
                <a:cs typeface="+mj-cs"/>
              </a:rPr>
              <a:t>Differential Adaptation</a:t>
            </a:r>
            <a:endParaRPr lang="en-US" dirty="0">
              <a:ea typeface="+mj-ea"/>
              <a:cs typeface="+mj-cs"/>
            </a:endParaRPr>
          </a:p>
        </p:txBody>
      </p:sp>
      <p:sp>
        <p:nvSpPr>
          <p:cNvPr id="3" name="TextBox 2"/>
          <p:cNvSpPr txBox="1"/>
          <p:nvPr/>
        </p:nvSpPr>
        <p:spPr>
          <a:xfrm>
            <a:off x="2205216" y="1305580"/>
            <a:ext cx="486231" cy="584776"/>
          </a:xfrm>
          <a:prstGeom prst="rect">
            <a:avLst/>
          </a:prstGeom>
          <a:noFill/>
        </p:spPr>
        <p:txBody>
          <a:bodyPr wrap="none" rtlCol="0">
            <a:spAutoFit/>
          </a:bodyPr>
          <a:lstStyle/>
          <a:p>
            <a:pPr algn="ctr"/>
            <a:r>
              <a:rPr lang="en-US" sz="3200" dirty="0" smtClean="0"/>
              <a:t>O</a:t>
            </a:r>
            <a:endParaRPr lang="en-US" sz="3200" dirty="0"/>
          </a:p>
        </p:txBody>
      </p:sp>
      <p:sp>
        <p:nvSpPr>
          <p:cNvPr id="7" name="TextBox 6"/>
          <p:cNvSpPr txBox="1"/>
          <p:nvPr/>
        </p:nvSpPr>
        <p:spPr>
          <a:xfrm>
            <a:off x="2991663" y="1305580"/>
            <a:ext cx="486231" cy="584776"/>
          </a:xfrm>
          <a:prstGeom prst="rect">
            <a:avLst/>
          </a:prstGeom>
          <a:noFill/>
        </p:spPr>
        <p:txBody>
          <a:bodyPr wrap="none" rtlCol="0">
            <a:spAutoFit/>
          </a:bodyPr>
          <a:lstStyle/>
          <a:p>
            <a:pPr algn="ctr"/>
            <a:r>
              <a:rPr lang="en-US" sz="3200" dirty="0" smtClean="0"/>
              <a:t>O</a:t>
            </a:r>
            <a:endParaRPr lang="en-US" sz="3200" dirty="0"/>
          </a:p>
        </p:txBody>
      </p:sp>
      <p:sp>
        <p:nvSpPr>
          <p:cNvPr id="8" name="TextBox 7"/>
          <p:cNvSpPr txBox="1"/>
          <p:nvPr/>
        </p:nvSpPr>
        <p:spPr>
          <a:xfrm>
            <a:off x="3778110" y="1305580"/>
            <a:ext cx="486231" cy="584776"/>
          </a:xfrm>
          <a:prstGeom prst="rect">
            <a:avLst/>
          </a:prstGeom>
          <a:noFill/>
        </p:spPr>
        <p:txBody>
          <a:bodyPr wrap="none" rtlCol="0">
            <a:spAutoFit/>
          </a:bodyPr>
          <a:lstStyle/>
          <a:p>
            <a:pPr algn="ctr"/>
            <a:r>
              <a:rPr lang="en-US" sz="3200" dirty="0" smtClean="0"/>
              <a:t>O</a:t>
            </a:r>
            <a:endParaRPr lang="en-US" sz="3200" dirty="0"/>
          </a:p>
        </p:txBody>
      </p:sp>
      <p:sp>
        <p:nvSpPr>
          <p:cNvPr id="9" name="TextBox 8"/>
          <p:cNvSpPr txBox="1"/>
          <p:nvPr/>
        </p:nvSpPr>
        <p:spPr>
          <a:xfrm>
            <a:off x="4564557" y="1305580"/>
            <a:ext cx="441146" cy="584776"/>
          </a:xfrm>
          <a:prstGeom prst="rect">
            <a:avLst/>
          </a:prstGeom>
          <a:noFill/>
        </p:spPr>
        <p:txBody>
          <a:bodyPr wrap="none" rtlCol="0">
            <a:spAutoFit/>
          </a:bodyPr>
          <a:lstStyle/>
          <a:p>
            <a:pPr algn="ctr"/>
            <a:r>
              <a:rPr lang="en-US" sz="3200" dirty="0" smtClean="0"/>
              <a:t>X</a:t>
            </a:r>
            <a:endParaRPr lang="en-US" sz="3200" dirty="0"/>
          </a:p>
        </p:txBody>
      </p:sp>
      <p:sp>
        <p:nvSpPr>
          <p:cNvPr id="10" name="TextBox 9"/>
          <p:cNvSpPr txBox="1"/>
          <p:nvPr/>
        </p:nvSpPr>
        <p:spPr>
          <a:xfrm>
            <a:off x="5305919" y="1305580"/>
            <a:ext cx="486231" cy="584776"/>
          </a:xfrm>
          <a:prstGeom prst="rect">
            <a:avLst/>
          </a:prstGeom>
          <a:noFill/>
        </p:spPr>
        <p:txBody>
          <a:bodyPr wrap="none" rtlCol="0">
            <a:spAutoFit/>
          </a:bodyPr>
          <a:lstStyle/>
          <a:p>
            <a:pPr algn="ctr"/>
            <a:r>
              <a:rPr lang="en-US" sz="3200" dirty="0" smtClean="0"/>
              <a:t>O</a:t>
            </a:r>
            <a:endParaRPr lang="en-US" sz="3200" dirty="0"/>
          </a:p>
        </p:txBody>
      </p:sp>
      <p:sp>
        <p:nvSpPr>
          <p:cNvPr id="11" name="TextBox 10"/>
          <p:cNvSpPr txBox="1"/>
          <p:nvPr/>
        </p:nvSpPr>
        <p:spPr>
          <a:xfrm>
            <a:off x="6092366" y="1305580"/>
            <a:ext cx="486231" cy="584776"/>
          </a:xfrm>
          <a:prstGeom prst="rect">
            <a:avLst/>
          </a:prstGeom>
          <a:noFill/>
        </p:spPr>
        <p:txBody>
          <a:bodyPr wrap="none" rtlCol="0">
            <a:spAutoFit/>
          </a:bodyPr>
          <a:lstStyle/>
          <a:p>
            <a:pPr algn="ctr"/>
            <a:r>
              <a:rPr lang="en-US" sz="3200" dirty="0" smtClean="0"/>
              <a:t>O</a:t>
            </a:r>
            <a:endParaRPr lang="en-US" sz="3200" dirty="0"/>
          </a:p>
        </p:txBody>
      </p:sp>
      <p:sp>
        <p:nvSpPr>
          <p:cNvPr id="12" name="TextBox 11"/>
          <p:cNvSpPr txBox="1"/>
          <p:nvPr/>
        </p:nvSpPr>
        <p:spPr>
          <a:xfrm>
            <a:off x="6878813" y="1305580"/>
            <a:ext cx="486231" cy="584776"/>
          </a:xfrm>
          <a:prstGeom prst="rect">
            <a:avLst/>
          </a:prstGeom>
          <a:noFill/>
        </p:spPr>
        <p:txBody>
          <a:bodyPr wrap="none" rtlCol="0">
            <a:spAutoFit/>
          </a:bodyPr>
          <a:lstStyle/>
          <a:p>
            <a:pPr algn="ctr"/>
            <a:r>
              <a:rPr lang="en-US" sz="3200" dirty="0" smtClean="0"/>
              <a:t>O</a:t>
            </a:r>
            <a:endParaRPr lang="en-US" sz="3200" dirty="0"/>
          </a:p>
        </p:txBody>
      </p:sp>
      <p:sp>
        <p:nvSpPr>
          <p:cNvPr id="13" name="TextBox 12"/>
          <p:cNvSpPr txBox="1"/>
          <p:nvPr/>
        </p:nvSpPr>
        <p:spPr>
          <a:xfrm>
            <a:off x="7665260" y="1305580"/>
            <a:ext cx="486231" cy="584776"/>
          </a:xfrm>
          <a:prstGeom prst="rect">
            <a:avLst/>
          </a:prstGeom>
          <a:noFill/>
        </p:spPr>
        <p:txBody>
          <a:bodyPr wrap="none" rtlCol="0">
            <a:spAutoFit/>
          </a:bodyPr>
          <a:lstStyle/>
          <a:p>
            <a:pPr algn="ctr"/>
            <a:r>
              <a:rPr lang="en-US" sz="3200" dirty="0" smtClean="0"/>
              <a:t>O</a:t>
            </a:r>
            <a:endParaRPr lang="en-US" sz="3200" dirty="0"/>
          </a:p>
        </p:txBody>
      </p:sp>
      <p:sp>
        <p:nvSpPr>
          <p:cNvPr id="14" name="TextBox 13"/>
          <p:cNvSpPr txBox="1"/>
          <p:nvPr/>
        </p:nvSpPr>
        <p:spPr>
          <a:xfrm>
            <a:off x="8451711" y="1305580"/>
            <a:ext cx="441146" cy="584776"/>
          </a:xfrm>
          <a:prstGeom prst="rect">
            <a:avLst/>
          </a:prstGeom>
          <a:noFill/>
        </p:spPr>
        <p:txBody>
          <a:bodyPr wrap="none" rtlCol="0">
            <a:spAutoFit/>
          </a:bodyPr>
          <a:lstStyle/>
          <a:p>
            <a:pPr algn="ctr"/>
            <a:r>
              <a:rPr lang="en-US" sz="3200" dirty="0" smtClean="0"/>
              <a:t>X</a:t>
            </a:r>
            <a:endParaRPr lang="en-US" sz="3200" dirty="0"/>
          </a:p>
        </p:txBody>
      </p:sp>
      <p:sp>
        <p:nvSpPr>
          <p:cNvPr id="15" name="TextBox 14"/>
          <p:cNvSpPr txBox="1"/>
          <p:nvPr/>
        </p:nvSpPr>
        <p:spPr>
          <a:xfrm>
            <a:off x="1418769" y="1305580"/>
            <a:ext cx="486231" cy="584776"/>
          </a:xfrm>
          <a:prstGeom prst="rect">
            <a:avLst/>
          </a:prstGeom>
          <a:noFill/>
        </p:spPr>
        <p:txBody>
          <a:bodyPr wrap="none" rtlCol="0">
            <a:spAutoFit/>
          </a:bodyPr>
          <a:lstStyle/>
          <a:p>
            <a:pPr algn="ctr"/>
            <a:r>
              <a:rPr lang="en-US" sz="3200" dirty="0" smtClean="0"/>
              <a:t>O</a:t>
            </a:r>
            <a:endParaRPr lang="en-US" sz="3200" dirty="0"/>
          </a:p>
        </p:txBody>
      </p:sp>
      <p:sp>
        <p:nvSpPr>
          <p:cNvPr id="16" name="TextBox 15"/>
          <p:cNvSpPr txBox="1"/>
          <p:nvPr/>
        </p:nvSpPr>
        <p:spPr>
          <a:xfrm>
            <a:off x="2212730" y="3505200"/>
            <a:ext cx="441146" cy="584776"/>
          </a:xfrm>
          <a:prstGeom prst="rect">
            <a:avLst/>
          </a:prstGeom>
          <a:noFill/>
        </p:spPr>
        <p:txBody>
          <a:bodyPr wrap="none" rtlCol="0">
            <a:spAutoFit/>
          </a:bodyPr>
          <a:lstStyle/>
          <a:p>
            <a:pPr algn="ctr"/>
            <a:r>
              <a:rPr lang="en-US" sz="3200" dirty="0" smtClean="0"/>
              <a:t>X</a:t>
            </a:r>
            <a:endParaRPr lang="en-US" sz="3200" dirty="0"/>
          </a:p>
        </p:txBody>
      </p:sp>
      <p:sp>
        <p:nvSpPr>
          <p:cNvPr id="17" name="TextBox 16"/>
          <p:cNvSpPr txBox="1"/>
          <p:nvPr/>
        </p:nvSpPr>
        <p:spPr>
          <a:xfrm>
            <a:off x="2984149" y="3505200"/>
            <a:ext cx="441146" cy="584776"/>
          </a:xfrm>
          <a:prstGeom prst="rect">
            <a:avLst/>
          </a:prstGeom>
          <a:noFill/>
        </p:spPr>
        <p:txBody>
          <a:bodyPr wrap="none" rtlCol="0">
            <a:spAutoFit/>
          </a:bodyPr>
          <a:lstStyle/>
          <a:p>
            <a:pPr algn="ctr"/>
            <a:r>
              <a:rPr lang="en-US" sz="3200" dirty="0" smtClean="0"/>
              <a:t>X</a:t>
            </a:r>
            <a:endParaRPr lang="en-US" sz="3200" dirty="0"/>
          </a:p>
        </p:txBody>
      </p:sp>
      <p:sp>
        <p:nvSpPr>
          <p:cNvPr id="18" name="TextBox 17"/>
          <p:cNvSpPr txBox="1"/>
          <p:nvPr/>
        </p:nvSpPr>
        <p:spPr>
          <a:xfrm>
            <a:off x="3755568" y="3505200"/>
            <a:ext cx="441146" cy="584776"/>
          </a:xfrm>
          <a:prstGeom prst="rect">
            <a:avLst/>
          </a:prstGeom>
          <a:noFill/>
        </p:spPr>
        <p:txBody>
          <a:bodyPr wrap="none" rtlCol="0">
            <a:spAutoFit/>
          </a:bodyPr>
          <a:lstStyle/>
          <a:p>
            <a:pPr algn="ctr"/>
            <a:r>
              <a:rPr lang="en-US" sz="3200" dirty="0" smtClean="0"/>
              <a:t>X</a:t>
            </a:r>
            <a:endParaRPr lang="en-US" sz="3200" dirty="0"/>
          </a:p>
        </p:txBody>
      </p:sp>
      <p:sp>
        <p:nvSpPr>
          <p:cNvPr id="19" name="TextBox 18"/>
          <p:cNvSpPr txBox="1"/>
          <p:nvPr/>
        </p:nvSpPr>
        <p:spPr>
          <a:xfrm>
            <a:off x="4526987" y="3505200"/>
            <a:ext cx="486231" cy="584776"/>
          </a:xfrm>
          <a:prstGeom prst="rect">
            <a:avLst/>
          </a:prstGeom>
          <a:noFill/>
        </p:spPr>
        <p:txBody>
          <a:bodyPr wrap="none" rtlCol="0">
            <a:spAutoFit/>
          </a:bodyPr>
          <a:lstStyle/>
          <a:p>
            <a:pPr algn="ctr"/>
            <a:r>
              <a:rPr lang="en-US" sz="3200" dirty="0" smtClean="0"/>
              <a:t>O</a:t>
            </a:r>
            <a:endParaRPr lang="en-US" sz="3200" dirty="0"/>
          </a:p>
        </p:txBody>
      </p:sp>
      <p:sp>
        <p:nvSpPr>
          <p:cNvPr id="20" name="TextBox 19"/>
          <p:cNvSpPr txBox="1"/>
          <p:nvPr/>
        </p:nvSpPr>
        <p:spPr>
          <a:xfrm>
            <a:off x="5343491" y="3505200"/>
            <a:ext cx="441146" cy="584776"/>
          </a:xfrm>
          <a:prstGeom prst="rect">
            <a:avLst/>
          </a:prstGeom>
          <a:noFill/>
        </p:spPr>
        <p:txBody>
          <a:bodyPr wrap="none" rtlCol="0">
            <a:spAutoFit/>
          </a:bodyPr>
          <a:lstStyle/>
          <a:p>
            <a:pPr algn="ctr"/>
            <a:r>
              <a:rPr lang="en-US" sz="3200" dirty="0" smtClean="0"/>
              <a:t>X</a:t>
            </a:r>
            <a:endParaRPr lang="en-US" sz="3200" dirty="0"/>
          </a:p>
        </p:txBody>
      </p:sp>
      <p:sp>
        <p:nvSpPr>
          <p:cNvPr id="21" name="TextBox 20"/>
          <p:cNvSpPr txBox="1"/>
          <p:nvPr/>
        </p:nvSpPr>
        <p:spPr>
          <a:xfrm>
            <a:off x="6114910" y="3505200"/>
            <a:ext cx="441146" cy="584776"/>
          </a:xfrm>
          <a:prstGeom prst="rect">
            <a:avLst/>
          </a:prstGeom>
          <a:noFill/>
        </p:spPr>
        <p:txBody>
          <a:bodyPr wrap="none" rtlCol="0">
            <a:spAutoFit/>
          </a:bodyPr>
          <a:lstStyle/>
          <a:p>
            <a:pPr algn="ctr"/>
            <a:r>
              <a:rPr lang="en-US" sz="3200" dirty="0" smtClean="0"/>
              <a:t>X</a:t>
            </a:r>
            <a:endParaRPr lang="en-US" sz="3200" dirty="0"/>
          </a:p>
        </p:txBody>
      </p:sp>
      <p:sp>
        <p:nvSpPr>
          <p:cNvPr id="22" name="TextBox 21"/>
          <p:cNvSpPr txBox="1"/>
          <p:nvPr/>
        </p:nvSpPr>
        <p:spPr>
          <a:xfrm>
            <a:off x="6886329" y="3505200"/>
            <a:ext cx="441146" cy="584776"/>
          </a:xfrm>
          <a:prstGeom prst="rect">
            <a:avLst/>
          </a:prstGeom>
          <a:noFill/>
        </p:spPr>
        <p:txBody>
          <a:bodyPr wrap="none" rtlCol="0">
            <a:spAutoFit/>
          </a:bodyPr>
          <a:lstStyle/>
          <a:p>
            <a:pPr algn="ctr"/>
            <a:r>
              <a:rPr lang="en-US" sz="3200" dirty="0" smtClean="0"/>
              <a:t>X</a:t>
            </a:r>
            <a:endParaRPr lang="en-US" sz="3200" dirty="0"/>
          </a:p>
        </p:txBody>
      </p:sp>
      <p:sp>
        <p:nvSpPr>
          <p:cNvPr id="23" name="TextBox 22"/>
          <p:cNvSpPr txBox="1"/>
          <p:nvPr/>
        </p:nvSpPr>
        <p:spPr>
          <a:xfrm>
            <a:off x="7657748" y="3505200"/>
            <a:ext cx="441146" cy="584776"/>
          </a:xfrm>
          <a:prstGeom prst="rect">
            <a:avLst/>
          </a:prstGeom>
          <a:noFill/>
        </p:spPr>
        <p:txBody>
          <a:bodyPr wrap="none" rtlCol="0">
            <a:spAutoFit/>
          </a:bodyPr>
          <a:lstStyle/>
          <a:p>
            <a:pPr algn="ctr"/>
            <a:r>
              <a:rPr lang="en-US" sz="3200" dirty="0" smtClean="0"/>
              <a:t>X</a:t>
            </a:r>
            <a:endParaRPr lang="en-US" sz="3200" dirty="0"/>
          </a:p>
        </p:txBody>
      </p:sp>
      <p:sp>
        <p:nvSpPr>
          <p:cNvPr id="24" name="TextBox 23"/>
          <p:cNvSpPr txBox="1"/>
          <p:nvPr/>
        </p:nvSpPr>
        <p:spPr>
          <a:xfrm>
            <a:off x="8429169" y="3505200"/>
            <a:ext cx="486231" cy="584776"/>
          </a:xfrm>
          <a:prstGeom prst="rect">
            <a:avLst/>
          </a:prstGeom>
          <a:noFill/>
        </p:spPr>
        <p:txBody>
          <a:bodyPr wrap="none" rtlCol="0">
            <a:spAutoFit/>
          </a:bodyPr>
          <a:lstStyle/>
          <a:p>
            <a:pPr algn="ctr"/>
            <a:r>
              <a:rPr lang="en-US" sz="3200" dirty="0" smtClean="0"/>
              <a:t>O</a:t>
            </a:r>
            <a:endParaRPr lang="en-US" sz="3200" dirty="0"/>
          </a:p>
        </p:txBody>
      </p:sp>
      <p:sp>
        <p:nvSpPr>
          <p:cNvPr id="25" name="TextBox 24"/>
          <p:cNvSpPr txBox="1"/>
          <p:nvPr/>
        </p:nvSpPr>
        <p:spPr>
          <a:xfrm>
            <a:off x="1441311" y="3505200"/>
            <a:ext cx="441146" cy="584776"/>
          </a:xfrm>
          <a:prstGeom prst="rect">
            <a:avLst/>
          </a:prstGeom>
          <a:noFill/>
        </p:spPr>
        <p:txBody>
          <a:bodyPr wrap="none" rtlCol="0">
            <a:spAutoFit/>
          </a:bodyPr>
          <a:lstStyle/>
          <a:p>
            <a:pPr algn="ctr"/>
            <a:r>
              <a:rPr lang="en-US" sz="3200" dirty="0" smtClean="0"/>
              <a:t>X</a:t>
            </a:r>
            <a:endParaRPr lang="en-US" sz="3200" dirty="0"/>
          </a:p>
        </p:txBody>
      </p:sp>
      <p:grpSp>
        <p:nvGrpSpPr>
          <p:cNvPr id="27" name="Group 26"/>
          <p:cNvGrpSpPr/>
          <p:nvPr/>
        </p:nvGrpSpPr>
        <p:grpSpPr>
          <a:xfrm>
            <a:off x="1118742" y="2067580"/>
            <a:ext cx="7924800" cy="457200"/>
            <a:chOff x="914400" y="2590800"/>
            <a:chExt cx="7924800" cy="457200"/>
          </a:xfrm>
        </p:grpSpPr>
        <p:cxnSp>
          <p:nvCxnSpPr>
            <p:cNvPr id="5" name="Straight Connector 4"/>
            <p:cNvCxnSpPr/>
            <p:nvPr/>
          </p:nvCxnSpPr>
          <p:spPr bwMode="auto">
            <a:xfrm>
              <a:off x="914400" y="2590800"/>
              <a:ext cx="0" cy="457200"/>
            </a:xfrm>
            <a:prstGeom prst="line">
              <a:avLst/>
            </a:prstGeom>
            <a:solidFill>
              <a:schemeClr val="accent1"/>
            </a:solidFill>
            <a:ln w="28575" cap="sq" cmpd="sng" algn="ctr">
              <a:solidFill>
                <a:schemeClr val="tx1"/>
              </a:solidFill>
              <a:prstDash val="solid"/>
              <a:round/>
              <a:headEnd type="none" w="sm" len="sm"/>
              <a:tailEnd type="none" w="sm" len="sm"/>
            </a:ln>
            <a:effectLst/>
          </p:spPr>
        </p:cxnSp>
        <p:cxnSp>
          <p:nvCxnSpPr>
            <p:cNvPr id="28" name="Straight Connector 27"/>
            <p:cNvCxnSpPr/>
            <p:nvPr/>
          </p:nvCxnSpPr>
          <p:spPr bwMode="auto">
            <a:xfrm flipH="1">
              <a:off x="914400" y="3048000"/>
              <a:ext cx="7924800" cy="0"/>
            </a:xfrm>
            <a:prstGeom prst="line">
              <a:avLst/>
            </a:prstGeom>
            <a:solidFill>
              <a:schemeClr val="accent1"/>
            </a:solidFill>
            <a:ln w="28575" cap="sq" cmpd="sng" algn="ctr">
              <a:solidFill>
                <a:schemeClr val="tx1"/>
              </a:solidFill>
              <a:prstDash val="solid"/>
              <a:round/>
              <a:headEnd type="none" w="sm" len="sm"/>
              <a:tailEnd type="none" w="sm" len="sm"/>
            </a:ln>
            <a:effectLst/>
          </p:spPr>
        </p:cxnSp>
      </p:grpSp>
      <p:grpSp>
        <p:nvGrpSpPr>
          <p:cNvPr id="32" name="Group 31"/>
          <p:cNvGrpSpPr/>
          <p:nvPr/>
        </p:nvGrpSpPr>
        <p:grpSpPr>
          <a:xfrm>
            <a:off x="1118742" y="2753380"/>
            <a:ext cx="7924800" cy="457200"/>
            <a:chOff x="914400" y="2590800"/>
            <a:chExt cx="7924800" cy="457200"/>
          </a:xfrm>
        </p:grpSpPr>
        <p:cxnSp>
          <p:nvCxnSpPr>
            <p:cNvPr id="33" name="Straight Connector 32"/>
            <p:cNvCxnSpPr/>
            <p:nvPr/>
          </p:nvCxnSpPr>
          <p:spPr bwMode="auto">
            <a:xfrm>
              <a:off x="914400" y="2590800"/>
              <a:ext cx="0" cy="457200"/>
            </a:xfrm>
            <a:prstGeom prst="line">
              <a:avLst/>
            </a:prstGeom>
            <a:solidFill>
              <a:schemeClr val="accent1"/>
            </a:solidFill>
            <a:ln w="28575" cap="sq" cmpd="sng" algn="ctr">
              <a:solidFill>
                <a:schemeClr val="tx1"/>
              </a:solidFill>
              <a:prstDash val="solid"/>
              <a:round/>
              <a:headEnd type="none" w="sm" len="sm"/>
              <a:tailEnd type="none" w="sm" len="sm"/>
            </a:ln>
            <a:effectLst/>
          </p:spPr>
        </p:cxnSp>
        <p:cxnSp>
          <p:nvCxnSpPr>
            <p:cNvPr id="34" name="Straight Connector 33"/>
            <p:cNvCxnSpPr/>
            <p:nvPr/>
          </p:nvCxnSpPr>
          <p:spPr bwMode="auto">
            <a:xfrm flipH="1">
              <a:off x="914400" y="3048000"/>
              <a:ext cx="7924800" cy="0"/>
            </a:xfrm>
            <a:prstGeom prst="line">
              <a:avLst/>
            </a:prstGeom>
            <a:solidFill>
              <a:schemeClr val="accent1"/>
            </a:solidFill>
            <a:ln w="28575" cap="sq" cmpd="sng" algn="ctr">
              <a:solidFill>
                <a:schemeClr val="tx1"/>
              </a:solidFill>
              <a:prstDash val="solid"/>
              <a:round/>
              <a:headEnd type="none" w="sm" len="sm"/>
              <a:tailEnd type="none" w="sm" len="sm"/>
            </a:ln>
            <a:effectLst/>
          </p:spPr>
        </p:cxnSp>
      </p:grpSp>
      <p:sp>
        <p:nvSpPr>
          <p:cNvPr id="29" name="TextBox 28"/>
          <p:cNvSpPr txBox="1"/>
          <p:nvPr/>
        </p:nvSpPr>
        <p:spPr>
          <a:xfrm>
            <a:off x="0" y="2001560"/>
            <a:ext cx="1113969" cy="523220"/>
          </a:xfrm>
          <a:prstGeom prst="rect">
            <a:avLst/>
          </a:prstGeom>
          <a:noFill/>
        </p:spPr>
        <p:txBody>
          <a:bodyPr wrap="square" rtlCol="0">
            <a:spAutoFit/>
          </a:bodyPr>
          <a:lstStyle/>
          <a:p>
            <a:pPr algn="ctr"/>
            <a:r>
              <a:rPr lang="en-US" sz="1400" dirty="0" smtClean="0"/>
              <a:t>O Detectors</a:t>
            </a:r>
            <a:endParaRPr lang="en-US" sz="1400" dirty="0"/>
          </a:p>
        </p:txBody>
      </p:sp>
      <p:sp>
        <p:nvSpPr>
          <p:cNvPr id="36" name="TextBox 35"/>
          <p:cNvSpPr txBox="1"/>
          <p:nvPr/>
        </p:nvSpPr>
        <p:spPr>
          <a:xfrm>
            <a:off x="0" y="2687360"/>
            <a:ext cx="1113969" cy="523220"/>
          </a:xfrm>
          <a:prstGeom prst="rect">
            <a:avLst/>
          </a:prstGeom>
          <a:noFill/>
        </p:spPr>
        <p:txBody>
          <a:bodyPr wrap="square" rtlCol="0">
            <a:spAutoFit/>
          </a:bodyPr>
          <a:lstStyle/>
          <a:p>
            <a:pPr algn="ctr"/>
            <a:r>
              <a:rPr lang="en-US" sz="1400" dirty="0" smtClean="0"/>
              <a:t>X Detectors</a:t>
            </a:r>
            <a:endParaRPr lang="en-US" sz="1400" dirty="0"/>
          </a:p>
        </p:txBody>
      </p:sp>
      <p:sp>
        <p:nvSpPr>
          <p:cNvPr id="31" name="Rectangle 30"/>
          <p:cNvSpPr/>
          <p:nvPr/>
        </p:nvSpPr>
        <p:spPr bwMode="auto">
          <a:xfrm>
            <a:off x="1573304" y="2001560"/>
            <a:ext cx="152400" cy="523220"/>
          </a:xfrm>
          <a:prstGeom prst="rect">
            <a:avLst/>
          </a:prstGeom>
          <a:solidFill>
            <a:srgbClr val="FF0000"/>
          </a:solidFill>
          <a:ln w="28575"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Geneva" pitchFamily="-108" charset="0"/>
            </a:endParaRPr>
          </a:p>
        </p:txBody>
      </p:sp>
      <p:sp>
        <p:nvSpPr>
          <p:cNvPr id="39" name="Rectangle 38"/>
          <p:cNvSpPr/>
          <p:nvPr/>
        </p:nvSpPr>
        <p:spPr bwMode="auto">
          <a:xfrm>
            <a:off x="2362200" y="2067580"/>
            <a:ext cx="152400" cy="457200"/>
          </a:xfrm>
          <a:prstGeom prst="rect">
            <a:avLst/>
          </a:prstGeom>
          <a:solidFill>
            <a:srgbClr val="FF0000"/>
          </a:solidFill>
          <a:ln w="28575"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Geneva" pitchFamily="-108" charset="0"/>
            </a:endParaRPr>
          </a:p>
        </p:txBody>
      </p:sp>
      <p:sp>
        <p:nvSpPr>
          <p:cNvPr id="40" name="Rectangle 39"/>
          <p:cNvSpPr/>
          <p:nvPr/>
        </p:nvSpPr>
        <p:spPr bwMode="auto">
          <a:xfrm>
            <a:off x="3149598" y="2219980"/>
            <a:ext cx="152400" cy="304800"/>
          </a:xfrm>
          <a:prstGeom prst="rect">
            <a:avLst/>
          </a:prstGeom>
          <a:solidFill>
            <a:srgbClr val="FF0000"/>
          </a:solidFill>
          <a:ln w="28575"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Geneva" pitchFamily="-108" charset="0"/>
            </a:endParaRPr>
          </a:p>
        </p:txBody>
      </p:sp>
      <p:sp>
        <p:nvSpPr>
          <p:cNvPr id="41" name="Rectangle 40"/>
          <p:cNvSpPr/>
          <p:nvPr/>
        </p:nvSpPr>
        <p:spPr bwMode="auto">
          <a:xfrm>
            <a:off x="3962400" y="2296180"/>
            <a:ext cx="152400" cy="228600"/>
          </a:xfrm>
          <a:prstGeom prst="rect">
            <a:avLst/>
          </a:prstGeom>
          <a:solidFill>
            <a:srgbClr val="FF0000"/>
          </a:solidFill>
          <a:ln w="28575"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Geneva" pitchFamily="-108" charset="0"/>
            </a:endParaRPr>
          </a:p>
        </p:txBody>
      </p:sp>
      <p:sp>
        <p:nvSpPr>
          <p:cNvPr id="42" name="Rectangle 41"/>
          <p:cNvSpPr/>
          <p:nvPr/>
        </p:nvSpPr>
        <p:spPr bwMode="auto">
          <a:xfrm>
            <a:off x="5486400" y="2143780"/>
            <a:ext cx="152400" cy="381000"/>
          </a:xfrm>
          <a:prstGeom prst="rect">
            <a:avLst/>
          </a:prstGeom>
          <a:solidFill>
            <a:srgbClr val="FF0000"/>
          </a:solidFill>
          <a:ln w="28575"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Geneva" pitchFamily="-108" charset="0"/>
            </a:endParaRPr>
          </a:p>
        </p:txBody>
      </p:sp>
      <p:sp>
        <p:nvSpPr>
          <p:cNvPr id="43" name="Rectangle 42"/>
          <p:cNvSpPr/>
          <p:nvPr/>
        </p:nvSpPr>
        <p:spPr bwMode="auto">
          <a:xfrm>
            <a:off x="6248400" y="2219980"/>
            <a:ext cx="152400" cy="304800"/>
          </a:xfrm>
          <a:prstGeom prst="rect">
            <a:avLst/>
          </a:prstGeom>
          <a:solidFill>
            <a:srgbClr val="FF0000"/>
          </a:solidFill>
          <a:ln w="28575"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Geneva" pitchFamily="-108" charset="0"/>
            </a:endParaRPr>
          </a:p>
        </p:txBody>
      </p:sp>
      <p:sp>
        <p:nvSpPr>
          <p:cNvPr id="44" name="Rectangle 43"/>
          <p:cNvSpPr/>
          <p:nvPr/>
        </p:nvSpPr>
        <p:spPr bwMode="auto">
          <a:xfrm>
            <a:off x="7039992" y="2296180"/>
            <a:ext cx="152400" cy="228600"/>
          </a:xfrm>
          <a:prstGeom prst="rect">
            <a:avLst/>
          </a:prstGeom>
          <a:solidFill>
            <a:srgbClr val="FF0000"/>
          </a:solidFill>
          <a:ln w="28575"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Geneva" pitchFamily="-108" charset="0"/>
            </a:endParaRPr>
          </a:p>
        </p:txBody>
      </p:sp>
      <p:sp>
        <p:nvSpPr>
          <p:cNvPr id="45" name="Rectangle 44"/>
          <p:cNvSpPr/>
          <p:nvPr/>
        </p:nvSpPr>
        <p:spPr bwMode="auto">
          <a:xfrm>
            <a:off x="7832086" y="2372380"/>
            <a:ext cx="152400" cy="152400"/>
          </a:xfrm>
          <a:prstGeom prst="rect">
            <a:avLst/>
          </a:prstGeom>
          <a:solidFill>
            <a:srgbClr val="FF0000"/>
          </a:solidFill>
          <a:ln w="28575"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Geneva" pitchFamily="-108" charset="0"/>
            </a:endParaRPr>
          </a:p>
        </p:txBody>
      </p:sp>
      <p:sp>
        <p:nvSpPr>
          <p:cNvPr id="46" name="Rectangle 45"/>
          <p:cNvSpPr/>
          <p:nvPr/>
        </p:nvSpPr>
        <p:spPr bwMode="auto">
          <a:xfrm>
            <a:off x="4707466" y="2687360"/>
            <a:ext cx="152400" cy="523220"/>
          </a:xfrm>
          <a:prstGeom prst="rect">
            <a:avLst/>
          </a:prstGeom>
          <a:solidFill>
            <a:srgbClr val="FF0000"/>
          </a:solidFill>
          <a:ln w="28575"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Geneva" pitchFamily="-108" charset="0"/>
            </a:endParaRPr>
          </a:p>
        </p:txBody>
      </p:sp>
      <p:sp>
        <p:nvSpPr>
          <p:cNvPr id="47" name="Rectangle 46"/>
          <p:cNvSpPr/>
          <p:nvPr/>
        </p:nvSpPr>
        <p:spPr bwMode="auto">
          <a:xfrm>
            <a:off x="8610600" y="2687360"/>
            <a:ext cx="152400" cy="523220"/>
          </a:xfrm>
          <a:prstGeom prst="rect">
            <a:avLst/>
          </a:prstGeom>
          <a:solidFill>
            <a:srgbClr val="FF0000"/>
          </a:solidFill>
          <a:ln w="28575"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Geneva" pitchFamily="-108" charset="0"/>
            </a:endParaRPr>
          </a:p>
        </p:txBody>
      </p:sp>
      <p:grpSp>
        <p:nvGrpSpPr>
          <p:cNvPr id="48" name="Group 47"/>
          <p:cNvGrpSpPr/>
          <p:nvPr/>
        </p:nvGrpSpPr>
        <p:grpSpPr>
          <a:xfrm>
            <a:off x="1118742" y="4318576"/>
            <a:ext cx="7924800" cy="457200"/>
            <a:chOff x="914400" y="2590800"/>
            <a:chExt cx="7924800" cy="457200"/>
          </a:xfrm>
        </p:grpSpPr>
        <p:cxnSp>
          <p:nvCxnSpPr>
            <p:cNvPr id="49" name="Straight Connector 48"/>
            <p:cNvCxnSpPr/>
            <p:nvPr/>
          </p:nvCxnSpPr>
          <p:spPr bwMode="auto">
            <a:xfrm>
              <a:off x="914400" y="2590800"/>
              <a:ext cx="0" cy="457200"/>
            </a:xfrm>
            <a:prstGeom prst="line">
              <a:avLst/>
            </a:prstGeom>
            <a:solidFill>
              <a:schemeClr val="accent1"/>
            </a:solidFill>
            <a:ln w="28575" cap="sq" cmpd="sng" algn="ctr">
              <a:solidFill>
                <a:schemeClr val="tx1"/>
              </a:solidFill>
              <a:prstDash val="solid"/>
              <a:round/>
              <a:headEnd type="none" w="sm" len="sm"/>
              <a:tailEnd type="none" w="sm" len="sm"/>
            </a:ln>
            <a:effectLst/>
          </p:spPr>
        </p:cxnSp>
        <p:cxnSp>
          <p:nvCxnSpPr>
            <p:cNvPr id="50" name="Straight Connector 49"/>
            <p:cNvCxnSpPr/>
            <p:nvPr/>
          </p:nvCxnSpPr>
          <p:spPr bwMode="auto">
            <a:xfrm flipH="1">
              <a:off x="914400" y="3048000"/>
              <a:ext cx="7924800" cy="0"/>
            </a:xfrm>
            <a:prstGeom prst="line">
              <a:avLst/>
            </a:prstGeom>
            <a:solidFill>
              <a:schemeClr val="accent1"/>
            </a:solidFill>
            <a:ln w="28575" cap="sq" cmpd="sng" algn="ctr">
              <a:solidFill>
                <a:schemeClr val="tx1"/>
              </a:solidFill>
              <a:prstDash val="solid"/>
              <a:round/>
              <a:headEnd type="none" w="sm" len="sm"/>
              <a:tailEnd type="none" w="sm" len="sm"/>
            </a:ln>
            <a:effectLst/>
          </p:spPr>
        </p:cxnSp>
      </p:grpSp>
      <p:grpSp>
        <p:nvGrpSpPr>
          <p:cNvPr id="51" name="Group 50"/>
          <p:cNvGrpSpPr/>
          <p:nvPr/>
        </p:nvGrpSpPr>
        <p:grpSpPr>
          <a:xfrm>
            <a:off x="1118742" y="5004376"/>
            <a:ext cx="7924800" cy="457200"/>
            <a:chOff x="914400" y="2590800"/>
            <a:chExt cx="7924800" cy="457200"/>
          </a:xfrm>
        </p:grpSpPr>
        <p:cxnSp>
          <p:nvCxnSpPr>
            <p:cNvPr id="52" name="Straight Connector 51"/>
            <p:cNvCxnSpPr/>
            <p:nvPr/>
          </p:nvCxnSpPr>
          <p:spPr bwMode="auto">
            <a:xfrm>
              <a:off x="914400" y="2590800"/>
              <a:ext cx="0" cy="457200"/>
            </a:xfrm>
            <a:prstGeom prst="line">
              <a:avLst/>
            </a:prstGeom>
            <a:solidFill>
              <a:schemeClr val="accent1"/>
            </a:solidFill>
            <a:ln w="28575" cap="sq" cmpd="sng" algn="ctr">
              <a:solidFill>
                <a:schemeClr val="tx1"/>
              </a:solidFill>
              <a:prstDash val="solid"/>
              <a:round/>
              <a:headEnd type="none" w="sm" len="sm"/>
              <a:tailEnd type="none" w="sm" len="sm"/>
            </a:ln>
            <a:effectLst/>
          </p:spPr>
        </p:cxnSp>
        <p:cxnSp>
          <p:nvCxnSpPr>
            <p:cNvPr id="53" name="Straight Connector 52"/>
            <p:cNvCxnSpPr/>
            <p:nvPr/>
          </p:nvCxnSpPr>
          <p:spPr bwMode="auto">
            <a:xfrm flipH="1">
              <a:off x="914400" y="3048000"/>
              <a:ext cx="7924800" cy="0"/>
            </a:xfrm>
            <a:prstGeom prst="line">
              <a:avLst/>
            </a:prstGeom>
            <a:solidFill>
              <a:schemeClr val="accent1"/>
            </a:solidFill>
            <a:ln w="28575" cap="sq" cmpd="sng" algn="ctr">
              <a:solidFill>
                <a:schemeClr val="tx1"/>
              </a:solidFill>
              <a:prstDash val="solid"/>
              <a:round/>
              <a:headEnd type="none" w="sm" len="sm"/>
              <a:tailEnd type="none" w="sm" len="sm"/>
            </a:ln>
            <a:effectLst/>
          </p:spPr>
        </p:cxnSp>
      </p:grpSp>
      <p:sp>
        <p:nvSpPr>
          <p:cNvPr id="54" name="TextBox 53"/>
          <p:cNvSpPr txBox="1"/>
          <p:nvPr/>
        </p:nvSpPr>
        <p:spPr>
          <a:xfrm>
            <a:off x="0" y="4252556"/>
            <a:ext cx="1113969" cy="523220"/>
          </a:xfrm>
          <a:prstGeom prst="rect">
            <a:avLst/>
          </a:prstGeom>
          <a:noFill/>
        </p:spPr>
        <p:txBody>
          <a:bodyPr wrap="square" rtlCol="0">
            <a:spAutoFit/>
          </a:bodyPr>
          <a:lstStyle/>
          <a:p>
            <a:pPr algn="ctr"/>
            <a:r>
              <a:rPr lang="en-US" sz="1400" dirty="0" smtClean="0"/>
              <a:t>O Detectors</a:t>
            </a:r>
            <a:endParaRPr lang="en-US" sz="1400" dirty="0"/>
          </a:p>
        </p:txBody>
      </p:sp>
      <p:sp>
        <p:nvSpPr>
          <p:cNvPr id="55" name="TextBox 54"/>
          <p:cNvSpPr txBox="1"/>
          <p:nvPr/>
        </p:nvSpPr>
        <p:spPr>
          <a:xfrm>
            <a:off x="0" y="4938356"/>
            <a:ext cx="1113969" cy="523220"/>
          </a:xfrm>
          <a:prstGeom prst="rect">
            <a:avLst/>
          </a:prstGeom>
          <a:noFill/>
        </p:spPr>
        <p:txBody>
          <a:bodyPr wrap="square" rtlCol="0">
            <a:spAutoFit/>
          </a:bodyPr>
          <a:lstStyle/>
          <a:p>
            <a:pPr algn="ctr"/>
            <a:r>
              <a:rPr lang="en-US" sz="1400" dirty="0" smtClean="0"/>
              <a:t>X Detectors</a:t>
            </a:r>
            <a:endParaRPr lang="en-US" sz="1400" dirty="0"/>
          </a:p>
        </p:txBody>
      </p:sp>
      <p:sp>
        <p:nvSpPr>
          <p:cNvPr id="56" name="Rectangle 55"/>
          <p:cNvSpPr/>
          <p:nvPr/>
        </p:nvSpPr>
        <p:spPr bwMode="auto">
          <a:xfrm>
            <a:off x="1573304" y="4928538"/>
            <a:ext cx="152400" cy="523220"/>
          </a:xfrm>
          <a:prstGeom prst="rect">
            <a:avLst/>
          </a:prstGeom>
          <a:solidFill>
            <a:srgbClr val="FF0000"/>
          </a:solidFill>
          <a:ln w="28575"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Geneva" pitchFamily="-108" charset="0"/>
            </a:endParaRPr>
          </a:p>
        </p:txBody>
      </p:sp>
      <p:sp>
        <p:nvSpPr>
          <p:cNvPr id="57" name="Rectangle 56"/>
          <p:cNvSpPr/>
          <p:nvPr/>
        </p:nvSpPr>
        <p:spPr bwMode="auto">
          <a:xfrm>
            <a:off x="2362200" y="4994558"/>
            <a:ext cx="152400" cy="457200"/>
          </a:xfrm>
          <a:prstGeom prst="rect">
            <a:avLst/>
          </a:prstGeom>
          <a:solidFill>
            <a:srgbClr val="FF0000"/>
          </a:solidFill>
          <a:ln w="28575"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Geneva" pitchFamily="-108" charset="0"/>
            </a:endParaRPr>
          </a:p>
        </p:txBody>
      </p:sp>
      <p:sp>
        <p:nvSpPr>
          <p:cNvPr id="58" name="Rectangle 57"/>
          <p:cNvSpPr/>
          <p:nvPr/>
        </p:nvSpPr>
        <p:spPr bwMode="auto">
          <a:xfrm>
            <a:off x="3149598" y="5146958"/>
            <a:ext cx="152400" cy="304800"/>
          </a:xfrm>
          <a:prstGeom prst="rect">
            <a:avLst/>
          </a:prstGeom>
          <a:solidFill>
            <a:srgbClr val="FF0000"/>
          </a:solidFill>
          <a:ln w="28575"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Geneva" pitchFamily="-108" charset="0"/>
            </a:endParaRPr>
          </a:p>
        </p:txBody>
      </p:sp>
      <p:sp>
        <p:nvSpPr>
          <p:cNvPr id="59" name="Rectangle 58"/>
          <p:cNvSpPr/>
          <p:nvPr/>
        </p:nvSpPr>
        <p:spPr bwMode="auto">
          <a:xfrm>
            <a:off x="3962400" y="5223158"/>
            <a:ext cx="152400" cy="228600"/>
          </a:xfrm>
          <a:prstGeom prst="rect">
            <a:avLst/>
          </a:prstGeom>
          <a:solidFill>
            <a:srgbClr val="FF0000"/>
          </a:solidFill>
          <a:ln w="28575"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Geneva" pitchFamily="-108" charset="0"/>
            </a:endParaRPr>
          </a:p>
        </p:txBody>
      </p:sp>
      <p:sp>
        <p:nvSpPr>
          <p:cNvPr id="60" name="Rectangle 59"/>
          <p:cNvSpPr/>
          <p:nvPr/>
        </p:nvSpPr>
        <p:spPr bwMode="auto">
          <a:xfrm>
            <a:off x="5486400" y="5070758"/>
            <a:ext cx="152400" cy="381000"/>
          </a:xfrm>
          <a:prstGeom prst="rect">
            <a:avLst/>
          </a:prstGeom>
          <a:solidFill>
            <a:srgbClr val="FF0000"/>
          </a:solidFill>
          <a:ln w="28575"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Geneva" pitchFamily="-108" charset="0"/>
            </a:endParaRPr>
          </a:p>
        </p:txBody>
      </p:sp>
      <p:sp>
        <p:nvSpPr>
          <p:cNvPr id="61" name="Rectangle 60"/>
          <p:cNvSpPr/>
          <p:nvPr/>
        </p:nvSpPr>
        <p:spPr bwMode="auto">
          <a:xfrm>
            <a:off x="6248400" y="5146958"/>
            <a:ext cx="152400" cy="304800"/>
          </a:xfrm>
          <a:prstGeom prst="rect">
            <a:avLst/>
          </a:prstGeom>
          <a:solidFill>
            <a:srgbClr val="FF0000"/>
          </a:solidFill>
          <a:ln w="28575"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Geneva" pitchFamily="-108" charset="0"/>
            </a:endParaRPr>
          </a:p>
        </p:txBody>
      </p:sp>
      <p:sp>
        <p:nvSpPr>
          <p:cNvPr id="62" name="Rectangle 61"/>
          <p:cNvSpPr/>
          <p:nvPr/>
        </p:nvSpPr>
        <p:spPr bwMode="auto">
          <a:xfrm>
            <a:off x="7039992" y="5223158"/>
            <a:ext cx="152400" cy="228600"/>
          </a:xfrm>
          <a:prstGeom prst="rect">
            <a:avLst/>
          </a:prstGeom>
          <a:solidFill>
            <a:srgbClr val="FF0000"/>
          </a:solidFill>
          <a:ln w="28575"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Geneva" pitchFamily="-108" charset="0"/>
            </a:endParaRPr>
          </a:p>
        </p:txBody>
      </p:sp>
      <p:sp>
        <p:nvSpPr>
          <p:cNvPr id="63" name="Rectangle 62"/>
          <p:cNvSpPr/>
          <p:nvPr/>
        </p:nvSpPr>
        <p:spPr bwMode="auto">
          <a:xfrm>
            <a:off x="7832086" y="5299358"/>
            <a:ext cx="152400" cy="152400"/>
          </a:xfrm>
          <a:prstGeom prst="rect">
            <a:avLst/>
          </a:prstGeom>
          <a:solidFill>
            <a:srgbClr val="FF0000"/>
          </a:solidFill>
          <a:ln w="28575"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Geneva" pitchFamily="-108" charset="0"/>
            </a:endParaRPr>
          </a:p>
        </p:txBody>
      </p:sp>
      <p:sp>
        <p:nvSpPr>
          <p:cNvPr id="64" name="Rectangle 63"/>
          <p:cNvSpPr/>
          <p:nvPr/>
        </p:nvSpPr>
        <p:spPr bwMode="auto">
          <a:xfrm>
            <a:off x="4707466" y="4252556"/>
            <a:ext cx="152400" cy="523220"/>
          </a:xfrm>
          <a:prstGeom prst="rect">
            <a:avLst/>
          </a:prstGeom>
          <a:solidFill>
            <a:srgbClr val="FF0000"/>
          </a:solidFill>
          <a:ln w="28575"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Geneva" pitchFamily="-108" charset="0"/>
            </a:endParaRPr>
          </a:p>
        </p:txBody>
      </p:sp>
      <p:sp>
        <p:nvSpPr>
          <p:cNvPr id="65" name="Rectangle 64"/>
          <p:cNvSpPr/>
          <p:nvPr/>
        </p:nvSpPr>
        <p:spPr bwMode="auto">
          <a:xfrm>
            <a:off x="8610600" y="4252556"/>
            <a:ext cx="152400" cy="523220"/>
          </a:xfrm>
          <a:prstGeom prst="rect">
            <a:avLst/>
          </a:prstGeom>
          <a:solidFill>
            <a:srgbClr val="FF0000"/>
          </a:solidFill>
          <a:ln w="28575"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Geneva" pitchFamily="-108" charset="0"/>
            </a:endParaRPr>
          </a:p>
        </p:txBody>
      </p:sp>
      <p:sp>
        <p:nvSpPr>
          <p:cNvPr id="66" name="TextBox 65"/>
          <p:cNvSpPr txBox="1"/>
          <p:nvPr/>
        </p:nvSpPr>
        <p:spPr>
          <a:xfrm>
            <a:off x="2222849" y="5943600"/>
            <a:ext cx="420908" cy="584776"/>
          </a:xfrm>
          <a:prstGeom prst="rect">
            <a:avLst/>
          </a:prstGeom>
          <a:noFill/>
        </p:spPr>
        <p:txBody>
          <a:bodyPr wrap="none" rtlCol="0">
            <a:spAutoFit/>
          </a:bodyPr>
          <a:lstStyle/>
          <a:p>
            <a:pPr algn="ctr"/>
            <a:r>
              <a:rPr lang="en-US" sz="3200" dirty="0" smtClean="0"/>
              <a:t>E</a:t>
            </a:r>
            <a:endParaRPr lang="en-US" sz="3200" dirty="0"/>
          </a:p>
        </p:txBody>
      </p:sp>
      <p:sp>
        <p:nvSpPr>
          <p:cNvPr id="67" name="TextBox 66"/>
          <p:cNvSpPr txBox="1"/>
          <p:nvPr/>
        </p:nvSpPr>
        <p:spPr>
          <a:xfrm>
            <a:off x="2978739" y="5943600"/>
            <a:ext cx="451967" cy="584776"/>
          </a:xfrm>
          <a:prstGeom prst="rect">
            <a:avLst/>
          </a:prstGeom>
          <a:noFill/>
        </p:spPr>
        <p:txBody>
          <a:bodyPr wrap="none" rtlCol="0">
            <a:spAutoFit/>
          </a:bodyPr>
          <a:lstStyle/>
          <a:p>
            <a:pPr algn="ctr"/>
            <a:r>
              <a:rPr lang="en-US" sz="3200" dirty="0" smtClean="0"/>
              <a:t>C</a:t>
            </a:r>
            <a:endParaRPr lang="en-US" sz="3200" dirty="0"/>
          </a:p>
        </p:txBody>
      </p:sp>
      <p:sp>
        <p:nvSpPr>
          <p:cNvPr id="68" name="TextBox 67"/>
          <p:cNvSpPr txBox="1"/>
          <p:nvPr/>
        </p:nvSpPr>
        <p:spPr>
          <a:xfrm>
            <a:off x="3740039" y="5943600"/>
            <a:ext cx="472205" cy="584776"/>
          </a:xfrm>
          <a:prstGeom prst="rect">
            <a:avLst/>
          </a:prstGeom>
          <a:noFill/>
        </p:spPr>
        <p:txBody>
          <a:bodyPr wrap="none" rtlCol="0">
            <a:spAutoFit/>
          </a:bodyPr>
          <a:lstStyle/>
          <a:p>
            <a:pPr algn="ctr"/>
            <a:r>
              <a:rPr lang="en-US" sz="3200" dirty="0" smtClean="0"/>
              <a:t>D</a:t>
            </a:r>
            <a:endParaRPr lang="en-US" sz="3200" dirty="0"/>
          </a:p>
        </p:txBody>
      </p:sp>
      <p:sp>
        <p:nvSpPr>
          <p:cNvPr id="69" name="TextBox 68"/>
          <p:cNvSpPr txBox="1"/>
          <p:nvPr/>
        </p:nvSpPr>
        <p:spPr>
          <a:xfrm>
            <a:off x="4547225" y="5943600"/>
            <a:ext cx="445755" cy="584776"/>
          </a:xfrm>
          <a:prstGeom prst="rect">
            <a:avLst/>
          </a:prstGeom>
          <a:noFill/>
        </p:spPr>
        <p:txBody>
          <a:bodyPr wrap="none" rtlCol="0">
            <a:spAutoFit/>
          </a:bodyPr>
          <a:lstStyle/>
          <a:p>
            <a:pPr algn="ctr"/>
            <a:r>
              <a:rPr lang="en-US" sz="3200" dirty="0" smtClean="0"/>
              <a:t>B</a:t>
            </a:r>
            <a:endParaRPr lang="en-US" sz="3200" dirty="0"/>
          </a:p>
        </p:txBody>
      </p:sp>
      <p:sp>
        <p:nvSpPr>
          <p:cNvPr id="70" name="TextBox 69"/>
          <p:cNvSpPr txBox="1"/>
          <p:nvPr/>
        </p:nvSpPr>
        <p:spPr>
          <a:xfrm>
            <a:off x="5327962" y="5943600"/>
            <a:ext cx="472205" cy="584776"/>
          </a:xfrm>
          <a:prstGeom prst="rect">
            <a:avLst/>
          </a:prstGeom>
          <a:noFill/>
        </p:spPr>
        <p:txBody>
          <a:bodyPr wrap="none" rtlCol="0">
            <a:spAutoFit/>
          </a:bodyPr>
          <a:lstStyle/>
          <a:p>
            <a:pPr algn="ctr"/>
            <a:r>
              <a:rPr lang="en-US" sz="3200" dirty="0" smtClean="0"/>
              <a:t>D</a:t>
            </a:r>
            <a:endParaRPr lang="en-US" sz="3200" dirty="0"/>
          </a:p>
        </p:txBody>
      </p:sp>
      <p:sp>
        <p:nvSpPr>
          <p:cNvPr id="71" name="TextBox 70"/>
          <p:cNvSpPr txBox="1"/>
          <p:nvPr/>
        </p:nvSpPr>
        <p:spPr>
          <a:xfrm>
            <a:off x="6109500" y="5943600"/>
            <a:ext cx="451967" cy="584776"/>
          </a:xfrm>
          <a:prstGeom prst="rect">
            <a:avLst/>
          </a:prstGeom>
          <a:noFill/>
        </p:spPr>
        <p:txBody>
          <a:bodyPr wrap="none" rtlCol="0">
            <a:spAutoFit/>
          </a:bodyPr>
          <a:lstStyle/>
          <a:p>
            <a:pPr algn="ctr"/>
            <a:r>
              <a:rPr lang="en-US" sz="3200" dirty="0" smtClean="0"/>
              <a:t>C</a:t>
            </a:r>
            <a:endParaRPr lang="en-US" sz="3200" dirty="0"/>
          </a:p>
        </p:txBody>
      </p:sp>
      <p:sp>
        <p:nvSpPr>
          <p:cNvPr id="72" name="TextBox 71"/>
          <p:cNvSpPr txBox="1"/>
          <p:nvPr/>
        </p:nvSpPr>
        <p:spPr>
          <a:xfrm>
            <a:off x="6865390" y="5943600"/>
            <a:ext cx="483025" cy="584776"/>
          </a:xfrm>
          <a:prstGeom prst="rect">
            <a:avLst/>
          </a:prstGeom>
          <a:noFill/>
        </p:spPr>
        <p:txBody>
          <a:bodyPr wrap="none" rtlCol="0">
            <a:spAutoFit/>
          </a:bodyPr>
          <a:lstStyle/>
          <a:p>
            <a:pPr algn="ctr"/>
            <a:r>
              <a:rPr lang="en-US" sz="3200" dirty="0" smtClean="0"/>
              <a:t>A</a:t>
            </a:r>
            <a:endParaRPr lang="en-US" sz="3200" dirty="0"/>
          </a:p>
        </p:txBody>
      </p:sp>
      <p:sp>
        <p:nvSpPr>
          <p:cNvPr id="73" name="TextBox 72"/>
          <p:cNvSpPr txBox="1"/>
          <p:nvPr/>
        </p:nvSpPr>
        <p:spPr>
          <a:xfrm>
            <a:off x="7655444" y="5943600"/>
            <a:ext cx="445755" cy="584776"/>
          </a:xfrm>
          <a:prstGeom prst="rect">
            <a:avLst/>
          </a:prstGeom>
          <a:noFill/>
        </p:spPr>
        <p:txBody>
          <a:bodyPr wrap="none" rtlCol="0">
            <a:spAutoFit/>
          </a:bodyPr>
          <a:lstStyle/>
          <a:p>
            <a:pPr algn="ctr"/>
            <a:r>
              <a:rPr lang="en-US" sz="3200" dirty="0"/>
              <a:t>B</a:t>
            </a:r>
          </a:p>
        </p:txBody>
      </p:sp>
      <p:sp>
        <p:nvSpPr>
          <p:cNvPr id="74" name="TextBox 73"/>
          <p:cNvSpPr txBox="1"/>
          <p:nvPr/>
        </p:nvSpPr>
        <p:spPr>
          <a:xfrm>
            <a:off x="8461830" y="5943600"/>
            <a:ext cx="420908" cy="584776"/>
          </a:xfrm>
          <a:prstGeom prst="rect">
            <a:avLst/>
          </a:prstGeom>
          <a:noFill/>
        </p:spPr>
        <p:txBody>
          <a:bodyPr wrap="none" rtlCol="0">
            <a:spAutoFit/>
          </a:bodyPr>
          <a:lstStyle/>
          <a:p>
            <a:pPr algn="ctr"/>
            <a:r>
              <a:rPr lang="en-US" sz="3200" dirty="0"/>
              <a:t>E</a:t>
            </a:r>
          </a:p>
        </p:txBody>
      </p:sp>
      <p:sp>
        <p:nvSpPr>
          <p:cNvPr id="75" name="TextBox 74"/>
          <p:cNvSpPr txBox="1"/>
          <p:nvPr/>
        </p:nvSpPr>
        <p:spPr>
          <a:xfrm>
            <a:off x="1420372" y="5943600"/>
            <a:ext cx="483025" cy="584776"/>
          </a:xfrm>
          <a:prstGeom prst="rect">
            <a:avLst/>
          </a:prstGeom>
          <a:noFill/>
        </p:spPr>
        <p:txBody>
          <a:bodyPr wrap="none" rtlCol="0">
            <a:spAutoFit/>
          </a:bodyPr>
          <a:lstStyle/>
          <a:p>
            <a:pPr algn="ctr"/>
            <a:r>
              <a:rPr lang="en-US" sz="3200" dirty="0" smtClean="0"/>
              <a:t>A</a:t>
            </a:r>
            <a:endParaRPr lang="en-US" sz="3200" dirty="0"/>
          </a:p>
        </p:txBody>
      </p:sp>
    </p:spTree>
    <p:extLst>
      <p:ext uri="{BB962C8B-B14F-4D97-AF65-F5344CB8AC3E}">
        <p14:creationId xmlns:p14="http://schemas.microsoft.com/office/powerpoint/2010/main" val="7398475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7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2"/>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6" grpId="0"/>
      <p:bldP spid="31" grpId="0" animBg="1"/>
      <p:bldP spid="39" grpId="0" animBg="1"/>
      <p:bldP spid="40" grpId="0" animBg="1"/>
      <p:bldP spid="41" grpId="0" animBg="1"/>
      <p:bldP spid="42" grpId="0" animBg="1"/>
      <p:bldP spid="43" grpId="0" animBg="1"/>
      <p:bldP spid="44" grpId="0" animBg="1"/>
      <p:bldP spid="45" grpId="0" animBg="1"/>
      <p:bldP spid="46" grpId="0" animBg="1"/>
      <p:bldP spid="47" grpId="0" animBg="1"/>
      <p:bldP spid="54" grpId="0"/>
      <p:bldP spid="55" grpId="0"/>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p:bldP spid="67" grpId="0"/>
      <p:bldP spid="68" grpId="0"/>
      <p:bldP spid="69" grpId="0"/>
      <p:bldP spid="70" grpId="0"/>
      <p:bldP spid="71" grpId="0"/>
      <p:bldP spid="72" grpId="0"/>
      <p:bldP spid="73" grpId="0"/>
      <p:bldP spid="74" grpId="0"/>
      <p:bldP spid="7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498" name="Line 2"/>
          <p:cNvSpPr>
            <a:spLocks noChangeShapeType="1"/>
          </p:cNvSpPr>
          <p:nvPr/>
        </p:nvSpPr>
        <p:spPr bwMode="auto">
          <a:xfrm rot="5400000">
            <a:off x="4572000" y="-2944813"/>
            <a:ext cx="0" cy="7924800"/>
          </a:xfrm>
          <a:prstGeom prst="line">
            <a:avLst/>
          </a:prstGeom>
          <a:noFill/>
          <a:ln w="28575" cap="sq">
            <a:solidFill>
              <a:srgbClr val="FF0000"/>
            </a:solidFill>
            <a:round/>
            <a:headEnd type="none" w="sm" len="sm"/>
            <a:tailEnd type="none" w="sm" len="sm"/>
          </a:ln>
          <a:effectLst/>
        </p:spPr>
        <p:txBody>
          <a:bodyPr wrap="none" anchor="ctr">
            <a:prstTxWarp prst="textNoShape">
              <a:avLst/>
            </a:prstTxWarp>
          </a:bodyPr>
          <a:lstStyle/>
          <a:p>
            <a:endParaRPr lang="en-US"/>
          </a:p>
        </p:txBody>
      </p:sp>
      <p:sp>
        <p:nvSpPr>
          <p:cNvPr id="1002499" name="Rectangle 3"/>
          <p:cNvSpPr>
            <a:spLocks noGrp="1" noChangeArrowheads="1"/>
          </p:cNvSpPr>
          <p:nvPr>
            <p:ph type="title"/>
          </p:nvPr>
        </p:nvSpPr>
        <p:spPr>
          <a:xfrm>
            <a:off x="457200" y="0"/>
            <a:ext cx="8229600" cy="1143000"/>
          </a:xfrm>
        </p:spPr>
        <p:txBody>
          <a:bodyPr/>
          <a:lstStyle/>
          <a:p>
            <a:r>
              <a:rPr lang="en-US"/>
              <a:t>Violations of Hillyard Principle</a:t>
            </a:r>
          </a:p>
        </p:txBody>
      </p:sp>
      <p:pic>
        <p:nvPicPr>
          <p:cNvPr id="1002504" name="Picture 8"/>
          <p:cNvPicPr>
            <a:picLocks noChangeAspect="1" noChangeArrowheads="1"/>
          </p:cNvPicPr>
          <p:nvPr/>
        </p:nvPicPr>
        <p:blipFill>
          <a:blip r:embed="rId3"/>
          <a:srcRect/>
          <a:stretch>
            <a:fillRect/>
          </a:stretch>
        </p:blipFill>
        <p:spPr bwMode="auto">
          <a:xfrm>
            <a:off x="628650" y="1720850"/>
            <a:ext cx="2882900" cy="3911600"/>
          </a:xfrm>
          <a:prstGeom prst="rect">
            <a:avLst/>
          </a:prstGeom>
          <a:noFill/>
          <a:ln w="12700" cap="sq">
            <a:noFill/>
            <a:miter lim="800000"/>
            <a:headEnd type="none" w="sm" len="sm"/>
            <a:tailEnd type="none" w="sm" len="sm"/>
          </a:ln>
          <a:effectLst/>
        </p:spPr>
      </p:pic>
      <p:sp>
        <p:nvSpPr>
          <p:cNvPr id="1002505" name="Oval 9"/>
          <p:cNvSpPr>
            <a:spLocks noChangeArrowheads="1"/>
          </p:cNvSpPr>
          <p:nvPr/>
        </p:nvSpPr>
        <p:spPr bwMode="auto">
          <a:xfrm>
            <a:off x="5321300" y="2552700"/>
            <a:ext cx="1041400" cy="1384300"/>
          </a:xfrm>
          <a:prstGeom prst="ellipse">
            <a:avLst/>
          </a:prstGeom>
          <a:noFill/>
          <a:ln w="38100" cap="sq">
            <a:solidFill>
              <a:schemeClr val="accent2"/>
            </a:solidFill>
            <a:round/>
            <a:headEnd type="none" w="sm" len="sm"/>
            <a:tailEnd type="none" w="sm" len="sm"/>
          </a:ln>
          <a:effectLst/>
        </p:spPr>
        <p:txBody>
          <a:bodyPr wrap="none" anchor="ctr">
            <a:prstTxWarp prst="textNoShape">
              <a:avLst/>
            </a:prstTxWarp>
          </a:bodyPr>
          <a:lstStyle/>
          <a:p>
            <a:endParaRPr lang="en-US"/>
          </a:p>
        </p:txBody>
      </p:sp>
      <p:sp>
        <p:nvSpPr>
          <p:cNvPr id="1002506" name="Text Box 10"/>
          <p:cNvSpPr txBox="1">
            <a:spLocks noChangeArrowheads="1"/>
          </p:cNvSpPr>
          <p:nvPr/>
        </p:nvSpPr>
        <p:spPr bwMode="auto">
          <a:xfrm>
            <a:off x="6400800" y="6121400"/>
            <a:ext cx="2336800" cy="304800"/>
          </a:xfrm>
          <a:prstGeom prst="rect">
            <a:avLst/>
          </a:prstGeom>
          <a:noFill/>
          <a:ln w="12700" cap="sq">
            <a:noFill/>
            <a:miter lim="800000"/>
            <a:headEnd type="none" w="sm" len="sm"/>
            <a:tailEnd type="none" w="sm" len="sm"/>
          </a:ln>
          <a:effectLst/>
        </p:spPr>
        <p:txBody>
          <a:bodyPr>
            <a:prstTxWarp prst="textNoShape">
              <a:avLst/>
            </a:prstTxWarp>
            <a:spAutoFit/>
          </a:bodyPr>
          <a:lstStyle/>
          <a:p>
            <a:pPr algn="l">
              <a:spcBef>
                <a:spcPct val="50000"/>
              </a:spcBef>
            </a:pPr>
            <a:r>
              <a:rPr lang="en-US" sz="1400"/>
              <a:t>Luck &amp; Hillyard (1994)</a:t>
            </a:r>
          </a:p>
        </p:txBody>
      </p:sp>
      <p:pic>
        <p:nvPicPr>
          <p:cNvPr id="1002507" name="Picture 11"/>
          <p:cNvPicPr>
            <a:picLocks noChangeAspect="1" noChangeArrowheads="1"/>
          </p:cNvPicPr>
          <p:nvPr/>
        </p:nvPicPr>
        <p:blipFill>
          <a:blip r:embed="rId4"/>
          <a:srcRect/>
          <a:stretch>
            <a:fillRect/>
          </a:stretch>
        </p:blipFill>
        <p:spPr bwMode="auto">
          <a:xfrm>
            <a:off x="3790950" y="1670050"/>
            <a:ext cx="4746625" cy="4146550"/>
          </a:xfrm>
          <a:prstGeom prst="rect">
            <a:avLst/>
          </a:prstGeom>
          <a:noFill/>
          <a:ln w="12700" cap="sq">
            <a:noFill/>
            <a:miter lim="800000"/>
            <a:headEnd type="none" w="sm" len="sm"/>
            <a:tailEnd type="none" w="sm" len="sm"/>
          </a:ln>
          <a:effectLst/>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546" name="Line 2"/>
          <p:cNvSpPr>
            <a:spLocks noChangeShapeType="1"/>
          </p:cNvSpPr>
          <p:nvPr/>
        </p:nvSpPr>
        <p:spPr bwMode="auto">
          <a:xfrm rot="5400000">
            <a:off x="4572000" y="-2944813"/>
            <a:ext cx="0" cy="7924800"/>
          </a:xfrm>
          <a:prstGeom prst="line">
            <a:avLst/>
          </a:prstGeom>
          <a:noFill/>
          <a:ln w="28575" cap="sq">
            <a:solidFill>
              <a:srgbClr val="FF0000"/>
            </a:solidFill>
            <a:round/>
            <a:headEnd type="none" w="sm" len="sm"/>
            <a:tailEnd type="none" w="sm" len="sm"/>
          </a:ln>
          <a:effectLst/>
        </p:spPr>
        <p:txBody>
          <a:bodyPr wrap="none" anchor="ctr">
            <a:prstTxWarp prst="textNoShape">
              <a:avLst/>
            </a:prstTxWarp>
          </a:bodyPr>
          <a:lstStyle/>
          <a:p>
            <a:endParaRPr lang="en-US"/>
          </a:p>
        </p:txBody>
      </p:sp>
      <p:sp>
        <p:nvSpPr>
          <p:cNvPr id="1004547" name="Rectangle 3"/>
          <p:cNvSpPr>
            <a:spLocks noGrp="1" noChangeArrowheads="1"/>
          </p:cNvSpPr>
          <p:nvPr>
            <p:ph type="title"/>
          </p:nvPr>
        </p:nvSpPr>
        <p:spPr>
          <a:xfrm>
            <a:off x="457200" y="0"/>
            <a:ext cx="8229600" cy="1143000"/>
          </a:xfrm>
        </p:spPr>
        <p:txBody>
          <a:bodyPr/>
          <a:lstStyle/>
          <a:p>
            <a:r>
              <a:rPr lang="en-US"/>
              <a:t>Violations of Hillyard Principle</a:t>
            </a:r>
          </a:p>
        </p:txBody>
      </p:sp>
      <p:sp>
        <p:nvSpPr>
          <p:cNvPr id="1004550" name="Oval 6"/>
          <p:cNvSpPr>
            <a:spLocks noChangeArrowheads="1"/>
          </p:cNvSpPr>
          <p:nvPr/>
        </p:nvSpPr>
        <p:spPr bwMode="auto">
          <a:xfrm>
            <a:off x="6092825" y="3935413"/>
            <a:ext cx="1041400" cy="1041400"/>
          </a:xfrm>
          <a:prstGeom prst="ellipse">
            <a:avLst/>
          </a:prstGeom>
          <a:noFill/>
          <a:ln w="38100" cap="sq">
            <a:solidFill>
              <a:schemeClr val="accent2"/>
            </a:solidFill>
            <a:round/>
            <a:headEnd type="none" w="sm" len="sm"/>
            <a:tailEnd type="none" w="sm" len="sm"/>
          </a:ln>
          <a:effectLst/>
        </p:spPr>
        <p:txBody>
          <a:bodyPr wrap="none" anchor="ctr">
            <a:prstTxWarp prst="textNoShape">
              <a:avLst/>
            </a:prstTxWarp>
          </a:bodyPr>
          <a:lstStyle/>
          <a:p>
            <a:endParaRPr lang="en-US"/>
          </a:p>
        </p:txBody>
      </p:sp>
      <p:pic>
        <p:nvPicPr>
          <p:cNvPr id="1004552" name="Picture 8"/>
          <p:cNvPicPr>
            <a:picLocks noChangeAspect="1" noChangeArrowheads="1"/>
          </p:cNvPicPr>
          <p:nvPr/>
        </p:nvPicPr>
        <p:blipFill>
          <a:blip r:embed="rId3"/>
          <a:srcRect/>
          <a:stretch>
            <a:fillRect/>
          </a:stretch>
        </p:blipFill>
        <p:spPr bwMode="auto">
          <a:xfrm>
            <a:off x="2819400" y="1387475"/>
            <a:ext cx="3251200" cy="2168525"/>
          </a:xfrm>
          <a:prstGeom prst="rect">
            <a:avLst/>
          </a:prstGeom>
          <a:noFill/>
          <a:ln w="12700" cap="sq">
            <a:noFill/>
            <a:miter lim="800000"/>
            <a:headEnd type="none" w="sm" len="sm"/>
            <a:tailEnd type="none" w="sm" len="sm"/>
          </a:ln>
          <a:effectLst/>
        </p:spPr>
      </p:pic>
      <p:sp>
        <p:nvSpPr>
          <p:cNvPr id="1004553" name="Text Box 9"/>
          <p:cNvSpPr txBox="1">
            <a:spLocks noChangeArrowheads="1"/>
          </p:cNvSpPr>
          <p:nvPr/>
        </p:nvSpPr>
        <p:spPr bwMode="auto">
          <a:xfrm>
            <a:off x="6959600" y="6543675"/>
            <a:ext cx="2184400" cy="304800"/>
          </a:xfrm>
          <a:prstGeom prst="rect">
            <a:avLst/>
          </a:prstGeom>
          <a:noFill/>
          <a:ln w="12700" cap="sq">
            <a:noFill/>
            <a:miter lim="800000"/>
            <a:headEnd type="none" w="sm" len="sm"/>
            <a:tailEnd type="none" w="sm" len="sm"/>
          </a:ln>
          <a:effectLst/>
        </p:spPr>
        <p:txBody>
          <a:bodyPr>
            <a:prstTxWarp prst="textNoShape">
              <a:avLst/>
            </a:prstTxWarp>
            <a:spAutoFit/>
          </a:bodyPr>
          <a:lstStyle/>
          <a:p>
            <a:pPr algn="l">
              <a:spcBef>
                <a:spcPct val="50000"/>
              </a:spcBef>
            </a:pPr>
            <a:r>
              <a:rPr lang="en-US" sz="1400"/>
              <a:t>Luck &amp; Hillyard (1994)</a:t>
            </a:r>
          </a:p>
        </p:txBody>
      </p:sp>
      <p:pic>
        <p:nvPicPr>
          <p:cNvPr id="1004554" name="Picture 10"/>
          <p:cNvPicPr>
            <a:picLocks noChangeAspect="1" noChangeArrowheads="1"/>
          </p:cNvPicPr>
          <p:nvPr/>
        </p:nvPicPr>
        <p:blipFill>
          <a:blip r:embed="rId4"/>
          <a:srcRect/>
          <a:stretch>
            <a:fillRect/>
          </a:stretch>
        </p:blipFill>
        <p:spPr bwMode="auto">
          <a:xfrm>
            <a:off x="1606550" y="3746500"/>
            <a:ext cx="5334000" cy="2868613"/>
          </a:xfrm>
          <a:prstGeom prst="rect">
            <a:avLst/>
          </a:prstGeom>
          <a:noFill/>
          <a:ln w="12700" cap="sq">
            <a:noFill/>
            <a:miter lim="800000"/>
            <a:headEnd type="none" w="sm" len="sm"/>
            <a:tailEnd type="none" w="sm" len="sm"/>
          </a:ln>
          <a:effectLst/>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Line 2"/>
          <p:cNvSpPr>
            <a:spLocks noChangeShapeType="1"/>
          </p:cNvSpPr>
          <p:nvPr/>
        </p:nvSpPr>
        <p:spPr bwMode="auto">
          <a:xfrm rot="5400000">
            <a:off x="4572000" y="-2944813"/>
            <a:ext cx="0" cy="7924800"/>
          </a:xfrm>
          <a:prstGeom prst="line">
            <a:avLst/>
          </a:prstGeom>
          <a:noFill/>
          <a:ln w="28575" cap="sq">
            <a:solidFill>
              <a:srgbClr val="FF0000"/>
            </a:solidFill>
            <a:round/>
            <a:headEnd type="none" w="sm" len="sm"/>
            <a:tailEnd type="none" w="sm" len="sm"/>
          </a:ln>
        </p:spPr>
        <p:txBody>
          <a:bodyPr wrap="none" anchor="ctr">
            <a:prstTxWarp prst="textNoShape">
              <a:avLst/>
            </a:prstTxWarp>
          </a:bodyPr>
          <a:lstStyle/>
          <a:p>
            <a:endParaRPr lang="en-US"/>
          </a:p>
        </p:txBody>
      </p:sp>
      <p:sp>
        <p:nvSpPr>
          <p:cNvPr id="1052675" name="Rectangle 3"/>
          <p:cNvSpPr>
            <a:spLocks noGrp="1" noChangeArrowheads="1"/>
          </p:cNvSpPr>
          <p:nvPr>
            <p:ph type="title"/>
          </p:nvPr>
        </p:nvSpPr>
        <p:spPr>
          <a:xfrm>
            <a:off x="457200" y="0"/>
            <a:ext cx="8229600" cy="1143000"/>
          </a:xfrm>
        </p:spPr>
        <p:txBody>
          <a:bodyPr/>
          <a:lstStyle/>
          <a:p>
            <a:pPr eaLnBrk="1" hangingPunct="1">
              <a:defRPr/>
            </a:pPr>
            <a:r>
              <a:rPr lang="en-US" dirty="0" smtClean="0">
                <a:ea typeface="+mj-ea"/>
                <a:cs typeface="+mj-cs"/>
              </a:rPr>
              <a:t>Solving Stimulus Confounds</a:t>
            </a:r>
            <a:endParaRPr lang="en-US" dirty="0">
              <a:ea typeface="+mj-ea"/>
              <a:cs typeface="+mj-cs"/>
            </a:endParaRPr>
          </a:p>
        </p:txBody>
      </p:sp>
      <p:sp>
        <p:nvSpPr>
          <p:cNvPr id="1052676" name="Rectangle 4"/>
          <p:cNvSpPr>
            <a:spLocks noGrp="1" noChangeArrowheads="1"/>
          </p:cNvSpPr>
          <p:nvPr>
            <p:ph type="body" idx="1"/>
          </p:nvPr>
        </p:nvSpPr>
        <p:spPr>
          <a:xfrm>
            <a:off x="419100" y="1253519"/>
            <a:ext cx="8547100" cy="2228606"/>
          </a:xfrm>
        </p:spPr>
        <p:txBody>
          <a:bodyPr/>
          <a:lstStyle/>
          <a:p>
            <a:pPr eaLnBrk="1" hangingPunct="1">
              <a:defRPr/>
            </a:pPr>
            <a:r>
              <a:rPr lang="en-US" dirty="0">
                <a:ea typeface="+mn-ea"/>
                <a:cs typeface="+mn-cs"/>
              </a:rPr>
              <a:t>Problem: Brightness manipulation has side effect of changing sensory components</a:t>
            </a:r>
          </a:p>
          <a:p>
            <a:pPr lvl="1" eaLnBrk="1" hangingPunct="1">
              <a:defRPr/>
            </a:pPr>
            <a:r>
              <a:rPr lang="en-US" dirty="0" smtClean="0"/>
              <a:t>Solution 1: Control experiment to show that brightness per se does not impact P3 amplitude</a:t>
            </a:r>
          </a:p>
          <a:p>
            <a:pPr lvl="1" eaLnBrk="1" hangingPunct="1">
              <a:defRPr/>
            </a:pPr>
            <a:r>
              <a:rPr lang="en-US" dirty="0" smtClean="0"/>
              <a:t>Solution 2: Compare rare-minus-frequent difference waves for bright </a:t>
            </a:r>
            <a:r>
              <a:rPr lang="en-US" dirty="0" err="1" smtClean="0"/>
              <a:t>vs</a:t>
            </a:r>
            <a:r>
              <a:rPr lang="en-US" dirty="0" smtClean="0"/>
              <a:t> dim</a:t>
            </a:r>
            <a:endParaRPr lang="en-US" dirty="0"/>
          </a:p>
        </p:txBody>
      </p:sp>
      <p:pic>
        <p:nvPicPr>
          <p:cNvPr id="6" name="Picture 5"/>
          <p:cNvPicPr>
            <a:picLocks noChangeAspect="1"/>
          </p:cNvPicPr>
          <p:nvPr/>
        </p:nvPicPr>
        <p:blipFill>
          <a:blip r:embed="rId3"/>
          <a:stretch>
            <a:fillRect/>
          </a:stretch>
        </p:blipFill>
        <p:spPr>
          <a:xfrm>
            <a:off x="475116" y="3557671"/>
            <a:ext cx="8045599" cy="3124853"/>
          </a:xfrm>
          <a:prstGeom prst="rect">
            <a:avLst/>
          </a:prstGeom>
        </p:spPr>
      </p:pic>
    </p:spTree>
    <p:extLst>
      <p:ext uri="{BB962C8B-B14F-4D97-AF65-F5344CB8AC3E}">
        <p14:creationId xmlns:p14="http://schemas.microsoft.com/office/powerpoint/2010/main" val="398432613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0626" name="Line 2"/>
          <p:cNvSpPr>
            <a:spLocks noChangeShapeType="1"/>
          </p:cNvSpPr>
          <p:nvPr/>
        </p:nvSpPr>
        <p:spPr bwMode="auto">
          <a:xfrm rot="5400000">
            <a:off x="4572000" y="-2944813"/>
            <a:ext cx="0" cy="7924800"/>
          </a:xfrm>
          <a:prstGeom prst="line">
            <a:avLst/>
          </a:prstGeom>
          <a:noFill/>
          <a:ln w="28575" cap="sq">
            <a:solidFill>
              <a:srgbClr val="FF0000"/>
            </a:solidFill>
            <a:round/>
            <a:headEnd type="none" w="sm" len="sm"/>
            <a:tailEnd type="none" w="sm" len="sm"/>
          </a:ln>
          <a:effectLst/>
        </p:spPr>
        <p:txBody>
          <a:bodyPr wrap="none" anchor="ctr">
            <a:prstTxWarp prst="textNoShape">
              <a:avLst/>
            </a:prstTxWarp>
          </a:bodyPr>
          <a:lstStyle/>
          <a:p>
            <a:endParaRPr lang="en-US"/>
          </a:p>
        </p:txBody>
      </p:sp>
      <p:sp>
        <p:nvSpPr>
          <p:cNvPr id="1050627" name="Rectangle 3"/>
          <p:cNvSpPr>
            <a:spLocks noGrp="1" noChangeArrowheads="1"/>
          </p:cNvSpPr>
          <p:nvPr>
            <p:ph type="title"/>
          </p:nvPr>
        </p:nvSpPr>
        <p:spPr>
          <a:xfrm>
            <a:off x="457200" y="0"/>
            <a:ext cx="8229600" cy="1143000"/>
          </a:xfrm>
        </p:spPr>
        <p:txBody>
          <a:bodyPr/>
          <a:lstStyle/>
          <a:p>
            <a:r>
              <a:rPr lang="en-US"/>
              <a:t>Problems and Solutions</a:t>
            </a:r>
          </a:p>
        </p:txBody>
      </p:sp>
      <p:sp>
        <p:nvSpPr>
          <p:cNvPr id="1050628" name="Rectangle 4"/>
          <p:cNvSpPr>
            <a:spLocks noGrp="1" noChangeArrowheads="1"/>
          </p:cNvSpPr>
          <p:nvPr>
            <p:ph type="body" idx="1"/>
          </p:nvPr>
        </p:nvSpPr>
        <p:spPr>
          <a:xfrm>
            <a:off x="419100" y="1638300"/>
            <a:ext cx="8724900" cy="5026025"/>
          </a:xfrm>
        </p:spPr>
        <p:txBody>
          <a:bodyPr/>
          <a:lstStyle/>
          <a:p>
            <a:pPr>
              <a:lnSpc>
                <a:spcPct val="90000"/>
              </a:lnSpc>
            </a:pPr>
            <a:r>
              <a:rPr lang="en-US" dirty="0"/>
              <a:t>Problem: Subjects make response to target, not to standards</a:t>
            </a:r>
          </a:p>
          <a:p>
            <a:pPr lvl="1">
              <a:lnSpc>
                <a:spcPct val="90000"/>
              </a:lnSpc>
            </a:pPr>
            <a:r>
              <a:rPr lang="en-US" dirty="0"/>
              <a:t>Motor activity contaminates P3</a:t>
            </a:r>
          </a:p>
          <a:p>
            <a:pPr lvl="1">
              <a:lnSpc>
                <a:spcPct val="90000"/>
              </a:lnSpc>
            </a:pPr>
            <a:r>
              <a:rPr lang="en-US" dirty="0"/>
              <a:t>Solution: Separate responses for target &amp; standards</a:t>
            </a:r>
            <a:endParaRPr lang="en-US" dirty="0" smtClean="0"/>
          </a:p>
          <a:p>
            <a:pPr>
              <a:lnSpc>
                <a:spcPct val="90000"/>
              </a:lnSpc>
            </a:pPr>
            <a:r>
              <a:rPr lang="en-US" dirty="0" smtClean="0"/>
              <a:t>Problem</a:t>
            </a:r>
            <a:r>
              <a:rPr lang="en-US" dirty="0"/>
              <a:t>: Target always preceded by </a:t>
            </a:r>
            <a:r>
              <a:rPr lang="en-US" dirty="0" err="1"/>
              <a:t>nontarget</a:t>
            </a:r>
            <a:endParaRPr lang="en-US" dirty="0"/>
          </a:p>
          <a:p>
            <a:pPr lvl="1">
              <a:lnSpc>
                <a:spcPct val="90000"/>
              </a:lnSpc>
            </a:pPr>
            <a:r>
              <a:rPr lang="en-US" dirty="0" err="1"/>
              <a:t>Nontarget</a:t>
            </a:r>
            <a:r>
              <a:rPr lang="en-US" dirty="0"/>
              <a:t> baseline contaminated by overlap from previous P3</a:t>
            </a:r>
          </a:p>
          <a:p>
            <a:pPr lvl="1">
              <a:lnSpc>
                <a:spcPct val="90000"/>
              </a:lnSpc>
            </a:pPr>
            <a:r>
              <a:rPr lang="en-US" dirty="0"/>
              <a:t>Solution 1: Completely random sequence</a:t>
            </a:r>
          </a:p>
          <a:p>
            <a:pPr lvl="1">
              <a:lnSpc>
                <a:spcPct val="90000"/>
              </a:lnSpc>
            </a:pPr>
            <a:r>
              <a:rPr lang="en-US" dirty="0"/>
              <a:t>Solution 2: During averaging, exclude </a:t>
            </a:r>
            <a:r>
              <a:rPr lang="en-US" dirty="0" err="1"/>
              <a:t>nontargets</a:t>
            </a:r>
            <a:r>
              <a:rPr lang="en-US" dirty="0"/>
              <a:t> preceded by </a:t>
            </a:r>
            <a:r>
              <a:rPr lang="en-US" dirty="0" smtClean="0"/>
              <a:t>targets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50628">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050628">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050628">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05062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0628"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2"/>
          <p:cNvSpPr>
            <a:spLocks noGrp="1" noChangeArrowheads="1"/>
          </p:cNvSpPr>
          <p:nvPr>
            <p:ph type="title"/>
          </p:nvPr>
        </p:nvSpPr>
        <p:spPr>
          <a:xfrm>
            <a:off x="0" y="0"/>
            <a:ext cx="9144000" cy="1143000"/>
          </a:xfrm>
        </p:spPr>
        <p:txBody>
          <a:bodyPr/>
          <a:lstStyle/>
          <a:p>
            <a:pPr eaLnBrk="1" hangingPunct="1">
              <a:defRPr/>
            </a:pPr>
            <a:r>
              <a:rPr lang="en-US" dirty="0" smtClean="0"/>
              <a:t>Differential Overlap</a:t>
            </a:r>
            <a:endParaRPr lang="en-US" dirty="0">
              <a:ea typeface="+mj-ea"/>
              <a:cs typeface="+mj-cs"/>
            </a:endParaRPr>
          </a:p>
        </p:txBody>
      </p:sp>
      <p:sp>
        <p:nvSpPr>
          <p:cNvPr id="46109" name="Line 4"/>
          <p:cNvSpPr>
            <a:spLocks noChangeShapeType="1"/>
          </p:cNvSpPr>
          <p:nvPr/>
        </p:nvSpPr>
        <p:spPr bwMode="auto">
          <a:xfrm rot="5400000">
            <a:off x="4572000" y="-3581400"/>
            <a:ext cx="0" cy="9144000"/>
          </a:xfrm>
          <a:prstGeom prst="line">
            <a:avLst/>
          </a:prstGeom>
          <a:noFill/>
          <a:ln w="28575" cap="sq">
            <a:solidFill>
              <a:srgbClr val="FF0000"/>
            </a:solidFill>
            <a:round/>
            <a:headEnd type="none" w="sm" len="sm"/>
            <a:tailEnd type="none" w="sm" len="sm"/>
          </a:ln>
        </p:spPr>
        <p:txBody>
          <a:bodyPr wrap="none" anchor="ctr">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381000" y="1134655"/>
            <a:ext cx="4429125" cy="2671763"/>
          </a:xfrm>
          <a:prstGeom prst="rect">
            <a:avLst/>
          </a:prstGeom>
        </p:spPr>
      </p:pic>
      <p:pic>
        <p:nvPicPr>
          <p:cNvPr id="4" name="Picture 3"/>
          <p:cNvPicPr>
            <a:picLocks noChangeAspect="1"/>
          </p:cNvPicPr>
          <p:nvPr/>
        </p:nvPicPr>
        <p:blipFill>
          <a:blip r:embed="rId4"/>
          <a:stretch>
            <a:fillRect/>
          </a:stretch>
        </p:blipFill>
        <p:spPr>
          <a:xfrm>
            <a:off x="381000" y="4120743"/>
            <a:ext cx="4100513" cy="1814513"/>
          </a:xfrm>
          <a:prstGeom prst="rect">
            <a:avLst/>
          </a:prstGeom>
        </p:spPr>
      </p:pic>
      <p:pic>
        <p:nvPicPr>
          <p:cNvPr id="5" name="Picture 4"/>
          <p:cNvPicPr>
            <a:picLocks noChangeAspect="1"/>
          </p:cNvPicPr>
          <p:nvPr/>
        </p:nvPicPr>
        <p:blipFill>
          <a:blip r:embed="rId5"/>
          <a:stretch>
            <a:fillRect/>
          </a:stretch>
        </p:blipFill>
        <p:spPr>
          <a:xfrm>
            <a:off x="4581525" y="1338220"/>
            <a:ext cx="4257675" cy="2414588"/>
          </a:xfrm>
          <a:prstGeom prst="rect">
            <a:avLst/>
          </a:prstGeom>
        </p:spPr>
      </p:pic>
      <p:pic>
        <p:nvPicPr>
          <p:cNvPr id="6" name="Picture 5"/>
          <p:cNvPicPr>
            <a:picLocks noChangeAspect="1"/>
          </p:cNvPicPr>
          <p:nvPr/>
        </p:nvPicPr>
        <p:blipFill>
          <a:blip r:embed="rId6"/>
          <a:stretch>
            <a:fillRect/>
          </a:stretch>
        </p:blipFill>
        <p:spPr>
          <a:xfrm>
            <a:off x="4581525" y="3505200"/>
            <a:ext cx="4257675" cy="2428875"/>
          </a:xfrm>
          <a:prstGeom prst="rect">
            <a:avLst/>
          </a:prstGeom>
        </p:spPr>
      </p:pic>
    </p:spTree>
    <p:extLst>
      <p:ext uri="{BB962C8B-B14F-4D97-AF65-F5344CB8AC3E}">
        <p14:creationId xmlns:p14="http://schemas.microsoft.com/office/powerpoint/2010/main" val="66741024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2" name="Line 2"/>
          <p:cNvSpPr>
            <a:spLocks noChangeShapeType="1"/>
          </p:cNvSpPr>
          <p:nvPr/>
        </p:nvSpPr>
        <p:spPr bwMode="auto">
          <a:xfrm rot="5400000">
            <a:off x="4572000" y="-2944813"/>
            <a:ext cx="0" cy="7924800"/>
          </a:xfrm>
          <a:prstGeom prst="line">
            <a:avLst/>
          </a:prstGeom>
          <a:noFill/>
          <a:ln w="28575" cap="sq">
            <a:solidFill>
              <a:srgbClr val="FF0000"/>
            </a:solidFill>
            <a:round/>
            <a:headEnd type="none" w="sm" len="sm"/>
            <a:tailEnd type="none" w="sm" len="sm"/>
          </a:ln>
          <a:effectLst/>
        </p:spPr>
        <p:txBody>
          <a:bodyPr wrap="none" anchor="ctr">
            <a:prstTxWarp prst="textNoShape">
              <a:avLst/>
            </a:prstTxWarp>
          </a:bodyPr>
          <a:lstStyle/>
          <a:p>
            <a:endParaRPr lang="en-US"/>
          </a:p>
        </p:txBody>
      </p:sp>
      <p:sp>
        <p:nvSpPr>
          <p:cNvPr id="957443" name="Rectangle 3"/>
          <p:cNvSpPr>
            <a:spLocks noGrp="1" noChangeArrowheads="1"/>
          </p:cNvSpPr>
          <p:nvPr>
            <p:ph type="title"/>
          </p:nvPr>
        </p:nvSpPr>
        <p:spPr>
          <a:xfrm>
            <a:off x="0" y="0"/>
            <a:ext cx="9144000" cy="1143000"/>
          </a:xfrm>
        </p:spPr>
        <p:txBody>
          <a:bodyPr/>
          <a:lstStyle/>
          <a:p>
            <a:r>
              <a:rPr lang="en-US" dirty="0" smtClean="0"/>
              <a:t>Perceptual Importance of Vertices</a:t>
            </a:r>
            <a:endParaRPr lang="en-US" dirty="0"/>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073568" y="1301147"/>
            <a:ext cx="3076366" cy="2461093"/>
          </a:xfrm>
          <a:prstGeom prst="rect">
            <a:avLst/>
          </a:prstGeom>
          <a:ln>
            <a:solidFill>
              <a:srgbClr val="4F81BD"/>
            </a:solidFill>
          </a:ln>
        </p:spPr>
      </p:pic>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4995799" y="1289166"/>
            <a:ext cx="3090930" cy="2472744"/>
          </a:xfrm>
          <a:prstGeom prst="rect">
            <a:avLst/>
          </a:prstGeom>
          <a:ln>
            <a:solidFill>
              <a:srgbClr val="4F81BD"/>
            </a:solidFill>
          </a:ln>
        </p:spPr>
      </p:pic>
      <p:pic>
        <p:nvPicPr>
          <p:cNvPr id="8" name="Picture 7"/>
          <p:cNvPicPr>
            <a:picLocks noChangeAspect="1"/>
          </p:cNvPicPr>
          <p:nvPr/>
        </p:nvPicPr>
        <p:blipFill>
          <a:blip r:embed="rId7"/>
          <a:stretch>
            <a:fillRect/>
          </a:stretch>
        </p:blipFill>
        <p:spPr>
          <a:xfrm>
            <a:off x="853903" y="3840511"/>
            <a:ext cx="3530600" cy="2819400"/>
          </a:xfrm>
          <a:prstGeom prst="rect">
            <a:avLst/>
          </a:prstGeom>
          <a:ln>
            <a:solidFill>
              <a:srgbClr val="4F81BD"/>
            </a:solidFill>
          </a:ln>
        </p:spPr>
      </p:pic>
      <p:pic>
        <p:nvPicPr>
          <p:cNvPr id="9" name="Picture 8"/>
          <p:cNvPicPr>
            <a:picLocks noChangeAspect="1"/>
          </p:cNvPicPr>
          <p:nvPr/>
        </p:nvPicPr>
        <p:blipFill>
          <a:blip r:embed="rId8"/>
          <a:stretch>
            <a:fillRect/>
          </a:stretch>
        </p:blipFill>
        <p:spPr>
          <a:xfrm>
            <a:off x="4783457" y="3846893"/>
            <a:ext cx="3530600" cy="2819400"/>
          </a:xfrm>
          <a:prstGeom prst="rect">
            <a:avLst/>
          </a:prstGeom>
          <a:ln>
            <a:solidFill>
              <a:srgbClr val="4F81BD"/>
            </a:solidFill>
          </a:ln>
        </p:spPr>
      </p:pic>
    </p:spTree>
    <p:extLst>
      <p:ext uri="{BB962C8B-B14F-4D97-AF65-F5344CB8AC3E}">
        <p14:creationId xmlns:p14="http://schemas.microsoft.com/office/powerpoint/2010/main" val="407229664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770" name="Line 2"/>
          <p:cNvSpPr>
            <a:spLocks noChangeShapeType="1"/>
          </p:cNvSpPr>
          <p:nvPr/>
        </p:nvSpPr>
        <p:spPr bwMode="auto">
          <a:xfrm rot="5400000">
            <a:off x="4572000" y="-2944813"/>
            <a:ext cx="0" cy="7924800"/>
          </a:xfrm>
          <a:prstGeom prst="line">
            <a:avLst/>
          </a:prstGeom>
          <a:noFill/>
          <a:ln w="28575" cap="sq">
            <a:solidFill>
              <a:srgbClr val="FF0000"/>
            </a:solidFill>
            <a:round/>
            <a:headEnd type="none" w="sm" len="sm"/>
            <a:tailEnd type="none" w="sm" len="sm"/>
          </a:ln>
          <a:effectLst/>
        </p:spPr>
        <p:txBody>
          <a:bodyPr wrap="none" anchor="ctr">
            <a:prstTxWarp prst="textNoShape">
              <a:avLst/>
            </a:prstTxWarp>
          </a:bodyPr>
          <a:lstStyle/>
          <a:p>
            <a:endParaRPr lang="en-US"/>
          </a:p>
        </p:txBody>
      </p:sp>
      <p:sp>
        <p:nvSpPr>
          <p:cNvPr id="1056771" name="Rectangle 3"/>
          <p:cNvSpPr>
            <a:spLocks noGrp="1" noChangeArrowheads="1"/>
          </p:cNvSpPr>
          <p:nvPr>
            <p:ph type="title"/>
          </p:nvPr>
        </p:nvSpPr>
        <p:spPr>
          <a:xfrm>
            <a:off x="457200" y="0"/>
            <a:ext cx="8229600" cy="1143000"/>
          </a:xfrm>
        </p:spPr>
        <p:txBody>
          <a:bodyPr/>
          <a:lstStyle/>
          <a:p>
            <a:r>
              <a:rPr lang="en-US"/>
              <a:t>Peak Amplitude and Noise</a:t>
            </a:r>
          </a:p>
        </p:txBody>
      </p:sp>
      <p:sp>
        <p:nvSpPr>
          <p:cNvPr id="1056773" name="Line 5"/>
          <p:cNvSpPr>
            <a:spLocks noChangeShapeType="1"/>
          </p:cNvSpPr>
          <p:nvPr/>
        </p:nvSpPr>
        <p:spPr bwMode="auto">
          <a:xfrm>
            <a:off x="5201017" y="2993337"/>
            <a:ext cx="968375" cy="0"/>
          </a:xfrm>
          <a:prstGeom prst="line">
            <a:avLst/>
          </a:prstGeom>
          <a:noFill/>
          <a:ln w="38100" cap="sq">
            <a:solidFill>
              <a:srgbClr val="000099"/>
            </a:solidFill>
            <a:round/>
            <a:headEnd type="none" w="sm" len="sm"/>
            <a:tailEnd type="none" w="sm" len="sm"/>
          </a:ln>
          <a:effectLst/>
        </p:spPr>
        <p:txBody>
          <a:bodyPr wrap="none" anchor="ctr">
            <a:prstTxWarp prst="textNoShape">
              <a:avLst/>
            </a:prstTxWarp>
          </a:bodyPr>
          <a:lstStyle/>
          <a:p>
            <a:endParaRPr lang="en-US"/>
          </a:p>
        </p:txBody>
      </p:sp>
      <p:sp>
        <p:nvSpPr>
          <p:cNvPr id="1056774" name="Text Box 6"/>
          <p:cNvSpPr txBox="1">
            <a:spLocks noChangeArrowheads="1"/>
          </p:cNvSpPr>
          <p:nvPr/>
        </p:nvSpPr>
        <p:spPr bwMode="auto">
          <a:xfrm>
            <a:off x="6182092" y="2813949"/>
            <a:ext cx="2178050" cy="396875"/>
          </a:xfrm>
          <a:prstGeom prst="rect">
            <a:avLst/>
          </a:prstGeom>
          <a:noFill/>
          <a:ln w="12700" cap="sq">
            <a:noFill/>
            <a:miter lim="800000"/>
            <a:headEnd type="none" w="sm" len="sm"/>
            <a:tailEnd type="none" w="sm" len="sm"/>
          </a:ln>
          <a:effectLst/>
        </p:spPr>
        <p:txBody>
          <a:bodyPr wrap="none">
            <a:prstTxWarp prst="textNoShape">
              <a:avLst/>
            </a:prstTxWarp>
            <a:spAutoFit/>
          </a:bodyPr>
          <a:lstStyle/>
          <a:p>
            <a:pPr algn="l"/>
            <a:r>
              <a:rPr lang="en-US"/>
              <a:t>Clean Waveform</a:t>
            </a:r>
          </a:p>
        </p:txBody>
      </p:sp>
      <p:sp>
        <p:nvSpPr>
          <p:cNvPr id="1056775" name="Line 7"/>
          <p:cNvSpPr>
            <a:spLocks noChangeShapeType="1"/>
          </p:cNvSpPr>
          <p:nvPr/>
        </p:nvSpPr>
        <p:spPr bwMode="auto">
          <a:xfrm>
            <a:off x="5201017" y="3385449"/>
            <a:ext cx="968375" cy="0"/>
          </a:xfrm>
          <a:prstGeom prst="line">
            <a:avLst/>
          </a:prstGeom>
          <a:noFill/>
          <a:ln w="38100" cap="sq">
            <a:solidFill>
              <a:srgbClr val="FF0000"/>
            </a:solidFill>
            <a:round/>
            <a:headEnd type="none" w="sm" len="sm"/>
            <a:tailEnd type="none" w="sm" len="sm"/>
          </a:ln>
          <a:effectLst/>
        </p:spPr>
        <p:txBody>
          <a:bodyPr wrap="none" anchor="ctr">
            <a:prstTxWarp prst="textNoShape">
              <a:avLst/>
            </a:prstTxWarp>
          </a:bodyPr>
          <a:lstStyle/>
          <a:p>
            <a:endParaRPr lang="en-US"/>
          </a:p>
        </p:txBody>
      </p:sp>
      <p:sp>
        <p:nvSpPr>
          <p:cNvPr id="1056776" name="Text Box 8"/>
          <p:cNvSpPr txBox="1">
            <a:spLocks noChangeArrowheads="1"/>
          </p:cNvSpPr>
          <p:nvPr/>
        </p:nvSpPr>
        <p:spPr bwMode="auto">
          <a:xfrm>
            <a:off x="6182092" y="3206062"/>
            <a:ext cx="2463310" cy="400110"/>
          </a:xfrm>
          <a:prstGeom prst="rect">
            <a:avLst/>
          </a:prstGeom>
          <a:noFill/>
          <a:ln w="12700" cap="sq">
            <a:noFill/>
            <a:miter lim="800000"/>
            <a:headEnd type="none" w="sm" len="sm"/>
            <a:tailEnd type="none" w="sm" len="sm"/>
          </a:ln>
          <a:effectLst/>
        </p:spPr>
        <p:txBody>
          <a:bodyPr wrap="none">
            <a:prstTxWarp prst="textNoShape">
              <a:avLst/>
            </a:prstTxWarp>
            <a:spAutoFit/>
          </a:bodyPr>
          <a:lstStyle/>
          <a:p>
            <a:pPr algn="l"/>
            <a:r>
              <a:rPr lang="en-US" dirty="0"/>
              <a:t>Waveform +</a:t>
            </a:r>
            <a:r>
              <a:rPr lang="en-US" dirty="0" smtClean="0"/>
              <a:t> Noise</a:t>
            </a:r>
            <a:endParaRPr lang="en-US" dirty="0"/>
          </a:p>
        </p:txBody>
      </p:sp>
      <p:grpSp>
        <p:nvGrpSpPr>
          <p:cNvPr id="2" name="Group 15"/>
          <p:cNvGrpSpPr/>
          <p:nvPr/>
        </p:nvGrpSpPr>
        <p:grpSpPr>
          <a:xfrm>
            <a:off x="303439" y="2953800"/>
            <a:ext cx="5933418" cy="3904200"/>
            <a:chOff x="1098550" y="1349375"/>
            <a:chExt cx="7023100" cy="4621213"/>
          </a:xfrm>
        </p:grpSpPr>
        <p:pic>
          <p:nvPicPr>
            <p:cNvPr id="1056780" name="Picture 12"/>
            <p:cNvPicPr>
              <a:picLocks noChangeAspect="1" noChangeArrowheads="1"/>
            </p:cNvPicPr>
            <p:nvPr/>
          </p:nvPicPr>
          <p:blipFill>
            <a:blip r:embed="rId3"/>
            <a:srcRect/>
            <a:stretch>
              <a:fillRect/>
            </a:stretch>
          </p:blipFill>
          <p:spPr bwMode="auto">
            <a:xfrm>
              <a:off x="2852738" y="1558925"/>
              <a:ext cx="3454400" cy="4165600"/>
            </a:xfrm>
            <a:prstGeom prst="rect">
              <a:avLst/>
            </a:prstGeom>
            <a:noFill/>
            <a:ln w="12700" cap="sq">
              <a:noFill/>
              <a:miter lim="800000"/>
              <a:headEnd type="none" w="sm" len="sm"/>
              <a:tailEnd type="none" w="sm" len="sm"/>
            </a:ln>
            <a:effectLst/>
          </p:spPr>
        </p:pic>
        <p:pic>
          <p:nvPicPr>
            <p:cNvPr id="1056772" name="Picture 4"/>
            <p:cNvPicPr>
              <a:picLocks noChangeAspect="1" noChangeArrowheads="1"/>
            </p:cNvPicPr>
            <p:nvPr/>
          </p:nvPicPr>
          <p:blipFill>
            <a:blip r:embed="rId4"/>
            <a:srcRect/>
            <a:stretch>
              <a:fillRect/>
            </a:stretch>
          </p:blipFill>
          <p:spPr bwMode="auto">
            <a:xfrm>
              <a:off x="1098550" y="1538288"/>
              <a:ext cx="7023100" cy="4432300"/>
            </a:xfrm>
            <a:prstGeom prst="rect">
              <a:avLst/>
            </a:prstGeom>
            <a:noFill/>
            <a:ln w="12700" cap="sq">
              <a:noFill/>
              <a:miter lim="800000"/>
              <a:headEnd type="none" w="sm" len="sm"/>
              <a:tailEnd type="none" w="sm" len="sm"/>
            </a:ln>
            <a:effectLst/>
          </p:spPr>
        </p:pic>
        <p:sp>
          <p:nvSpPr>
            <p:cNvPr id="1056777" name="Oval 9"/>
            <p:cNvSpPr>
              <a:spLocks noChangeArrowheads="1"/>
            </p:cNvSpPr>
            <p:nvPr/>
          </p:nvSpPr>
          <p:spPr bwMode="auto">
            <a:xfrm>
              <a:off x="4411663" y="1349375"/>
              <a:ext cx="530225" cy="508000"/>
            </a:xfrm>
            <a:prstGeom prst="ellipse">
              <a:avLst/>
            </a:prstGeom>
            <a:noFill/>
            <a:ln w="57150" cap="sq">
              <a:solidFill>
                <a:srgbClr val="F90BFF"/>
              </a:solidFill>
              <a:round/>
              <a:headEnd type="none" w="sm" len="sm"/>
              <a:tailEnd type="none" w="sm" len="sm"/>
            </a:ln>
            <a:effectLst/>
          </p:spPr>
          <p:txBody>
            <a:bodyPr wrap="none" anchor="ctr">
              <a:prstTxWarp prst="textNoShape">
                <a:avLst/>
              </a:prstTxWarp>
            </a:bodyPr>
            <a:lstStyle/>
            <a:p>
              <a:endParaRPr lang="en-US"/>
            </a:p>
          </p:txBody>
        </p:sp>
        <p:sp>
          <p:nvSpPr>
            <p:cNvPr id="1056778" name="Line 10"/>
            <p:cNvSpPr>
              <a:spLocks noChangeShapeType="1"/>
            </p:cNvSpPr>
            <p:nvPr/>
          </p:nvSpPr>
          <p:spPr bwMode="auto">
            <a:xfrm flipV="1">
              <a:off x="2873375" y="1552575"/>
              <a:ext cx="0" cy="4265613"/>
            </a:xfrm>
            <a:prstGeom prst="line">
              <a:avLst/>
            </a:prstGeom>
            <a:noFill/>
            <a:ln w="38100" cap="sq">
              <a:solidFill>
                <a:srgbClr val="F90BFF"/>
              </a:solidFill>
              <a:round/>
              <a:headEnd type="none" w="sm" len="sm"/>
              <a:tailEnd type="none" w="sm" len="sm"/>
            </a:ln>
            <a:effectLst/>
          </p:spPr>
          <p:txBody>
            <a:bodyPr wrap="none" anchor="ctr">
              <a:prstTxWarp prst="textNoShape">
                <a:avLst/>
              </a:prstTxWarp>
            </a:bodyPr>
            <a:lstStyle/>
            <a:p>
              <a:endParaRPr lang="en-US"/>
            </a:p>
          </p:txBody>
        </p:sp>
        <p:sp>
          <p:nvSpPr>
            <p:cNvPr id="1056779" name="Line 11"/>
            <p:cNvSpPr>
              <a:spLocks noChangeShapeType="1"/>
            </p:cNvSpPr>
            <p:nvPr/>
          </p:nvSpPr>
          <p:spPr bwMode="auto">
            <a:xfrm flipV="1">
              <a:off x="6289675" y="1552575"/>
              <a:ext cx="0" cy="4265613"/>
            </a:xfrm>
            <a:prstGeom prst="line">
              <a:avLst/>
            </a:prstGeom>
            <a:noFill/>
            <a:ln w="38100" cap="sq">
              <a:solidFill>
                <a:srgbClr val="F90BFF"/>
              </a:solidFill>
              <a:round/>
              <a:headEnd type="none" w="sm" len="sm"/>
              <a:tailEnd type="none" w="sm" len="sm"/>
            </a:ln>
            <a:effectLst/>
          </p:spPr>
          <p:txBody>
            <a:bodyPr wrap="none" anchor="ctr">
              <a:prstTxWarp prst="textNoShape">
                <a:avLst/>
              </a:prstTxWarp>
            </a:bodyPr>
            <a:lstStyle/>
            <a:p>
              <a:endParaRPr lang="en-US"/>
            </a:p>
          </p:txBody>
        </p:sp>
      </p:grpSp>
      <p:sp>
        <p:nvSpPr>
          <p:cNvPr id="17" name="Rectangle 4"/>
          <p:cNvSpPr txBox="1">
            <a:spLocks noChangeArrowheads="1"/>
          </p:cNvSpPr>
          <p:nvPr/>
        </p:nvSpPr>
        <p:spPr bwMode="black">
          <a:xfrm>
            <a:off x="419100" y="1638301"/>
            <a:ext cx="8724900" cy="110377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Pct val="125000"/>
              <a:buFont typeface="Times" pitchFamily="-108" charset="0"/>
              <a:buChar char="•"/>
              <a:tabLst/>
              <a:defRPr/>
            </a:pPr>
            <a:r>
              <a:rPr kumimoji="0" lang="en-US" sz="2400" b="0" i="0" u="none" strike="noStrike" kern="0" cap="none" spc="0" normalizeH="0" baseline="0" noProof="0" dirty="0" smtClean="0">
                <a:ln>
                  <a:noFill/>
                </a:ln>
                <a:solidFill>
                  <a:schemeClr val="tx1"/>
                </a:solidFill>
                <a:effectLst>
                  <a:outerShdw blurRad="38100" dist="38100" dir="2700000" algn="tl">
                    <a:srgbClr val="DDDDDD"/>
                  </a:outerShdw>
                </a:effectLst>
                <a:uLnTx/>
                <a:uFillTx/>
                <a:latin typeface="+mn-lt"/>
                <a:ea typeface="+mn-ea"/>
                <a:cs typeface="+mn-cs"/>
              </a:rPr>
              <a:t>Problem: Peak amplitude biased by number of trials</a:t>
            </a:r>
          </a:p>
          <a:p>
            <a:pPr marL="742950" marR="0" lvl="1" indent="-285750" algn="l" defTabSz="914400" rtl="0" eaLnBrk="1" fontAlgn="base" latinLnBrk="0" hangingPunct="1">
              <a:lnSpc>
                <a:spcPct val="90000"/>
              </a:lnSpc>
              <a:spcBef>
                <a:spcPct val="20000"/>
              </a:spcBef>
              <a:spcAft>
                <a:spcPct val="0"/>
              </a:spcAft>
              <a:buClr>
                <a:schemeClr val="tx1"/>
              </a:buClr>
              <a:buSzPct val="100000"/>
              <a:buFontTx/>
              <a:buChar char="-"/>
              <a:tabLst/>
              <a:defRPr/>
            </a:pPr>
            <a:r>
              <a:rPr kumimoji="0" lang="en-US" sz="2000" b="0" i="0" u="none" strike="noStrike" kern="0" cap="none" spc="0" normalizeH="0" baseline="0" noProof="0" dirty="0" smtClean="0">
                <a:ln>
                  <a:noFill/>
                </a:ln>
                <a:solidFill>
                  <a:schemeClr val="tx1"/>
                </a:solidFill>
                <a:effectLst>
                  <a:outerShdw blurRad="38100" dist="38100" dir="2700000" algn="tl">
                    <a:srgbClr val="DDDDDD"/>
                  </a:outerShdw>
                </a:effectLst>
                <a:uLnTx/>
                <a:uFillTx/>
                <a:latin typeface="+mn-lt"/>
                <a:ea typeface="ＭＳ Ｐゴシック" pitchFamily="-108" charset="-128"/>
              </a:rPr>
              <a:t>Solution: Mean amplitude or select a random subset of </a:t>
            </a:r>
            <a:r>
              <a:rPr kumimoji="0" lang="en-US" sz="2000" b="0" i="0" u="none" strike="noStrike" kern="0" cap="none" spc="0" normalizeH="0" baseline="0" noProof="0" dirty="0" err="1" smtClean="0">
                <a:ln>
                  <a:noFill/>
                </a:ln>
                <a:solidFill>
                  <a:schemeClr val="tx1"/>
                </a:solidFill>
                <a:effectLst>
                  <a:outerShdw blurRad="38100" dist="38100" dir="2700000" algn="tl">
                    <a:srgbClr val="DDDDDD"/>
                  </a:outerShdw>
                </a:effectLst>
                <a:uLnTx/>
                <a:uFillTx/>
                <a:latin typeface="+mn-lt"/>
                <a:ea typeface="ＭＳ Ｐゴシック" pitchFamily="-108" charset="-128"/>
              </a:rPr>
              <a:t>nontargets</a:t>
            </a:r>
            <a:endParaRPr kumimoji="0" lang="en-US" sz="2000" b="0" i="0" u="none" strike="noStrike" kern="0" cap="none" spc="0" normalizeH="0" baseline="0" noProof="0" dirty="0">
              <a:ln>
                <a:noFill/>
              </a:ln>
              <a:solidFill>
                <a:schemeClr val="tx1"/>
              </a:solidFill>
              <a:effectLst>
                <a:outerShdw blurRad="38100" dist="38100" dir="2700000" algn="tl">
                  <a:srgbClr val="DDDDDD"/>
                </a:outerShdw>
              </a:effectLst>
              <a:uLnTx/>
              <a:uFillTx/>
              <a:latin typeface="+mn-lt"/>
              <a:ea typeface="ＭＳ Ｐゴシック" pitchFamily="-108" charset="-128"/>
            </a:endParaRP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Line 2"/>
          <p:cNvSpPr>
            <a:spLocks noChangeShapeType="1"/>
          </p:cNvSpPr>
          <p:nvPr/>
        </p:nvSpPr>
        <p:spPr bwMode="auto">
          <a:xfrm rot="5400000">
            <a:off x="4572000" y="-2944813"/>
            <a:ext cx="0" cy="7924800"/>
          </a:xfrm>
          <a:prstGeom prst="line">
            <a:avLst/>
          </a:prstGeom>
          <a:noFill/>
          <a:ln w="28575" cap="sq">
            <a:solidFill>
              <a:srgbClr val="FF0000"/>
            </a:solidFill>
            <a:round/>
            <a:headEnd type="none" w="sm" len="sm"/>
            <a:tailEnd type="none" w="sm" len="sm"/>
          </a:ln>
        </p:spPr>
        <p:txBody>
          <a:bodyPr wrap="none" anchor="ctr">
            <a:prstTxWarp prst="textNoShape">
              <a:avLst/>
            </a:prstTxWarp>
          </a:bodyPr>
          <a:lstStyle/>
          <a:p>
            <a:endParaRPr lang="en-US"/>
          </a:p>
        </p:txBody>
      </p:sp>
      <p:sp>
        <p:nvSpPr>
          <p:cNvPr id="1052675" name="Rectangle 3"/>
          <p:cNvSpPr>
            <a:spLocks noGrp="1" noChangeArrowheads="1"/>
          </p:cNvSpPr>
          <p:nvPr>
            <p:ph type="title"/>
          </p:nvPr>
        </p:nvSpPr>
        <p:spPr>
          <a:xfrm>
            <a:off x="457200" y="0"/>
            <a:ext cx="8229600" cy="1143000"/>
          </a:xfrm>
        </p:spPr>
        <p:txBody>
          <a:bodyPr/>
          <a:lstStyle/>
          <a:p>
            <a:pPr eaLnBrk="1" hangingPunct="1">
              <a:defRPr/>
            </a:pPr>
            <a:r>
              <a:rPr lang="en-US">
                <a:ea typeface="+mj-ea"/>
                <a:cs typeface="+mj-cs"/>
              </a:rPr>
              <a:t>Problems and Solutions</a:t>
            </a:r>
          </a:p>
        </p:txBody>
      </p:sp>
      <p:sp>
        <p:nvSpPr>
          <p:cNvPr id="1052676" name="Rectangle 4"/>
          <p:cNvSpPr>
            <a:spLocks noGrp="1" noChangeArrowheads="1"/>
          </p:cNvSpPr>
          <p:nvPr>
            <p:ph type="body" idx="1"/>
          </p:nvPr>
        </p:nvSpPr>
        <p:spPr>
          <a:xfrm>
            <a:off x="419100" y="1638300"/>
            <a:ext cx="8547100" cy="5026025"/>
          </a:xfrm>
        </p:spPr>
        <p:txBody>
          <a:bodyPr/>
          <a:lstStyle/>
          <a:p>
            <a:pPr eaLnBrk="1" hangingPunct="1">
              <a:defRPr/>
            </a:pPr>
            <a:r>
              <a:rPr lang="en-US" dirty="0" smtClean="0">
                <a:ea typeface="+mn-ea"/>
                <a:cs typeface="+mn-cs"/>
              </a:rPr>
              <a:t>Problem</a:t>
            </a:r>
            <a:r>
              <a:rPr lang="en-US" dirty="0">
                <a:ea typeface="+mn-ea"/>
                <a:cs typeface="+mn-cs"/>
              </a:rPr>
              <a:t>: Subjects may be in a different state of arousal during bright and dim blocks</a:t>
            </a:r>
          </a:p>
          <a:p>
            <a:pPr lvl="1" eaLnBrk="1" hangingPunct="1">
              <a:defRPr/>
            </a:pPr>
            <a:r>
              <a:rPr lang="en-US" dirty="0"/>
              <a:t>Solution: Mix brightness levels within </a:t>
            </a:r>
            <a:r>
              <a:rPr lang="en-US" dirty="0" smtClean="0"/>
              <a:t>blocks</a:t>
            </a:r>
            <a:endParaRPr lang="en-US" dirty="0"/>
          </a:p>
        </p:txBody>
      </p:sp>
    </p:spTree>
    <p:extLst>
      <p:ext uri="{BB962C8B-B14F-4D97-AF65-F5344CB8AC3E}">
        <p14:creationId xmlns:p14="http://schemas.microsoft.com/office/powerpoint/2010/main" val="28143755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5267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05267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2676"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738" name="Line 2"/>
          <p:cNvSpPr>
            <a:spLocks noChangeShapeType="1"/>
          </p:cNvSpPr>
          <p:nvPr/>
        </p:nvSpPr>
        <p:spPr bwMode="auto">
          <a:xfrm rot="5400000">
            <a:off x="4572000" y="-2944813"/>
            <a:ext cx="0" cy="7924800"/>
          </a:xfrm>
          <a:prstGeom prst="line">
            <a:avLst/>
          </a:prstGeom>
          <a:noFill/>
          <a:ln w="28575" cap="sq">
            <a:solidFill>
              <a:srgbClr val="FF0000"/>
            </a:solidFill>
            <a:round/>
            <a:headEnd type="none" w="sm" len="sm"/>
            <a:tailEnd type="none" w="sm" len="sm"/>
          </a:ln>
          <a:effectLst/>
        </p:spPr>
        <p:txBody>
          <a:bodyPr wrap="none" anchor="ctr">
            <a:prstTxWarp prst="textNoShape">
              <a:avLst/>
            </a:prstTxWarp>
          </a:bodyPr>
          <a:lstStyle/>
          <a:p>
            <a:endParaRPr lang="en-US"/>
          </a:p>
        </p:txBody>
      </p:sp>
      <p:sp>
        <p:nvSpPr>
          <p:cNvPr id="1012739" name="Rectangle 3"/>
          <p:cNvSpPr>
            <a:spLocks noGrp="1" noChangeArrowheads="1"/>
          </p:cNvSpPr>
          <p:nvPr>
            <p:ph type="title"/>
          </p:nvPr>
        </p:nvSpPr>
        <p:spPr>
          <a:xfrm>
            <a:off x="457200" y="0"/>
            <a:ext cx="8229600" cy="1143000"/>
          </a:xfrm>
        </p:spPr>
        <p:txBody>
          <a:bodyPr/>
          <a:lstStyle/>
          <a:p>
            <a:r>
              <a:rPr lang="en-US"/>
              <a:t>More Rules</a:t>
            </a:r>
          </a:p>
        </p:txBody>
      </p:sp>
      <p:sp>
        <p:nvSpPr>
          <p:cNvPr id="1012743" name="Rectangle 7"/>
          <p:cNvSpPr>
            <a:spLocks noChangeArrowheads="1"/>
          </p:cNvSpPr>
          <p:nvPr/>
        </p:nvSpPr>
        <p:spPr bwMode="auto">
          <a:xfrm>
            <a:off x="314325" y="1273745"/>
            <a:ext cx="8593138" cy="5139868"/>
          </a:xfrm>
          <a:prstGeom prst="rect">
            <a:avLst/>
          </a:prstGeom>
          <a:noFill/>
          <a:ln w="12700" cap="sq">
            <a:noFill/>
            <a:miter lim="800000"/>
            <a:headEnd type="none" w="sm" len="sm"/>
            <a:tailEnd type="none" w="sm" len="sm"/>
          </a:ln>
          <a:effectLst/>
        </p:spPr>
        <p:txBody>
          <a:bodyPr>
            <a:prstTxWarp prst="textNoShape">
              <a:avLst/>
            </a:prstTxWarp>
            <a:spAutoFit/>
          </a:bodyPr>
          <a:lstStyle/>
          <a:p>
            <a:pPr algn="l">
              <a:spcAft>
                <a:spcPts val="1200"/>
              </a:spcAft>
            </a:pPr>
            <a:r>
              <a:rPr lang="en-US" sz="2400" u="sng" dirty="0"/>
              <a:t>Rule #6</a:t>
            </a:r>
            <a:r>
              <a:rPr lang="en-US" sz="2400" dirty="0"/>
              <a:t>- Whenever possible, avoid physical </a:t>
            </a:r>
            <a:r>
              <a:rPr lang="en-US" sz="2400" dirty="0" smtClean="0"/>
              <a:t>stimulus confounds </a:t>
            </a:r>
            <a:r>
              <a:rPr lang="en-US" sz="2400" dirty="0"/>
              <a:t>by using the same physical </a:t>
            </a:r>
            <a:r>
              <a:rPr lang="en-US" sz="2400" dirty="0" smtClean="0"/>
              <a:t>stimuli across </a:t>
            </a:r>
            <a:r>
              <a:rPr lang="en-US" sz="2400" dirty="0"/>
              <a:t>different psychological conditions</a:t>
            </a:r>
          </a:p>
          <a:p>
            <a:pPr algn="l">
              <a:spcAft>
                <a:spcPts val="1200"/>
              </a:spcAft>
            </a:pPr>
            <a:r>
              <a:rPr lang="en-US" sz="2400" u="sng" dirty="0"/>
              <a:t>Rule #7</a:t>
            </a:r>
            <a:r>
              <a:rPr lang="en-US" sz="2400" dirty="0"/>
              <a:t>- When physical stimulus confounds cannot </a:t>
            </a:r>
            <a:r>
              <a:rPr lang="en-US" sz="2400" dirty="0" smtClean="0"/>
              <a:t>be avoided</a:t>
            </a:r>
            <a:r>
              <a:rPr lang="en-US" sz="2400" dirty="0"/>
              <a:t>, conduct control experiments </a:t>
            </a:r>
            <a:r>
              <a:rPr lang="en-US" sz="2400" dirty="0" smtClean="0"/>
              <a:t>to assess their plausibility</a:t>
            </a:r>
            <a:endParaRPr lang="en-US" sz="2400" dirty="0"/>
          </a:p>
          <a:p>
            <a:pPr algn="l">
              <a:spcAft>
                <a:spcPts val="1200"/>
              </a:spcAft>
            </a:pPr>
            <a:r>
              <a:rPr lang="en-US" sz="2400" u="sng" dirty="0"/>
              <a:t>Rule #8</a:t>
            </a:r>
            <a:r>
              <a:rPr lang="en-US" sz="2400" dirty="0"/>
              <a:t>- Be cautious when comparing averaged </a:t>
            </a:r>
            <a:r>
              <a:rPr lang="en-US" sz="2400" dirty="0" smtClean="0"/>
              <a:t>ERPs that </a:t>
            </a:r>
            <a:r>
              <a:rPr lang="en-US" sz="2400" dirty="0"/>
              <a:t>are based on different numbers of trials</a:t>
            </a:r>
          </a:p>
          <a:p>
            <a:pPr algn="l">
              <a:spcAft>
                <a:spcPts val="1200"/>
              </a:spcAft>
            </a:pPr>
            <a:r>
              <a:rPr lang="en-US" sz="2400" u="sng" dirty="0"/>
              <a:t>Rule #9</a:t>
            </a:r>
            <a:r>
              <a:rPr lang="en-US" sz="2400" dirty="0"/>
              <a:t>- Be cautious when the presence or timing </a:t>
            </a:r>
            <a:r>
              <a:rPr lang="en-US" sz="2400" dirty="0" smtClean="0"/>
              <a:t>of motor </a:t>
            </a:r>
            <a:r>
              <a:rPr lang="en-US" sz="2400" dirty="0"/>
              <a:t>responses differs between conditions</a:t>
            </a:r>
          </a:p>
          <a:p>
            <a:pPr algn="l">
              <a:spcAft>
                <a:spcPts val="1200"/>
              </a:spcAft>
            </a:pPr>
            <a:r>
              <a:rPr lang="en-US" sz="2400" u="sng" dirty="0"/>
              <a:t>Rule #10</a:t>
            </a:r>
            <a:r>
              <a:rPr lang="en-US" sz="2400" dirty="0"/>
              <a:t>- Whenever possible, experimental </a:t>
            </a:r>
            <a:r>
              <a:rPr lang="en-US" sz="2400" dirty="0" smtClean="0"/>
              <a:t>conditions should </a:t>
            </a:r>
            <a:r>
              <a:rPr lang="en-US" sz="2400" dirty="0"/>
              <a:t>be varied within</a:t>
            </a:r>
            <a:r>
              <a:rPr lang="en-US" sz="2400" dirty="0" smtClean="0"/>
              <a:t> rather </a:t>
            </a:r>
            <a:r>
              <a:rPr lang="en-US" sz="2400" dirty="0"/>
              <a:t>than</a:t>
            </a:r>
            <a:r>
              <a:rPr lang="en-US" sz="2400" dirty="0" smtClean="0"/>
              <a:t> between </a:t>
            </a:r>
            <a:r>
              <a:rPr lang="en-US" sz="2400" dirty="0"/>
              <a:t>trial blocks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127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127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127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1274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127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2743"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Line 2"/>
          <p:cNvSpPr>
            <a:spLocks noChangeShapeType="1"/>
          </p:cNvSpPr>
          <p:nvPr/>
        </p:nvSpPr>
        <p:spPr bwMode="auto">
          <a:xfrm rot="5400000">
            <a:off x="4572000" y="-2969292"/>
            <a:ext cx="0" cy="7924800"/>
          </a:xfrm>
          <a:prstGeom prst="line">
            <a:avLst/>
          </a:prstGeom>
          <a:noFill/>
          <a:ln w="28575" cap="sq">
            <a:solidFill>
              <a:srgbClr val="FF0000"/>
            </a:solidFill>
            <a:round/>
            <a:headEnd type="none" w="sm" len="sm"/>
            <a:tailEnd type="none" w="sm" len="sm"/>
          </a:ln>
        </p:spPr>
        <p:txBody>
          <a:bodyPr wrap="none" anchor="ctr">
            <a:prstTxWarp prst="textNoShape">
              <a:avLst/>
            </a:prstTxWarp>
          </a:bodyPr>
          <a:lstStyle/>
          <a:p>
            <a:endParaRPr lang="en-US"/>
          </a:p>
        </p:txBody>
      </p:sp>
      <p:sp>
        <p:nvSpPr>
          <p:cNvPr id="1054723" name="Rectangle 3"/>
          <p:cNvSpPr>
            <a:spLocks noGrp="1" noChangeArrowheads="1"/>
          </p:cNvSpPr>
          <p:nvPr>
            <p:ph type="title"/>
          </p:nvPr>
        </p:nvSpPr>
        <p:spPr>
          <a:xfrm>
            <a:off x="457200" y="-24479"/>
            <a:ext cx="8229600" cy="1143000"/>
          </a:xfrm>
        </p:spPr>
        <p:txBody>
          <a:bodyPr/>
          <a:lstStyle/>
          <a:p>
            <a:pPr eaLnBrk="1" hangingPunct="1">
              <a:defRPr/>
            </a:pPr>
            <a:r>
              <a:rPr lang="en-US" dirty="0" smtClean="0">
                <a:ea typeface="+mj-ea"/>
                <a:cs typeface="+mj-cs"/>
              </a:rPr>
              <a:t>Timing Advice</a:t>
            </a:r>
            <a:endParaRPr lang="en-US" dirty="0">
              <a:ea typeface="+mj-ea"/>
              <a:cs typeface="+mj-cs"/>
            </a:endParaRPr>
          </a:p>
        </p:txBody>
      </p:sp>
      <p:sp>
        <p:nvSpPr>
          <p:cNvPr id="5" name="Rectangle 4"/>
          <p:cNvSpPr txBox="1">
            <a:spLocks noChangeArrowheads="1"/>
          </p:cNvSpPr>
          <p:nvPr/>
        </p:nvSpPr>
        <p:spPr bwMode="black">
          <a:xfrm>
            <a:off x="419100" y="1428994"/>
            <a:ext cx="8547100" cy="52004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SzPct val="125000"/>
              <a:buFont typeface="Times" pitchFamily="-108" charset="0"/>
              <a:buChar char="•"/>
              <a:defRPr sz="2400">
                <a:solidFill>
                  <a:schemeClr val="tx1"/>
                </a:solidFill>
                <a:effectLst>
                  <a:outerShdw blurRad="38100" dist="38100" dir="2700000" algn="tl">
                    <a:srgbClr val="DDDDDD"/>
                  </a:outerShdw>
                </a:effectLst>
                <a:latin typeface="+mn-lt"/>
                <a:ea typeface="+mn-ea"/>
                <a:cs typeface="+mn-cs"/>
              </a:defRPr>
            </a:lvl1pPr>
            <a:lvl2pPr marL="742950" indent="-285750" algn="l" rtl="0" fontAlgn="base">
              <a:spcBef>
                <a:spcPct val="20000"/>
              </a:spcBef>
              <a:spcAft>
                <a:spcPct val="0"/>
              </a:spcAft>
              <a:buClr>
                <a:schemeClr val="tx1"/>
              </a:buClr>
              <a:buSzPct val="100000"/>
              <a:buChar char="-"/>
              <a:defRPr sz="2000">
                <a:solidFill>
                  <a:schemeClr val="tx1"/>
                </a:solidFill>
                <a:effectLst>
                  <a:outerShdw blurRad="38100" dist="38100" dir="2700000" algn="tl">
                    <a:srgbClr val="DDDDDD"/>
                  </a:outerShdw>
                </a:effectLst>
                <a:latin typeface="+mn-lt"/>
                <a:ea typeface="ＭＳ Ｐゴシック" pitchFamily="-108" charset="-128"/>
              </a:defRPr>
            </a:lvl2pPr>
            <a:lvl3pPr marL="1143000" indent="-228600" algn="l" rtl="0" fontAlgn="base">
              <a:spcBef>
                <a:spcPct val="20000"/>
              </a:spcBef>
              <a:spcAft>
                <a:spcPct val="0"/>
              </a:spcAft>
              <a:buSzPct val="65000"/>
              <a:buFont typeface="Times" pitchFamily="-108" charset="0"/>
              <a:buChar char="•"/>
              <a:defRPr sz="1600">
                <a:solidFill>
                  <a:schemeClr val="tx1"/>
                </a:solidFill>
                <a:effectLst>
                  <a:outerShdw blurRad="38100" dist="38100" dir="2700000" algn="tl">
                    <a:srgbClr val="DDDDDD"/>
                  </a:outerShdw>
                </a:effectLst>
                <a:latin typeface="+mn-lt"/>
                <a:ea typeface="ＭＳ Ｐゴシック" pitchFamily="-108" charset="-128"/>
              </a:defRPr>
            </a:lvl3pPr>
            <a:lvl4pPr marL="1600200" indent="-228600" algn="l" rtl="0" fontAlgn="base">
              <a:spcBef>
                <a:spcPct val="20000"/>
              </a:spcBef>
              <a:spcAft>
                <a:spcPct val="0"/>
              </a:spcAft>
              <a:buClr>
                <a:schemeClr val="tx1"/>
              </a:buClr>
              <a:buSzPct val="65000"/>
              <a:buFont typeface="Wingdings" pitchFamily="-108" charset="2"/>
              <a:buChar char="n"/>
              <a:defRPr sz="1400">
                <a:solidFill>
                  <a:schemeClr val="tx1"/>
                </a:solidFill>
                <a:effectLst>
                  <a:outerShdw blurRad="38100" dist="38100" dir="2700000" algn="tl">
                    <a:srgbClr val="DDDDDD"/>
                  </a:outerShdw>
                </a:effectLst>
                <a:latin typeface="+mn-lt"/>
                <a:ea typeface="ＭＳ Ｐゴシック" pitchFamily="-108" charset="-128"/>
              </a:defRPr>
            </a:lvl4pPr>
            <a:lvl5pPr marL="2057400" indent="-228600" algn="l" rtl="0" fontAlgn="base">
              <a:spcBef>
                <a:spcPct val="20000"/>
              </a:spcBef>
              <a:spcAft>
                <a:spcPct val="0"/>
              </a:spcAft>
              <a:buClr>
                <a:schemeClr val="folHlink"/>
              </a:buClr>
              <a:buSzPct val="65000"/>
              <a:buFont typeface="Wingdings" pitchFamily="-108" charset="2"/>
              <a:buChar char="n"/>
              <a:defRPr sz="1200">
                <a:solidFill>
                  <a:schemeClr val="tx1"/>
                </a:solidFill>
                <a:effectLst>
                  <a:outerShdw blurRad="38100" dist="38100" dir="2700000" algn="tl">
                    <a:srgbClr val="DDDDDD"/>
                  </a:outerShdw>
                </a:effectLst>
                <a:latin typeface="+mn-lt"/>
                <a:ea typeface="ＭＳ Ｐゴシック" pitchFamily="-108" charset="-128"/>
              </a:defRPr>
            </a:lvl5pPr>
            <a:lvl6pPr marL="2514600" indent="-228600" algn="l" rtl="0" fontAlgn="base">
              <a:spcBef>
                <a:spcPct val="20000"/>
              </a:spcBef>
              <a:spcAft>
                <a:spcPct val="0"/>
              </a:spcAft>
              <a:buClr>
                <a:schemeClr val="folHlink"/>
              </a:buClr>
              <a:buSzPct val="65000"/>
              <a:buFont typeface="Wingdings" pitchFamily="-108" charset="2"/>
              <a:buChar char="n"/>
              <a:defRPr sz="1200">
                <a:solidFill>
                  <a:schemeClr val="tx1"/>
                </a:solidFill>
                <a:effectLst>
                  <a:outerShdw blurRad="38100" dist="38100" dir="2700000" algn="tl">
                    <a:srgbClr val="DDDDDD"/>
                  </a:outerShdw>
                </a:effectLst>
                <a:latin typeface="+mn-lt"/>
                <a:ea typeface="ＭＳ Ｐゴシック" pitchFamily="-108" charset="-128"/>
              </a:defRPr>
            </a:lvl6pPr>
            <a:lvl7pPr marL="2971800" indent="-228600" algn="l" rtl="0" fontAlgn="base">
              <a:spcBef>
                <a:spcPct val="20000"/>
              </a:spcBef>
              <a:spcAft>
                <a:spcPct val="0"/>
              </a:spcAft>
              <a:buClr>
                <a:schemeClr val="folHlink"/>
              </a:buClr>
              <a:buSzPct val="65000"/>
              <a:buFont typeface="Wingdings" pitchFamily="-108" charset="2"/>
              <a:buChar char="n"/>
              <a:defRPr sz="1200">
                <a:solidFill>
                  <a:schemeClr val="tx1"/>
                </a:solidFill>
                <a:effectLst>
                  <a:outerShdw blurRad="38100" dist="38100" dir="2700000" algn="tl">
                    <a:srgbClr val="DDDDDD"/>
                  </a:outerShdw>
                </a:effectLst>
                <a:latin typeface="+mn-lt"/>
                <a:ea typeface="ＭＳ Ｐゴシック" pitchFamily="-108" charset="-128"/>
              </a:defRPr>
            </a:lvl7pPr>
            <a:lvl8pPr marL="3429000" indent="-228600" algn="l" rtl="0" fontAlgn="base">
              <a:spcBef>
                <a:spcPct val="20000"/>
              </a:spcBef>
              <a:spcAft>
                <a:spcPct val="0"/>
              </a:spcAft>
              <a:buClr>
                <a:schemeClr val="folHlink"/>
              </a:buClr>
              <a:buSzPct val="65000"/>
              <a:buFont typeface="Wingdings" pitchFamily="-108" charset="2"/>
              <a:buChar char="n"/>
              <a:defRPr sz="1200">
                <a:solidFill>
                  <a:schemeClr val="tx1"/>
                </a:solidFill>
                <a:effectLst>
                  <a:outerShdw blurRad="38100" dist="38100" dir="2700000" algn="tl">
                    <a:srgbClr val="DDDDDD"/>
                  </a:outerShdw>
                </a:effectLst>
                <a:latin typeface="+mn-lt"/>
                <a:ea typeface="ＭＳ Ｐゴシック" pitchFamily="-108" charset="-128"/>
              </a:defRPr>
            </a:lvl8pPr>
            <a:lvl9pPr marL="3886200" indent="-228600" algn="l" rtl="0" fontAlgn="base">
              <a:spcBef>
                <a:spcPct val="20000"/>
              </a:spcBef>
              <a:spcAft>
                <a:spcPct val="0"/>
              </a:spcAft>
              <a:buClr>
                <a:schemeClr val="folHlink"/>
              </a:buClr>
              <a:buSzPct val="65000"/>
              <a:buFont typeface="Wingdings" pitchFamily="-108" charset="2"/>
              <a:buChar char="n"/>
              <a:defRPr sz="1200">
                <a:solidFill>
                  <a:schemeClr val="tx1"/>
                </a:solidFill>
                <a:effectLst>
                  <a:outerShdw blurRad="38100" dist="38100" dir="2700000" algn="tl">
                    <a:srgbClr val="DDDDDD"/>
                  </a:outerShdw>
                </a:effectLst>
                <a:latin typeface="+mn-lt"/>
                <a:ea typeface="ＭＳ Ｐゴシック" pitchFamily="-108" charset="-128"/>
              </a:defRPr>
            </a:lvl9pPr>
          </a:lstStyle>
          <a:p>
            <a:pPr>
              <a:defRPr/>
            </a:pPr>
            <a:r>
              <a:rPr lang="en-US" dirty="0" smtClean="0"/>
              <a:t>Duration for visual stimuli</a:t>
            </a:r>
          </a:p>
          <a:p>
            <a:pPr lvl="1">
              <a:defRPr/>
            </a:pPr>
            <a:r>
              <a:rPr lang="en-US" dirty="0" smtClean="0"/>
              <a:t>100-200 ms, or else longer than time period of interest</a:t>
            </a:r>
          </a:p>
          <a:p>
            <a:pPr lvl="1">
              <a:defRPr/>
            </a:pPr>
            <a:r>
              <a:rPr lang="en-US" dirty="0" smtClean="0"/>
              <a:t>&gt;100 ms -&gt; Offset response</a:t>
            </a:r>
          </a:p>
          <a:p>
            <a:pPr lvl="1">
              <a:defRPr/>
            </a:pPr>
            <a:r>
              <a:rPr lang="en-US" dirty="0" smtClean="0"/>
              <a:t>&lt;100 ms -&gt; dimmer, not shorter</a:t>
            </a:r>
            <a:endParaRPr lang="en-US" dirty="0"/>
          </a:p>
        </p:txBody>
      </p:sp>
      <p:pic>
        <p:nvPicPr>
          <p:cNvPr id="3" name="Picture 2"/>
          <p:cNvPicPr>
            <a:picLocks noChangeAspect="1"/>
          </p:cNvPicPr>
          <p:nvPr/>
        </p:nvPicPr>
        <p:blipFill>
          <a:blip r:embed="rId3"/>
          <a:stretch>
            <a:fillRect/>
          </a:stretch>
        </p:blipFill>
        <p:spPr>
          <a:xfrm>
            <a:off x="2133600" y="3276599"/>
            <a:ext cx="4292600" cy="3352799"/>
          </a:xfrm>
          <a:prstGeom prst="rect">
            <a:avLst/>
          </a:prstGeom>
        </p:spPr>
      </p:pic>
    </p:spTree>
    <p:extLst>
      <p:ext uri="{BB962C8B-B14F-4D97-AF65-F5344CB8AC3E}">
        <p14:creationId xmlns:p14="http://schemas.microsoft.com/office/powerpoint/2010/main" val="42363388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Line 2"/>
          <p:cNvSpPr>
            <a:spLocks noChangeShapeType="1"/>
          </p:cNvSpPr>
          <p:nvPr/>
        </p:nvSpPr>
        <p:spPr bwMode="auto">
          <a:xfrm rot="5400000">
            <a:off x="4572000" y="-2944813"/>
            <a:ext cx="0" cy="7924800"/>
          </a:xfrm>
          <a:prstGeom prst="line">
            <a:avLst/>
          </a:prstGeom>
          <a:noFill/>
          <a:ln w="28575" cap="sq">
            <a:solidFill>
              <a:srgbClr val="FF0000"/>
            </a:solidFill>
            <a:round/>
            <a:headEnd type="none" w="sm" len="sm"/>
            <a:tailEnd type="none" w="sm" len="sm"/>
          </a:ln>
        </p:spPr>
        <p:txBody>
          <a:bodyPr wrap="none" anchor="ctr">
            <a:prstTxWarp prst="textNoShape">
              <a:avLst/>
            </a:prstTxWarp>
          </a:bodyPr>
          <a:lstStyle/>
          <a:p>
            <a:endParaRPr lang="en-US"/>
          </a:p>
        </p:txBody>
      </p:sp>
      <p:sp>
        <p:nvSpPr>
          <p:cNvPr id="1054723" name="Rectangle 3"/>
          <p:cNvSpPr>
            <a:spLocks noGrp="1" noChangeArrowheads="1"/>
          </p:cNvSpPr>
          <p:nvPr>
            <p:ph type="title"/>
          </p:nvPr>
        </p:nvSpPr>
        <p:spPr>
          <a:xfrm>
            <a:off x="457200" y="0"/>
            <a:ext cx="8229600" cy="1143000"/>
          </a:xfrm>
        </p:spPr>
        <p:txBody>
          <a:bodyPr/>
          <a:lstStyle/>
          <a:p>
            <a:pPr eaLnBrk="1" hangingPunct="1">
              <a:defRPr/>
            </a:pPr>
            <a:r>
              <a:rPr lang="en-US" dirty="0" smtClean="0">
                <a:solidFill>
                  <a:srgbClr val="000000"/>
                </a:solidFill>
                <a:ea typeface="+mj-ea"/>
                <a:cs typeface="+mj-cs"/>
              </a:rPr>
              <a:t>Timing Advice</a:t>
            </a:r>
            <a:endParaRPr lang="en-US" dirty="0">
              <a:solidFill>
                <a:srgbClr val="000000"/>
              </a:solidFill>
              <a:ea typeface="+mj-ea"/>
              <a:cs typeface="+mj-cs"/>
            </a:endParaRPr>
          </a:p>
        </p:txBody>
      </p:sp>
      <p:sp>
        <p:nvSpPr>
          <p:cNvPr id="5" name="Rectangle 4"/>
          <p:cNvSpPr txBox="1">
            <a:spLocks noChangeArrowheads="1"/>
          </p:cNvSpPr>
          <p:nvPr/>
        </p:nvSpPr>
        <p:spPr bwMode="black">
          <a:xfrm>
            <a:off x="419100" y="1428994"/>
            <a:ext cx="8547100" cy="52004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SzPct val="125000"/>
              <a:buFont typeface="Times" pitchFamily="-108" charset="0"/>
              <a:buChar char="•"/>
              <a:defRPr sz="2400">
                <a:solidFill>
                  <a:schemeClr val="tx1"/>
                </a:solidFill>
                <a:effectLst>
                  <a:outerShdw blurRad="38100" dist="38100" dir="2700000" algn="tl">
                    <a:srgbClr val="DDDDDD"/>
                  </a:outerShdw>
                </a:effectLst>
                <a:latin typeface="+mn-lt"/>
                <a:ea typeface="+mn-ea"/>
                <a:cs typeface="+mn-cs"/>
              </a:defRPr>
            </a:lvl1pPr>
            <a:lvl2pPr marL="742950" indent="-285750" algn="l" rtl="0" fontAlgn="base">
              <a:spcBef>
                <a:spcPct val="20000"/>
              </a:spcBef>
              <a:spcAft>
                <a:spcPct val="0"/>
              </a:spcAft>
              <a:buClr>
                <a:schemeClr val="tx1"/>
              </a:buClr>
              <a:buSzPct val="100000"/>
              <a:buChar char="-"/>
              <a:defRPr sz="2000">
                <a:solidFill>
                  <a:schemeClr val="tx1"/>
                </a:solidFill>
                <a:effectLst>
                  <a:outerShdw blurRad="38100" dist="38100" dir="2700000" algn="tl">
                    <a:srgbClr val="DDDDDD"/>
                  </a:outerShdw>
                </a:effectLst>
                <a:latin typeface="+mn-lt"/>
                <a:ea typeface="ＭＳ Ｐゴシック" pitchFamily="-108" charset="-128"/>
              </a:defRPr>
            </a:lvl2pPr>
            <a:lvl3pPr marL="1143000" indent="-228600" algn="l" rtl="0" fontAlgn="base">
              <a:spcBef>
                <a:spcPct val="20000"/>
              </a:spcBef>
              <a:spcAft>
                <a:spcPct val="0"/>
              </a:spcAft>
              <a:buSzPct val="65000"/>
              <a:buFont typeface="Times" pitchFamily="-108" charset="0"/>
              <a:buChar char="•"/>
              <a:defRPr sz="1600">
                <a:solidFill>
                  <a:schemeClr val="tx1"/>
                </a:solidFill>
                <a:effectLst>
                  <a:outerShdw blurRad="38100" dist="38100" dir="2700000" algn="tl">
                    <a:srgbClr val="DDDDDD"/>
                  </a:outerShdw>
                </a:effectLst>
                <a:latin typeface="+mn-lt"/>
                <a:ea typeface="ＭＳ Ｐゴシック" pitchFamily="-108" charset="-128"/>
              </a:defRPr>
            </a:lvl3pPr>
            <a:lvl4pPr marL="1600200" indent="-228600" algn="l" rtl="0" fontAlgn="base">
              <a:spcBef>
                <a:spcPct val="20000"/>
              </a:spcBef>
              <a:spcAft>
                <a:spcPct val="0"/>
              </a:spcAft>
              <a:buClr>
                <a:schemeClr val="tx1"/>
              </a:buClr>
              <a:buSzPct val="65000"/>
              <a:buFont typeface="Wingdings" pitchFamily="-108" charset="2"/>
              <a:buChar char="n"/>
              <a:defRPr sz="1400">
                <a:solidFill>
                  <a:schemeClr val="tx1"/>
                </a:solidFill>
                <a:effectLst>
                  <a:outerShdw blurRad="38100" dist="38100" dir="2700000" algn="tl">
                    <a:srgbClr val="DDDDDD"/>
                  </a:outerShdw>
                </a:effectLst>
                <a:latin typeface="+mn-lt"/>
                <a:ea typeface="ＭＳ Ｐゴシック" pitchFamily="-108" charset="-128"/>
              </a:defRPr>
            </a:lvl4pPr>
            <a:lvl5pPr marL="2057400" indent="-228600" algn="l" rtl="0" fontAlgn="base">
              <a:spcBef>
                <a:spcPct val="20000"/>
              </a:spcBef>
              <a:spcAft>
                <a:spcPct val="0"/>
              </a:spcAft>
              <a:buClr>
                <a:schemeClr val="folHlink"/>
              </a:buClr>
              <a:buSzPct val="65000"/>
              <a:buFont typeface="Wingdings" pitchFamily="-108" charset="2"/>
              <a:buChar char="n"/>
              <a:defRPr sz="1200">
                <a:solidFill>
                  <a:schemeClr val="tx1"/>
                </a:solidFill>
                <a:effectLst>
                  <a:outerShdw blurRad="38100" dist="38100" dir="2700000" algn="tl">
                    <a:srgbClr val="DDDDDD"/>
                  </a:outerShdw>
                </a:effectLst>
                <a:latin typeface="+mn-lt"/>
                <a:ea typeface="ＭＳ Ｐゴシック" pitchFamily="-108" charset="-128"/>
              </a:defRPr>
            </a:lvl5pPr>
            <a:lvl6pPr marL="2514600" indent="-228600" algn="l" rtl="0" fontAlgn="base">
              <a:spcBef>
                <a:spcPct val="20000"/>
              </a:spcBef>
              <a:spcAft>
                <a:spcPct val="0"/>
              </a:spcAft>
              <a:buClr>
                <a:schemeClr val="folHlink"/>
              </a:buClr>
              <a:buSzPct val="65000"/>
              <a:buFont typeface="Wingdings" pitchFamily="-108" charset="2"/>
              <a:buChar char="n"/>
              <a:defRPr sz="1200">
                <a:solidFill>
                  <a:schemeClr val="tx1"/>
                </a:solidFill>
                <a:effectLst>
                  <a:outerShdw blurRad="38100" dist="38100" dir="2700000" algn="tl">
                    <a:srgbClr val="DDDDDD"/>
                  </a:outerShdw>
                </a:effectLst>
                <a:latin typeface="+mn-lt"/>
                <a:ea typeface="ＭＳ Ｐゴシック" pitchFamily="-108" charset="-128"/>
              </a:defRPr>
            </a:lvl6pPr>
            <a:lvl7pPr marL="2971800" indent="-228600" algn="l" rtl="0" fontAlgn="base">
              <a:spcBef>
                <a:spcPct val="20000"/>
              </a:spcBef>
              <a:spcAft>
                <a:spcPct val="0"/>
              </a:spcAft>
              <a:buClr>
                <a:schemeClr val="folHlink"/>
              </a:buClr>
              <a:buSzPct val="65000"/>
              <a:buFont typeface="Wingdings" pitchFamily="-108" charset="2"/>
              <a:buChar char="n"/>
              <a:defRPr sz="1200">
                <a:solidFill>
                  <a:schemeClr val="tx1"/>
                </a:solidFill>
                <a:effectLst>
                  <a:outerShdw blurRad="38100" dist="38100" dir="2700000" algn="tl">
                    <a:srgbClr val="DDDDDD"/>
                  </a:outerShdw>
                </a:effectLst>
                <a:latin typeface="+mn-lt"/>
                <a:ea typeface="ＭＳ Ｐゴシック" pitchFamily="-108" charset="-128"/>
              </a:defRPr>
            </a:lvl7pPr>
            <a:lvl8pPr marL="3429000" indent="-228600" algn="l" rtl="0" fontAlgn="base">
              <a:spcBef>
                <a:spcPct val="20000"/>
              </a:spcBef>
              <a:spcAft>
                <a:spcPct val="0"/>
              </a:spcAft>
              <a:buClr>
                <a:schemeClr val="folHlink"/>
              </a:buClr>
              <a:buSzPct val="65000"/>
              <a:buFont typeface="Wingdings" pitchFamily="-108" charset="2"/>
              <a:buChar char="n"/>
              <a:defRPr sz="1200">
                <a:solidFill>
                  <a:schemeClr val="tx1"/>
                </a:solidFill>
                <a:effectLst>
                  <a:outerShdw blurRad="38100" dist="38100" dir="2700000" algn="tl">
                    <a:srgbClr val="DDDDDD"/>
                  </a:outerShdw>
                </a:effectLst>
                <a:latin typeface="+mn-lt"/>
                <a:ea typeface="ＭＳ Ｐゴシック" pitchFamily="-108" charset="-128"/>
              </a:defRPr>
            </a:lvl8pPr>
            <a:lvl9pPr marL="3886200" indent="-228600" algn="l" rtl="0" fontAlgn="base">
              <a:spcBef>
                <a:spcPct val="20000"/>
              </a:spcBef>
              <a:spcAft>
                <a:spcPct val="0"/>
              </a:spcAft>
              <a:buClr>
                <a:schemeClr val="folHlink"/>
              </a:buClr>
              <a:buSzPct val="65000"/>
              <a:buFont typeface="Wingdings" pitchFamily="-108" charset="2"/>
              <a:buChar char="n"/>
              <a:defRPr sz="1200">
                <a:solidFill>
                  <a:schemeClr val="tx1"/>
                </a:solidFill>
                <a:effectLst>
                  <a:outerShdw blurRad="38100" dist="38100" dir="2700000" algn="tl">
                    <a:srgbClr val="DDDDDD"/>
                  </a:outerShdw>
                </a:effectLst>
                <a:latin typeface="+mn-lt"/>
                <a:ea typeface="ＭＳ Ｐゴシック" pitchFamily="-108" charset="-128"/>
              </a:defRPr>
            </a:lvl9pPr>
          </a:lstStyle>
          <a:p>
            <a:pPr>
              <a:defRPr/>
            </a:pPr>
            <a:r>
              <a:rPr lang="en-US" dirty="0" smtClean="0"/>
              <a:t>Trial duration</a:t>
            </a:r>
          </a:p>
          <a:p>
            <a:pPr lvl="1">
              <a:defRPr/>
            </a:pPr>
            <a:r>
              <a:rPr lang="en-US" dirty="0" smtClean="0"/>
              <a:t>As short as possible to maximize # trials/session</a:t>
            </a:r>
          </a:p>
          <a:p>
            <a:pPr lvl="1">
              <a:defRPr/>
            </a:pPr>
            <a:r>
              <a:rPr lang="en-US" dirty="0" smtClean="0"/>
              <a:t>But longer means fewer overlap problems</a:t>
            </a:r>
          </a:p>
          <a:p>
            <a:pPr lvl="1">
              <a:defRPr/>
            </a:pPr>
            <a:r>
              <a:rPr lang="en-US" dirty="0" smtClean="0"/>
              <a:t>And longer means less sensory adaptation</a:t>
            </a:r>
          </a:p>
          <a:p>
            <a:pPr lvl="1">
              <a:defRPr/>
            </a:pPr>
            <a:r>
              <a:rPr lang="en-US" dirty="0" smtClean="0"/>
              <a:t>&gt;=1500 ms if subjects respond on every trial</a:t>
            </a:r>
          </a:p>
          <a:p>
            <a:pPr lvl="1">
              <a:defRPr/>
            </a:pPr>
            <a:r>
              <a:rPr lang="en-US" dirty="0" smtClean="0"/>
              <a:t>Add jitter of at least ±50 ms to avoid alpha entrainment</a:t>
            </a:r>
          </a:p>
          <a:p>
            <a:pPr lvl="1">
              <a:defRPr/>
            </a:pPr>
            <a:r>
              <a:rPr lang="en-US" dirty="0" smtClean="0"/>
              <a:t>Add more jitter to reduce overlap</a:t>
            </a:r>
          </a:p>
          <a:p>
            <a:pPr>
              <a:defRPr/>
            </a:pPr>
            <a:r>
              <a:rPr lang="en-US" dirty="0" smtClean="0"/>
              <a:t>Your system may have a delay between the event code and the actual stimulus</a:t>
            </a:r>
          </a:p>
          <a:p>
            <a:pPr lvl="1">
              <a:defRPr/>
            </a:pPr>
            <a:r>
              <a:rPr lang="en-US" dirty="0" smtClean="0"/>
              <a:t>LCD monitors typically have a delay of 5-30 ms before anything is presented</a:t>
            </a:r>
          </a:p>
          <a:p>
            <a:pPr lvl="1">
              <a:defRPr/>
            </a:pPr>
            <a:r>
              <a:rPr lang="en-US" dirty="0" smtClean="0"/>
              <a:t>CRT monitors start at the top of the screen, so stimuli appear with a delay of 10-15 ms near the bottom</a:t>
            </a:r>
          </a:p>
          <a:p>
            <a:pPr lvl="1">
              <a:defRPr/>
            </a:pPr>
            <a:r>
              <a:rPr lang="en-US" dirty="0" smtClean="0"/>
              <a:t>You should measure this and adjust accordingly</a:t>
            </a:r>
          </a:p>
          <a:p>
            <a:pPr lvl="1">
              <a:defRPr/>
            </a:pPr>
            <a:endParaRPr lang="en-US" dirty="0"/>
          </a:p>
        </p:txBody>
      </p:sp>
    </p:spTree>
    <p:extLst>
      <p:ext uri="{BB962C8B-B14F-4D97-AF65-F5344CB8AC3E}">
        <p14:creationId xmlns:p14="http://schemas.microsoft.com/office/powerpoint/2010/main" val="220953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9" end="9"/>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738" name="Line 2"/>
          <p:cNvSpPr>
            <a:spLocks noChangeShapeType="1"/>
          </p:cNvSpPr>
          <p:nvPr/>
        </p:nvSpPr>
        <p:spPr bwMode="auto">
          <a:xfrm rot="5400000">
            <a:off x="4572000" y="-2944813"/>
            <a:ext cx="0" cy="7924800"/>
          </a:xfrm>
          <a:prstGeom prst="line">
            <a:avLst/>
          </a:prstGeom>
          <a:noFill/>
          <a:ln w="28575" cap="sq">
            <a:solidFill>
              <a:srgbClr val="FF0000"/>
            </a:solidFill>
            <a:round/>
            <a:headEnd type="none" w="sm" len="sm"/>
            <a:tailEnd type="none" w="sm" len="sm"/>
          </a:ln>
          <a:effectLst/>
        </p:spPr>
        <p:txBody>
          <a:bodyPr wrap="none" anchor="ctr">
            <a:prstTxWarp prst="textNoShape">
              <a:avLst/>
            </a:prstTxWarp>
          </a:bodyPr>
          <a:lstStyle/>
          <a:p>
            <a:endParaRPr lang="en-US"/>
          </a:p>
        </p:txBody>
      </p:sp>
      <p:sp>
        <p:nvSpPr>
          <p:cNvPr id="1012739" name="Rectangle 3"/>
          <p:cNvSpPr>
            <a:spLocks noGrp="1" noChangeArrowheads="1"/>
          </p:cNvSpPr>
          <p:nvPr>
            <p:ph type="title"/>
          </p:nvPr>
        </p:nvSpPr>
        <p:spPr>
          <a:xfrm>
            <a:off x="457200" y="0"/>
            <a:ext cx="8229600" cy="1143000"/>
          </a:xfrm>
        </p:spPr>
        <p:txBody>
          <a:bodyPr/>
          <a:lstStyle/>
          <a:p>
            <a:r>
              <a:rPr lang="en-US" dirty="0" smtClean="0"/>
              <a:t>Some General Advice</a:t>
            </a:r>
            <a:endParaRPr lang="en-US" dirty="0"/>
          </a:p>
        </p:txBody>
      </p:sp>
      <p:sp>
        <p:nvSpPr>
          <p:cNvPr id="5" name="Rectangle 4"/>
          <p:cNvSpPr txBox="1">
            <a:spLocks noChangeArrowheads="1"/>
          </p:cNvSpPr>
          <p:nvPr/>
        </p:nvSpPr>
        <p:spPr bwMode="black">
          <a:xfrm>
            <a:off x="419100" y="1224039"/>
            <a:ext cx="8724900" cy="54250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Pct val="125000"/>
              <a:buFont typeface="Times" pitchFamily="-112" charset="0"/>
              <a:buChar char="•"/>
              <a:tabLst/>
              <a:defRPr/>
            </a:pPr>
            <a:r>
              <a:rPr lang="en-US" sz="2400" kern="0" dirty="0" smtClean="0">
                <a:effectLst>
                  <a:outerShdw blurRad="38100" dist="38100" dir="2700000" algn="tl">
                    <a:srgbClr val="DDDDDD"/>
                  </a:outerShdw>
                </a:effectLst>
                <a:latin typeface="+mn-lt"/>
              </a:rPr>
              <a:t>ERP experiments are hard to design perfectly</a:t>
            </a:r>
          </a:p>
          <a:p>
            <a:pPr marL="342900" marR="0" lvl="0" indent="-342900" algn="l" defTabSz="914400" rtl="0" eaLnBrk="1" fontAlgn="base" latinLnBrk="0" hangingPunct="1">
              <a:lnSpc>
                <a:spcPct val="100000"/>
              </a:lnSpc>
              <a:spcBef>
                <a:spcPct val="20000"/>
              </a:spcBef>
              <a:spcAft>
                <a:spcPct val="0"/>
              </a:spcAft>
              <a:buClrTx/>
              <a:buSzPct val="125000"/>
              <a:buFont typeface="Times" pitchFamily="-112" charset="0"/>
              <a:buChar char="•"/>
              <a:tabLst/>
              <a:defRPr/>
            </a:pPr>
            <a:r>
              <a:rPr lang="en-US" sz="2400" kern="0" dirty="0" smtClean="0">
                <a:effectLst>
                  <a:outerShdw blurRad="38100" dist="38100" dir="2700000" algn="tl">
                    <a:srgbClr val="DDDDDD"/>
                  </a:outerShdw>
                </a:effectLst>
                <a:latin typeface="+mn-lt"/>
              </a:rPr>
              <a:t>You will constantly be frustrated by the need to balance the number of conditions with the number of trials per condition</a:t>
            </a:r>
          </a:p>
          <a:p>
            <a:pPr marL="342900" marR="0" lvl="0" indent="-342900" algn="l" defTabSz="914400" rtl="0" eaLnBrk="1" fontAlgn="base" latinLnBrk="0" hangingPunct="1">
              <a:lnSpc>
                <a:spcPct val="100000"/>
              </a:lnSpc>
              <a:spcBef>
                <a:spcPct val="20000"/>
              </a:spcBef>
              <a:spcAft>
                <a:spcPct val="0"/>
              </a:spcAft>
              <a:buClrTx/>
              <a:buSzPct val="125000"/>
              <a:buFont typeface="Times" pitchFamily="-112" charset="0"/>
              <a:buChar char="•"/>
              <a:tabLst/>
              <a:defRPr/>
            </a:pPr>
            <a:r>
              <a:rPr lang="en-US" sz="2400" kern="0" dirty="0" smtClean="0">
                <a:effectLst>
                  <a:outerShdw blurRad="38100" dist="38100" dir="2700000" algn="tl">
                    <a:srgbClr val="DDDDDD"/>
                  </a:outerShdw>
                </a:effectLst>
                <a:latin typeface="+mn-lt"/>
              </a:rPr>
              <a:t>Keep each experiment as simple as possible, and realize that you will probably need multiple experiments</a:t>
            </a:r>
          </a:p>
          <a:p>
            <a:pPr marL="742950" lvl="1" indent="-285750" algn="l" eaLnBrk="1" hangingPunct="1">
              <a:spcBef>
                <a:spcPct val="20000"/>
              </a:spcBef>
              <a:buClr>
                <a:schemeClr val="tx1"/>
              </a:buClr>
              <a:buSzPct val="100000"/>
              <a:buFont typeface="Times" pitchFamily="-112" charset="0"/>
              <a:buChar char="-"/>
              <a:defRPr/>
            </a:pPr>
            <a:r>
              <a:rPr lang="en-US" dirty="0" smtClean="0">
                <a:effectLst>
                  <a:outerShdw blurRad="38100" dist="38100" dir="2700000" algn="tl">
                    <a:srgbClr val="DDDDDD"/>
                  </a:outerShdw>
                </a:effectLst>
                <a:latin typeface="+mn-lt"/>
                <a:ea typeface="ＭＳ Ｐゴシック" pitchFamily="-108" charset="-128"/>
              </a:rPr>
              <a:t>The additional experiments will provide replications</a:t>
            </a:r>
          </a:p>
          <a:p>
            <a:pPr marL="342900" indent="-342900" algn="l" eaLnBrk="1" hangingPunct="1">
              <a:spcBef>
                <a:spcPct val="20000"/>
              </a:spcBef>
              <a:buSzPct val="125000"/>
              <a:buFont typeface="Times" pitchFamily="-112" charset="0"/>
              <a:buChar char="•"/>
            </a:pPr>
            <a:r>
              <a:rPr lang="en-US" sz="2400" kern="0" dirty="0" smtClean="0">
                <a:effectLst>
                  <a:outerShdw blurRad="38100" dist="38100" dir="2700000" algn="tl">
                    <a:srgbClr val="DDDDDD"/>
                  </a:outerShdw>
                </a:effectLst>
                <a:latin typeface="+mn-lt"/>
              </a:rPr>
              <a:t>In the end, this will save you time</a:t>
            </a:r>
          </a:p>
          <a:p>
            <a:pPr marL="342900" indent="-342900" algn="l" eaLnBrk="1" hangingPunct="1">
              <a:spcBef>
                <a:spcPct val="20000"/>
              </a:spcBef>
              <a:buSzPct val="125000"/>
              <a:buFont typeface="Times" pitchFamily="-112" charset="0"/>
              <a:buChar char="•"/>
            </a:pPr>
            <a:r>
              <a:rPr lang="en-US" sz="2400" kern="0" dirty="0" smtClean="0">
                <a:effectLst>
                  <a:outerShdw blurRad="38100" dist="38100" dir="2700000" algn="tl">
                    <a:srgbClr val="DDDDDD"/>
                  </a:outerShdw>
                </a:effectLst>
                <a:latin typeface="+mn-lt"/>
              </a:rPr>
              <a:t>Each experiment will teach you something that will allow you to do a better job with the next experiment</a:t>
            </a:r>
          </a:p>
          <a:p>
            <a:pPr marL="342900" indent="-342900" algn="l" eaLnBrk="1" hangingPunct="1">
              <a:spcBef>
                <a:spcPct val="20000"/>
              </a:spcBef>
              <a:buSzPct val="125000"/>
              <a:buFont typeface="Times" pitchFamily="-112" charset="0"/>
              <a:buChar char="•"/>
            </a:pPr>
            <a:r>
              <a:rPr lang="en-US" sz="2400" kern="0" dirty="0" smtClean="0">
                <a:effectLst>
                  <a:outerShdw blurRad="38100" dist="38100" dir="2700000" algn="tl">
                    <a:srgbClr val="DDDDDD"/>
                  </a:outerShdw>
                </a:effectLst>
                <a:latin typeface="+mn-lt"/>
              </a:rPr>
              <a:t>“Don’t try to do the last experiment first”</a:t>
            </a:r>
          </a:p>
          <a:p>
            <a:pPr marL="342900" indent="-342900" algn="l" eaLnBrk="1" hangingPunct="1">
              <a:spcBef>
                <a:spcPct val="20000"/>
              </a:spcBef>
              <a:buSzPct val="125000"/>
              <a:buFont typeface="Times" pitchFamily="-112" charset="0"/>
              <a:buChar char="•"/>
            </a:pPr>
            <a:r>
              <a:rPr lang="en-US" sz="2400" kern="0" dirty="0" smtClean="0">
                <a:effectLst>
                  <a:outerShdw blurRad="38100" dist="38100" dir="2700000" algn="tl">
                    <a:srgbClr val="DDDDDD"/>
                  </a:outerShdw>
                </a:effectLst>
                <a:latin typeface="+mn-lt"/>
              </a:rPr>
              <a:t>“Context of Discovery” vs. “Context of Justification”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5">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6082" name="Straight Arrow Connector 9"/>
          <p:cNvCxnSpPr>
            <a:cxnSpLocks noChangeShapeType="1"/>
          </p:cNvCxnSpPr>
          <p:nvPr/>
        </p:nvCxnSpPr>
        <p:spPr bwMode="auto">
          <a:xfrm>
            <a:off x="3492500" y="1465263"/>
            <a:ext cx="1631950" cy="1587"/>
          </a:xfrm>
          <a:prstGeom prst="straightConnector1">
            <a:avLst/>
          </a:prstGeom>
          <a:noFill/>
          <a:ln w="12700" cap="sq">
            <a:solidFill>
              <a:schemeClr val="tx1"/>
            </a:solidFill>
            <a:round/>
            <a:headEnd type="none" w="sm" len="sm"/>
            <a:tailEnd type="arrow" w="med" len="med"/>
          </a:ln>
        </p:spPr>
      </p:cxnSp>
      <p:cxnSp>
        <p:nvCxnSpPr>
          <p:cNvPr id="46083" name="Straight Arrow Connector 10"/>
          <p:cNvCxnSpPr>
            <a:cxnSpLocks noChangeShapeType="1"/>
          </p:cNvCxnSpPr>
          <p:nvPr/>
        </p:nvCxnSpPr>
        <p:spPr bwMode="auto">
          <a:xfrm>
            <a:off x="3489325" y="1466850"/>
            <a:ext cx="1584325" cy="1008063"/>
          </a:xfrm>
          <a:prstGeom prst="straightConnector1">
            <a:avLst/>
          </a:prstGeom>
          <a:noFill/>
          <a:ln w="12700" cap="sq">
            <a:solidFill>
              <a:schemeClr val="tx1"/>
            </a:solidFill>
            <a:round/>
            <a:headEnd type="none" w="sm" len="sm"/>
            <a:tailEnd type="arrow" w="med" len="med"/>
          </a:ln>
        </p:spPr>
      </p:cxnSp>
      <p:cxnSp>
        <p:nvCxnSpPr>
          <p:cNvPr id="46084" name="Straight Arrow Connector 14"/>
          <p:cNvCxnSpPr>
            <a:cxnSpLocks noChangeShapeType="1"/>
          </p:cNvCxnSpPr>
          <p:nvPr/>
        </p:nvCxnSpPr>
        <p:spPr bwMode="auto">
          <a:xfrm rot="16200000" flipH="1">
            <a:off x="3259137" y="1703388"/>
            <a:ext cx="2055813" cy="1589088"/>
          </a:xfrm>
          <a:prstGeom prst="straightConnector1">
            <a:avLst/>
          </a:prstGeom>
          <a:noFill/>
          <a:ln w="12700" cap="sq">
            <a:solidFill>
              <a:schemeClr val="tx1"/>
            </a:solidFill>
            <a:round/>
            <a:headEnd type="none" w="sm" len="sm"/>
            <a:tailEnd type="arrow" w="med" len="med"/>
          </a:ln>
        </p:spPr>
      </p:cxnSp>
      <p:cxnSp>
        <p:nvCxnSpPr>
          <p:cNvPr id="46085" name="Straight Arrow Connector 17"/>
          <p:cNvCxnSpPr>
            <a:cxnSpLocks noChangeShapeType="1"/>
          </p:cNvCxnSpPr>
          <p:nvPr/>
        </p:nvCxnSpPr>
        <p:spPr bwMode="auto">
          <a:xfrm>
            <a:off x="3395663" y="2608263"/>
            <a:ext cx="1700212" cy="3175"/>
          </a:xfrm>
          <a:prstGeom prst="straightConnector1">
            <a:avLst/>
          </a:prstGeom>
          <a:noFill/>
          <a:ln w="12700" cap="sq">
            <a:solidFill>
              <a:schemeClr val="tx1"/>
            </a:solidFill>
            <a:round/>
            <a:headEnd type="none" w="sm" len="sm"/>
            <a:tailEnd type="arrow" w="med" len="med"/>
          </a:ln>
        </p:spPr>
      </p:cxnSp>
      <p:cxnSp>
        <p:nvCxnSpPr>
          <p:cNvPr id="46086" name="Straight Arrow Connector 18"/>
          <p:cNvCxnSpPr>
            <a:cxnSpLocks noChangeShapeType="1"/>
          </p:cNvCxnSpPr>
          <p:nvPr/>
        </p:nvCxnSpPr>
        <p:spPr bwMode="auto">
          <a:xfrm>
            <a:off x="3395663" y="2608263"/>
            <a:ext cx="1700212" cy="1042987"/>
          </a:xfrm>
          <a:prstGeom prst="straightConnector1">
            <a:avLst/>
          </a:prstGeom>
          <a:noFill/>
          <a:ln w="12700" cap="sq">
            <a:solidFill>
              <a:schemeClr val="tx1"/>
            </a:solidFill>
            <a:round/>
            <a:headEnd type="none" w="sm" len="sm"/>
            <a:tailEnd type="arrow" w="med" len="med"/>
          </a:ln>
        </p:spPr>
      </p:cxnSp>
      <p:cxnSp>
        <p:nvCxnSpPr>
          <p:cNvPr id="46087" name="Straight Arrow Connector 19"/>
          <p:cNvCxnSpPr>
            <a:cxnSpLocks noChangeShapeType="1"/>
          </p:cNvCxnSpPr>
          <p:nvPr/>
        </p:nvCxnSpPr>
        <p:spPr bwMode="auto">
          <a:xfrm flipV="1">
            <a:off x="3395663" y="1565275"/>
            <a:ext cx="1716087" cy="1042988"/>
          </a:xfrm>
          <a:prstGeom prst="straightConnector1">
            <a:avLst/>
          </a:prstGeom>
          <a:noFill/>
          <a:ln w="12700" cap="sq">
            <a:solidFill>
              <a:schemeClr val="tx1"/>
            </a:solidFill>
            <a:round/>
            <a:headEnd type="none" w="sm" len="sm"/>
            <a:tailEnd type="arrow" w="med" len="med"/>
          </a:ln>
        </p:spPr>
      </p:cxnSp>
      <p:cxnSp>
        <p:nvCxnSpPr>
          <p:cNvPr id="46088" name="Straight Arrow Connector 26"/>
          <p:cNvCxnSpPr>
            <a:cxnSpLocks noChangeShapeType="1"/>
          </p:cNvCxnSpPr>
          <p:nvPr/>
        </p:nvCxnSpPr>
        <p:spPr bwMode="auto">
          <a:xfrm>
            <a:off x="3419475" y="3779838"/>
            <a:ext cx="1630363" cy="1587"/>
          </a:xfrm>
          <a:prstGeom prst="straightConnector1">
            <a:avLst/>
          </a:prstGeom>
          <a:noFill/>
          <a:ln w="12700" cap="sq">
            <a:solidFill>
              <a:schemeClr val="tx1"/>
            </a:solidFill>
            <a:round/>
            <a:headEnd type="none" w="sm" len="sm"/>
            <a:tailEnd type="arrow" w="med" len="med"/>
          </a:ln>
        </p:spPr>
      </p:cxnSp>
      <p:cxnSp>
        <p:nvCxnSpPr>
          <p:cNvPr id="46089" name="Straight Arrow Connector 27"/>
          <p:cNvCxnSpPr>
            <a:cxnSpLocks noChangeShapeType="1"/>
          </p:cNvCxnSpPr>
          <p:nvPr/>
        </p:nvCxnSpPr>
        <p:spPr bwMode="auto">
          <a:xfrm flipV="1">
            <a:off x="3406775" y="2736850"/>
            <a:ext cx="1658938" cy="1050925"/>
          </a:xfrm>
          <a:prstGeom prst="straightConnector1">
            <a:avLst/>
          </a:prstGeom>
          <a:noFill/>
          <a:ln w="12700" cap="sq">
            <a:solidFill>
              <a:schemeClr val="tx1"/>
            </a:solidFill>
            <a:round/>
            <a:headEnd type="none" w="sm" len="sm"/>
            <a:tailEnd type="arrow" w="med" len="med"/>
          </a:ln>
        </p:spPr>
      </p:cxnSp>
      <p:cxnSp>
        <p:nvCxnSpPr>
          <p:cNvPr id="46090" name="Straight Arrow Connector 30"/>
          <p:cNvCxnSpPr>
            <a:cxnSpLocks noChangeShapeType="1"/>
          </p:cNvCxnSpPr>
          <p:nvPr/>
        </p:nvCxnSpPr>
        <p:spPr bwMode="auto">
          <a:xfrm rot="5400000" flipH="1" flipV="1">
            <a:off x="3193257" y="1932781"/>
            <a:ext cx="2062162" cy="1647825"/>
          </a:xfrm>
          <a:prstGeom prst="straightConnector1">
            <a:avLst/>
          </a:prstGeom>
          <a:noFill/>
          <a:ln w="12700" cap="sq">
            <a:solidFill>
              <a:schemeClr val="tx1"/>
            </a:solidFill>
            <a:round/>
            <a:headEnd type="none" w="sm" len="sm"/>
            <a:tailEnd type="arrow" w="med" len="med"/>
          </a:ln>
        </p:spPr>
      </p:cxnSp>
      <p:sp>
        <p:nvSpPr>
          <p:cNvPr id="46091" name="TextBox 32"/>
          <p:cNvSpPr txBox="1">
            <a:spLocks noChangeArrowheads="1"/>
          </p:cNvSpPr>
          <p:nvPr/>
        </p:nvSpPr>
        <p:spPr bwMode="auto">
          <a:xfrm>
            <a:off x="4989513" y="1169988"/>
            <a:ext cx="520700" cy="307975"/>
          </a:xfrm>
          <a:prstGeom prst="rect">
            <a:avLst/>
          </a:prstGeom>
          <a:noFill/>
          <a:ln w="9525">
            <a:noFill/>
            <a:miter lim="800000"/>
            <a:headEnd/>
            <a:tailEnd/>
          </a:ln>
        </p:spPr>
        <p:txBody>
          <a:bodyPr wrap="none">
            <a:prstTxWarp prst="textNoShape">
              <a:avLst/>
            </a:prstTxWarp>
            <a:spAutoFit/>
          </a:bodyPr>
          <a:lstStyle/>
          <a:p>
            <a:r>
              <a:rPr lang="en-US" sz="1400"/>
              <a:t>w</a:t>
            </a:r>
            <a:r>
              <a:rPr lang="en-US" sz="1400" baseline="-25000"/>
              <a:t>1,1</a:t>
            </a:r>
          </a:p>
        </p:txBody>
      </p:sp>
      <p:sp>
        <p:nvSpPr>
          <p:cNvPr id="46092" name="TextBox 33"/>
          <p:cNvSpPr txBox="1">
            <a:spLocks noChangeArrowheads="1"/>
          </p:cNvSpPr>
          <p:nvPr/>
        </p:nvSpPr>
        <p:spPr bwMode="auto">
          <a:xfrm>
            <a:off x="4468813" y="1406525"/>
            <a:ext cx="520700" cy="307975"/>
          </a:xfrm>
          <a:prstGeom prst="rect">
            <a:avLst/>
          </a:prstGeom>
          <a:noFill/>
          <a:ln w="9525">
            <a:noFill/>
            <a:miter lim="800000"/>
            <a:headEnd/>
            <a:tailEnd/>
          </a:ln>
        </p:spPr>
        <p:txBody>
          <a:bodyPr wrap="none">
            <a:prstTxWarp prst="textNoShape">
              <a:avLst/>
            </a:prstTxWarp>
            <a:spAutoFit/>
          </a:bodyPr>
          <a:lstStyle/>
          <a:p>
            <a:r>
              <a:rPr lang="en-US" sz="1400" dirty="0"/>
              <a:t>w</a:t>
            </a:r>
            <a:r>
              <a:rPr lang="en-US" sz="1400" baseline="-25000" dirty="0"/>
              <a:t>2,1</a:t>
            </a:r>
          </a:p>
        </p:txBody>
      </p:sp>
      <p:sp>
        <p:nvSpPr>
          <p:cNvPr id="46093" name="TextBox 34"/>
          <p:cNvSpPr txBox="1">
            <a:spLocks noChangeArrowheads="1"/>
          </p:cNvSpPr>
          <p:nvPr/>
        </p:nvSpPr>
        <p:spPr bwMode="auto">
          <a:xfrm>
            <a:off x="4989513" y="1776413"/>
            <a:ext cx="520700" cy="307975"/>
          </a:xfrm>
          <a:prstGeom prst="rect">
            <a:avLst/>
          </a:prstGeom>
          <a:noFill/>
          <a:ln w="9525">
            <a:noFill/>
            <a:miter lim="800000"/>
            <a:headEnd/>
            <a:tailEnd/>
          </a:ln>
        </p:spPr>
        <p:txBody>
          <a:bodyPr wrap="none">
            <a:prstTxWarp prst="textNoShape">
              <a:avLst/>
            </a:prstTxWarp>
            <a:spAutoFit/>
          </a:bodyPr>
          <a:lstStyle/>
          <a:p>
            <a:r>
              <a:rPr lang="en-US" sz="1400"/>
              <a:t>w</a:t>
            </a:r>
            <a:r>
              <a:rPr lang="en-US" sz="1400" baseline="-25000"/>
              <a:t>3,1</a:t>
            </a:r>
          </a:p>
        </p:txBody>
      </p:sp>
      <p:sp>
        <p:nvSpPr>
          <p:cNvPr id="46094" name="TextBox 35"/>
          <p:cNvSpPr txBox="1">
            <a:spLocks noChangeArrowheads="1"/>
          </p:cNvSpPr>
          <p:nvPr/>
        </p:nvSpPr>
        <p:spPr bwMode="auto">
          <a:xfrm>
            <a:off x="4989513" y="2138363"/>
            <a:ext cx="520700" cy="307975"/>
          </a:xfrm>
          <a:prstGeom prst="rect">
            <a:avLst/>
          </a:prstGeom>
          <a:noFill/>
          <a:ln w="9525">
            <a:noFill/>
            <a:miter lim="800000"/>
            <a:headEnd/>
            <a:tailEnd/>
          </a:ln>
        </p:spPr>
        <p:txBody>
          <a:bodyPr wrap="none">
            <a:prstTxWarp prst="textNoShape">
              <a:avLst/>
            </a:prstTxWarp>
            <a:spAutoFit/>
          </a:bodyPr>
          <a:lstStyle/>
          <a:p>
            <a:r>
              <a:rPr lang="en-US" sz="1400"/>
              <a:t>w</a:t>
            </a:r>
            <a:r>
              <a:rPr lang="en-US" sz="1400" baseline="-25000"/>
              <a:t>1,2</a:t>
            </a:r>
          </a:p>
        </p:txBody>
      </p:sp>
      <p:sp>
        <p:nvSpPr>
          <p:cNvPr id="46095" name="TextBox 36"/>
          <p:cNvSpPr txBox="1">
            <a:spLocks noChangeArrowheads="1"/>
          </p:cNvSpPr>
          <p:nvPr/>
        </p:nvSpPr>
        <p:spPr bwMode="auto">
          <a:xfrm>
            <a:off x="4468813" y="2324100"/>
            <a:ext cx="520700" cy="307975"/>
          </a:xfrm>
          <a:prstGeom prst="rect">
            <a:avLst/>
          </a:prstGeom>
          <a:noFill/>
          <a:ln w="9525">
            <a:noFill/>
            <a:miter lim="800000"/>
            <a:headEnd/>
            <a:tailEnd/>
          </a:ln>
        </p:spPr>
        <p:txBody>
          <a:bodyPr wrap="none">
            <a:prstTxWarp prst="textNoShape">
              <a:avLst/>
            </a:prstTxWarp>
            <a:spAutoFit/>
          </a:bodyPr>
          <a:lstStyle/>
          <a:p>
            <a:r>
              <a:rPr lang="en-US" sz="1400"/>
              <a:t>w</a:t>
            </a:r>
            <a:r>
              <a:rPr lang="en-US" sz="1400" baseline="-25000"/>
              <a:t>2,2</a:t>
            </a:r>
          </a:p>
        </p:txBody>
      </p:sp>
      <p:sp>
        <p:nvSpPr>
          <p:cNvPr id="46096" name="TextBox 37"/>
          <p:cNvSpPr txBox="1">
            <a:spLocks noChangeArrowheads="1"/>
          </p:cNvSpPr>
          <p:nvPr/>
        </p:nvSpPr>
        <p:spPr bwMode="auto">
          <a:xfrm>
            <a:off x="4989513" y="2743200"/>
            <a:ext cx="520700" cy="307975"/>
          </a:xfrm>
          <a:prstGeom prst="rect">
            <a:avLst/>
          </a:prstGeom>
          <a:noFill/>
          <a:ln w="9525">
            <a:noFill/>
            <a:miter lim="800000"/>
            <a:headEnd/>
            <a:tailEnd/>
          </a:ln>
        </p:spPr>
        <p:txBody>
          <a:bodyPr wrap="none">
            <a:prstTxWarp prst="textNoShape">
              <a:avLst/>
            </a:prstTxWarp>
            <a:spAutoFit/>
          </a:bodyPr>
          <a:lstStyle/>
          <a:p>
            <a:r>
              <a:rPr lang="en-US" sz="1400"/>
              <a:t>w</a:t>
            </a:r>
            <a:r>
              <a:rPr lang="en-US" sz="1400" baseline="-25000"/>
              <a:t>3,2</a:t>
            </a:r>
          </a:p>
        </p:txBody>
      </p:sp>
      <p:sp>
        <p:nvSpPr>
          <p:cNvPr id="46097" name="TextBox 38"/>
          <p:cNvSpPr txBox="1">
            <a:spLocks noChangeArrowheads="1"/>
          </p:cNvSpPr>
          <p:nvPr/>
        </p:nvSpPr>
        <p:spPr bwMode="auto">
          <a:xfrm>
            <a:off x="4989513" y="3181350"/>
            <a:ext cx="520700" cy="307975"/>
          </a:xfrm>
          <a:prstGeom prst="rect">
            <a:avLst/>
          </a:prstGeom>
          <a:noFill/>
          <a:ln w="9525">
            <a:noFill/>
            <a:miter lim="800000"/>
            <a:headEnd/>
            <a:tailEnd/>
          </a:ln>
        </p:spPr>
        <p:txBody>
          <a:bodyPr wrap="none">
            <a:prstTxWarp prst="textNoShape">
              <a:avLst/>
            </a:prstTxWarp>
            <a:spAutoFit/>
          </a:bodyPr>
          <a:lstStyle/>
          <a:p>
            <a:r>
              <a:rPr lang="en-US" sz="1400" dirty="0" smtClean="0"/>
              <a:t>w</a:t>
            </a:r>
            <a:r>
              <a:rPr lang="en-US" sz="1400" baseline="-25000" dirty="0" smtClean="0"/>
              <a:t>1,3</a:t>
            </a:r>
            <a:endParaRPr lang="en-US" sz="1400" baseline="-25000" dirty="0"/>
          </a:p>
        </p:txBody>
      </p:sp>
      <p:sp>
        <p:nvSpPr>
          <p:cNvPr id="46098" name="TextBox 39"/>
          <p:cNvSpPr txBox="1">
            <a:spLocks noChangeArrowheads="1"/>
          </p:cNvSpPr>
          <p:nvPr/>
        </p:nvSpPr>
        <p:spPr bwMode="auto">
          <a:xfrm>
            <a:off x="4468813" y="3451225"/>
            <a:ext cx="520595" cy="307777"/>
          </a:xfrm>
          <a:prstGeom prst="rect">
            <a:avLst/>
          </a:prstGeom>
          <a:noFill/>
          <a:ln w="9525">
            <a:noFill/>
            <a:miter lim="800000"/>
            <a:headEnd/>
            <a:tailEnd/>
          </a:ln>
        </p:spPr>
        <p:txBody>
          <a:bodyPr wrap="none">
            <a:prstTxWarp prst="textNoShape">
              <a:avLst/>
            </a:prstTxWarp>
            <a:spAutoFit/>
          </a:bodyPr>
          <a:lstStyle/>
          <a:p>
            <a:r>
              <a:rPr lang="en-US" sz="1400" dirty="0" smtClean="0"/>
              <a:t>w</a:t>
            </a:r>
            <a:r>
              <a:rPr lang="en-US" sz="1400" baseline="-25000" dirty="0" smtClean="0"/>
              <a:t>2,3</a:t>
            </a:r>
          </a:p>
        </p:txBody>
      </p:sp>
      <p:sp>
        <p:nvSpPr>
          <p:cNvPr id="46099" name="TextBox 40"/>
          <p:cNvSpPr txBox="1">
            <a:spLocks noChangeArrowheads="1"/>
          </p:cNvSpPr>
          <p:nvPr/>
        </p:nvSpPr>
        <p:spPr bwMode="auto">
          <a:xfrm>
            <a:off x="4989513" y="3727450"/>
            <a:ext cx="520700" cy="307975"/>
          </a:xfrm>
          <a:prstGeom prst="rect">
            <a:avLst/>
          </a:prstGeom>
          <a:noFill/>
          <a:ln w="9525">
            <a:noFill/>
            <a:miter lim="800000"/>
            <a:headEnd/>
            <a:tailEnd/>
          </a:ln>
        </p:spPr>
        <p:txBody>
          <a:bodyPr wrap="none">
            <a:prstTxWarp prst="textNoShape">
              <a:avLst/>
            </a:prstTxWarp>
            <a:spAutoFit/>
          </a:bodyPr>
          <a:lstStyle/>
          <a:p>
            <a:r>
              <a:rPr lang="en-US" sz="1400" dirty="0" smtClean="0"/>
              <a:t>w</a:t>
            </a:r>
            <a:r>
              <a:rPr lang="en-US" sz="1400" baseline="-25000" dirty="0" smtClean="0"/>
              <a:t>3,3</a:t>
            </a:r>
            <a:endParaRPr lang="en-US" sz="1400" baseline="-25000" dirty="0"/>
          </a:p>
        </p:txBody>
      </p:sp>
      <p:graphicFrame>
        <p:nvGraphicFramePr>
          <p:cNvPr id="48" name="Chart 47"/>
          <p:cNvGraphicFramePr>
            <a:graphicFrameLocks/>
          </p:cNvGraphicFramePr>
          <p:nvPr/>
        </p:nvGraphicFramePr>
        <p:xfrm>
          <a:off x="1524000" y="304800"/>
          <a:ext cx="1828800" cy="1828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9" name="Chart 48"/>
          <p:cNvGraphicFramePr>
            <a:graphicFrameLocks/>
          </p:cNvGraphicFramePr>
          <p:nvPr/>
        </p:nvGraphicFramePr>
        <p:xfrm>
          <a:off x="1524000" y="1455441"/>
          <a:ext cx="1828800" cy="1828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0" name="Chart 49"/>
          <p:cNvGraphicFramePr>
            <a:graphicFrameLocks/>
          </p:cNvGraphicFramePr>
          <p:nvPr/>
        </p:nvGraphicFramePr>
        <p:xfrm>
          <a:off x="1524000" y="2451590"/>
          <a:ext cx="1828800" cy="18288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1" name="Chart 50"/>
          <p:cNvGraphicFramePr>
            <a:graphicFrameLocks/>
          </p:cNvGraphicFramePr>
          <p:nvPr/>
        </p:nvGraphicFramePr>
        <p:xfrm>
          <a:off x="5410200" y="414191"/>
          <a:ext cx="1828800" cy="18288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2" name="Chart 51"/>
          <p:cNvGraphicFramePr>
            <a:graphicFrameLocks/>
          </p:cNvGraphicFramePr>
          <p:nvPr/>
        </p:nvGraphicFramePr>
        <p:xfrm>
          <a:off x="5410200" y="1469870"/>
          <a:ext cx="1828800" cy="18288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3" name="Chart 52"/>
          <p:cNvGraphicFramePr>
            <a:graphicFrameLocks/>
          </p:cNvGraphicFramePr>
          <p:nvPr/>
        </p:nvGraphicFramePr>
        <p:xfrm>
          <a:off x="5410200" y="2560981"/>
          <a:ext cx="1828800" cy="1828800"/>
        </p:xfrm>
        <a:graphic>
          <a:graphicData uri="http://schemas.openxmlformats.org/drawingml/2006/chart">
            <c:chart xmlns:c="http://schemas.openxmlformats.org/drawingml/2006/chart" xmlns:r="http://schemas.openxmlformats.org/officeDocument/2006/relationships" r:id="rId8"/>
          </a:graphicData>
        </a:graphic>
      </p:graphicFrame>
      <p:sp>
        <p:nvSpPr>
          <p:cNvPr id="46106" name="TextBox 42"/>
          <p:cNvSpPr txBox="1">
            <a:spLocks noChangeArrowheads="1"/>
          </p:cNvSpPr>
          <p:nvPr/>
        </p:nvSpPr>
        <p:spPr bwMode="auto">
          <a:xfrm>
            <a:off x="1143000" y="1254125"/>
            <a:ext cx="522288" cy="2709863"/>
          </a:xfrm>
          <a:prstGeom prst="rect">
            <a:avLst/>
          </a:prstGeom>
          <a:noFill/>
          <a:ln w="9525">
            <a:noFill/>
            <a:miter lim="800000"/>
            <a:headEnd/>
            <a:tailEnd/>
          </a:ln>
        </p:spPr>
        <p:txBody>
          <a:bodyPr wrap="none">
            <a:prstTxWarp prst="textNoShape">
              <a:avLst/>
            </a:prstTxWarp>
            <a:spAutoFit/>
          </a:bodyPr>
          <a:lstStyle/>
          <a:p>
            <a:pPr>
              <a:spcAft>
                <a:spcPts val="6600"/>
              </a:spcAft>
            </a:pPr>
            <a:r>
              <a:rPr lang="en-US"/>
              <a:t>C1</a:t>
            </a:r>
          </a:p>
          <a:p>
            <a:pPr>
              <a:spcAft>
                <a:spcPts val="6600"/>
              </a:spcAft>
            </a:pPr>
            <a:r>
              <a:rPr lang="en-US"/>
              <a:t>C2</a:t>
            </a:r>
          </a:p>
          <a:p>
            <a:pPr>
              <a:spcAft>
                <a:spcPts val="6600"/>
              </a:spcAft>
            </a:pPr>
            <a:r>
              <a:rPr lang="en-US"/>
              <a:t>C3</a:t>
            </a:r>
          </a:p>
        </p:txBody>
      </p:sp>
      <p:sp>
        <p:nvSpPr>
          <p:cNvPr id="46107" name="TextBox 43"/>
          <p:cNvSpPr txBox="1">
            <a:spLocks noChangeArrowheads="1"/>
          </p:cNvSpPr>
          <p:nvPr/>
        </p:nvSpPr>
        <p:spPr bwMode="auto">
          <a:xfrm>
            <a:off x="7239000" y="1254125"/>
            <a:ext cx="503263" cy="400110"/>
          </a:xfrm>
          <a:prstGeom prst="rect">
            <a:avLst/>
          </a:prstGeom>
          <a:noFill/>
          <a:ln w="9525">
            <a:noFill/>
            <a:miter lim="800000"/>
            <a:headEnd/>
            <a:tailEnd/>
          </a:ln>
        </p:spPr>
        <p:txBody>
          <a:bodyPr wrap="none">
            <a:prstTxWarp prst="textNoShape">
              <a:avLst/>
            </a:prstTxWarp>
            <a:spAutoFit/>
          </a:bodyPr>
          <a:lstStyle/>
          <a:p>
            <a:pPr>
              <a:spcAft>
                <a:spcPts val="6600"/>
              </a:spcAft>
            </a:pPr>
            <a:r>
              <a:rPr lang="en-US" dirty="0" smtClean="0"/>
              <a:t>E1</a:t>
            </a:r>
            <a:endParaRPr lang="en-US" dirty="0"/>
          </a:p>
        </p:txBody>
      </p:sp>
      <p:sp>
        <p:nvSpPr>
          <p:cNvPr id="47" name="Rectangle 2"/>
          <p:cNvSpPr>
            <a:spLocks noGrp="1" noChangeArrowheads="1"/>
          </p:cNvSpPr>
          <p:nvPr>
            <p:ph type="title"/>
          </p:nvPr>
        </p:nvSpPr>
        <p:spPr>
          <a:xfrm>
            <a:off x="0" y="0"/>
            <a:ext cx="9144000" cy="1143000"/>
          </a:xfrm>
        </p:spPr>
        <p:txBody>
          <a:bodyPr/>
          <a:lstStyle/>
          <a:p>
            <a:pPr eaLnBrk="1" hangingPunct="1">
              <a:defRPr/>
            </a:pPr>
            <a:r>
              <a:rPr lang="en-US" dirty="0" smtClean="0">
                <a:ea typeface="+mj-ea"/>
                <a:cs typeface="+mj-cs"/>
              </a:rPr>
              <a:t>The Superposition Problem</a:t>
            </a:r>
            <a:endParaRPr lang="en-US" dirty="0">
              <a:ea typeface="+mj-ea"/>
              <a:cs typeface="+mj-cs"/>
            </a:endParaRPr>
          </a:p>
        </p:txBody>
      </p:sp>
      <p:sp>
        <p:nvSpPr>
          <p:cNvPr id="46109" name="Line 4"/>
          <p:cNvSpPr>
            <a:spLocks noChangeShapeType="1"/>
          </p:cNvSpPr>
          <p:nvPr/>
        </p:nvSpPr>
        <p:spPr bwMode="auto">
          <a:xfrm rot="5400000">
            <a:off x="4572000" y="-3581400"/>
            <a:ext cx="0" cy="9144000"/>
          </a:xfrm>
          <a:prstGeom prst="line">
            <a:avLst/>
          </a:prstGeom>
          <a:noFill/>
          <a:ln w="28575" cap="sq">
            <a:solidFill>
              <a:srgbClr val="FF0000"/>
            </a:solidFill>
            <a:round/>
            <a:headEnd type="none" w="sm" len="sm"/>
            <a:tailEnd type="none" w="sm" len="sm"/>
          </a:ln>
        </p:spPr>
        <p:txBody>
          <a:bodyPr wrap="none" anchor="ctr">
            <a:prstTxWarp prst="textNoShape">
              <a:avLst/>
            </a:prstTxWarp>
          </a:bodyPr>
          <a:lstStyle/>
          <a:p>
            <a:endParaRPr lang="en-US"/>
          </a:p>
        </p:txBody>
      </p:sp>
      <p:pic>
        <p:nvPicPr>
          <p:cNvPr id="46112" name="Picture 57"/>
          <p:cNvPicPr>
            <a:picLocks noChangeAspect="1"/>
          </p:cNvPicPr>
          <p:nvPr/>
        </p:nvPicPr>
        <p:blipFill>
          <a:blip r:embed="rId9"/>
          <a:srcRect/>
          <a:stretch>
            <a:fillRect/>
          </a:stretch>
        </p:blipFill>
        <p:spPr bwMode="auto">
          <a:xfrm>
            <a:off x="1143000" y="4194658"/>
            <a:ext cx="3021013" cy="2663342"/>
          </a:xfrm>
          <a:prstGeom prst="rect">
            <a:avLst/>
          </a:prstGeom>
          <a:noFill/>
          <a:ln w="9525">
            <a:noFill/>
            <a:miter lim="800000"/>
            <a:headEnd/>
            <a:tailEnd/>
          </a:ln>
        </p:spPr>
      </p:pic>
      <p:cxnSp>
        <p:nvCxnSpPr>
          <p:cNvPr id="46113" name="Straight Arrow Connector 61"/>
          <p:cNvCxnSpPr>
            <a:cxnSpLocks noChangeShapeType="1"/>
          </p:cNvCxnSpPr>
          <p:nvPr/>
        </p:nvCxnSpPr>
        <p:spPr bwMode="auto">
          <a:xfrm rot="5400000" flipH="1" flipV="1">
            <a:off x="1852848" y="5063582"/>
            <a:ext cx="367358" cy="275440"/>
          </a:xfrm>
          <a:prstGeom prst="straightConnector1">
            <a:avLst/>
          </a:prstGeom>
          <a:noFill/>
          <a:ln w="28575" cap="sq">
            <a:solidFill>
              <a:srgbClr val="FF0000"/>
            </a:solidFill>
            <a:round/>
            <a:headEnd type="none" w="sm" len="sm"/>
            <a:tailEnd type="arrow" w="med" len="med"/>
          </a:ln>
        </p:spPr>
      </p:cxnSp>
      <p:sp>
        <p:nvSpPr>
          <p:cNvPr id="46114" name="Oval 63"/>
          <p:cNvSpPr>
            <a:spLocks noChangeArrowheads="1"/>
          </p:cNvSpPr>
          <p:nvPr/>
        </p:nvSpPr>
        <p:spPr bwMode="auto">
          <a:xfrm>
            <a:off x="2533863" y="4093540"/>
            <a:ext cx="275440" cy="91839"/>
          </a:xfrm>
          <a:prstGeom prst="ellipse">
            <a:avLst/>
          </a:prstGeom>
          <a:solidFill>
            <a:srgbClr val="FFFF00"/>
          </a:solidFill>
          <a:ln w="12700" cap="sq">
            <a:solidFill>
              <a:schemeClr val="tx1"/>
            </a:solidFill>
            <a:round/>
            <a:headEnd type="none" w="sm" len="sm"/>
            <a:tailEnd type="none" w="sm" len="sm"/>
          </a:ln>
        </p:spPr>
        <p:txBody>
          <a:bodyPr>
            <a:prstTxWarp prst="textNoShape">
              <a:avLst/>
            </a:prstTxWarp>
          </a:bodyPr>
          <a:lstStyle/>
          <a:p>
            <a:endParaRPr lang="en-US"/>
          </a:p>
        </p:txBody>
      </p:sp>
      <p:sp>
        <p:nvSpPr>
          <p:cNvPr id="46115" name="Oval 64"/>
          <p:cNvSpPr>
            <a:spLocks noChangeArrowheads="1"/>
          </p:cNvSpPr>
          <p:nvPr/>
        </p:nvSpPr>
        <p:spPr bwMode="auto">
          <a:xfrm rot="19689505">
            <a:off x="1671374" y="4369146"/>
            <a:ext cx="275440" cy="91839"/>
          </a:xfrm>
          <a:prstGeom prst="ellipse">
            <a:avLst/>
          </a:prstGeom>
          <a:solidFill>
            <a:srgbClr val="FFFF00"/>
          </a:solidFill>
          <a:ln w="12700" cap="sq">
            <a:solidFill>
              <a:schemeClr val="tx1"/>
            </a:solidFill>
            <a:round/>
            <a:headEnd type="none" w="sm" len="sm"/>
            <a:tailEnd type="none" w="sm" len="sm"/>
          </a:ln>
        </p:spPr>
        <p:txBody>
          <a:bodyPr>
            <a:prstTxWarp prst="textNoShape">
              <a:avLst/>
            </a:prstTxWarp>
          </a:bodyPr>
          <a:lstStyle/>
          <a:p>
            <a:endParaRPr lang="en-US"/>
          </a:p>
        </p:txBody>
      </p:sp>
      <p:cxnSp>
        <p:nvCxnSpPr>
          <p:cNvPr id="46116" name="Straight Arrow Connector 67"/>
          <p:cNvCxnSpPr>
            <a:cxnSpLocks noChangeShapeType="1"/>
          </p:cNvCxnSpPr>
          <p:nvPr/>
        </p:nvCxnSpPr>
        <p:spPr bwMode="auto">
          <a:xfrm rot="16200000" flipV="1">
            <a:off x="3146992" y="5063582"/>
            <a:ext cx="367358" cy="275440"/>
          </a:xfrm>
          <a:prstGeom prst="straightConnector1">
            <a:avLst/>
          </a:prstGeom>
          <a:noFill/>
          <a:ln w="28575" cap="sq">
            <a:solidFill>
              <a:srgbClr val="FF0000"/>
            </a:solidFill>
            <a:round/>
            <a:headEnd type="none" w="sm" len="sm"/>
            <a:tailEnd type="arrow" w="med" len="med"/>
          </a:ln>
        </p:spPr>
      </p:cxnSp>
      <p:sp>
        <p:nvSpPr>
          <p:cNvPr id="46117" name="Oval 68"/>
          <p:cNvSpPr>
            <a:spLocks noChangeArrowheads="1"/>
          </p:cNvSpPr>
          <p:nvPr/>
        </p:nvSpPr>
        <p:spPr bwMode="auto">
          <a:xfrm>
            <a:off x="2533863" y="5021211"/>
            <a:ext cx="275440" cy="180091"/>
          </a:xfrm>
          <a:prstGeom prst="ellipse">
            <a:avLst/>
          </a:prstGeom>
          <a:solidFill>
            <a:srgbClr val="FFFF00"/>
          </a:solidFill>
          <a:ln w="12700" cap="sq">
            <a:solidFill>
              <a:schemeClr val="tx1"/>
            </a:solidFill>
            <a:round/>
            <a:headEnd type="none" w="sm" len="sm"/>
            <a:tailEnd type="none" w="sm" len="sm"/>
          </a:ln>
        </p:spPr>
        <p:txBody>
          <a:bodyPr>
            <a:prstTxWarp prst="textNoShape">
              <a:avLst/>
            </a:prstTxWarp>
          </a:bodyPr>
          <a:lstStyle/>
          <a:p>
            <a:endParaRPr lang="en-US"/>
          </a:p>
        </p:txBody>
      </p:sp>
      <p:cxnSp>
        <p:nvCxnSpPr>
          <p:cNvPr id="46118" name="Straight Arrow Connector 69"/>
          <p:cNvCxnSpPr>
            <a:cxnSpLocks noChangeShapeType="1"/>
          </p:cNvCxnSpPr>
          <p:nvPr/>
        </p:nvCxnSpPr>
        <p:spPr bwMode="auto">
          <a:xfrm rot="16200000" flipV="1">
            <a:off x="2194843" y="4424293"/>
            <a:ext cx="367358" cy="275440"/>
          </a:xfrm>
          <a:prstGeom prst="straightConnector1">
            <a:avLst/>
          </a:prstGeom>
          <a:noFill/>
          <a:ln w="28575" cap="sq">
            <a:solidFill>
              <a:srgbClr val="FF0000"/>
            </a:solidFill>
            <a:round/>
            <a:headEnd type="none" w="sm" len="sm"/>
            <a:tailEnd type="arrow" w="med" len="med"/>
          </a:ln>
        </p:spPr>
      </p:cxnSp>
      <p:sp>
        <p:nvSpPr>
          <p:cNvPr id="46119" name="TextBox 70"/>
          <p:cNvSpPr txBox="1">
            <a:spLocks noChangeArrowheads="1"/>
          </p:cNvSpPr>
          <p:nvPr/>
        </p:nvSpPr>
        <p:spPr bwMode="auto">
          <a:xfrm>
            <a:off x="1662100" y="5320251"/>
            <a:ext cx="507590" cy="370945"/>
          </a:xfrm>
          <a:prstGeom prst="rect">
            <a:avLst/>
          </a:prstGeom>
          <a:noFill/>
          <a:ln w="9525">
            <a:noFill/>
            <a:miter lim="800000"/>
            <a:headEnd/>
            <a:tailEnd/>
          </a:ln>
        </p:spPr>
        <p:txBody>
          <a:bodyPr wrap="none">
            <a:prstTxWarp prst="textNoShape">
              <a:avLst/>
            </a:prstTxWarp>
            <a:spAutoFit/>
          </a:bodyPr>
          <a:lstStyle/>
          <a:p>
            <a:r>
              <a:rPr lang="en-US" sz="1400">
                <a:solidFill>
                  <a:srgbClr val="FF0000"/>
                </a:solidFill>
              </a:rPr>
              <a:t>C1</a:t>
            </a:r>
          </a:p>
        </p:txBody>
      </p:sp>
      <p:sp>
        <p:nvSpPr>
          <p:cNvPr id="46120" name="TextBox 71"/>
          <p:cNvSpPr txBox="1">
            <a:spLocks noChangeArrowheads="1"/>
          </p:cNvSpPr>
          <p:nvPr/>
        </p:nvSpPr>
        <p:spPr bwMode="auto">
          <a:xfrm>
            <a:off x="3222926" y="5320251"/>
            <a:ext cx="507590" cy="370945"/>
          </a:xfrm>
          <a:prstGeom prst="rect">
            <a:avLst/>
          </a:prstGeom>
          <a:noFill/>
          <a:ln w="9525">
            <a:noFill/>
            <a:miter lim="800000"/>
            <a:headEnd/>
            <a:tailEnd/>
          </a:ln>
        </p:spPr>
        <p:txBody>
          <a:bodyPr wrap="none">
            <a:prstTxWarp prst="textNoShape">
              <a:avLst/>
            </a:prstTxWarp>
            <a:spAutoFit/>
          </a:bodyPr>
          <a:lstStyle/>
          <a:p>
            <a:r>
              <a:rPr lang="en-US" sz="1400">
                <a:solidFill>
                  <a:srgbClr val="FF0000"/>
                </a:solidFill>
              </a:rPr>
              <a:t>C2</a:t>
            </a:r>
          </a:p>
        </p:txBody>
      </p:sp>
      <p:sp>
        <p:nvSpPr>
          <p:cNvPr id="46121" name="TextBox 72"/>
          <p:cNvSpPr txBox="1">
            <a:spLocks noChangeArrowheads="1"/>
          </p:cNvSpPr>
          <p:nvPr/>
        </p:nvSpPr>
        <p:spPr bwMode="auto">
          <a:xfrm>
            <a:off x="2052160" y="4556131"/>
            <a:ext cx="507590" cy="370945"/>
          </a:xfrm>
          <a:prstGeom prst="rect">
            <a:avLst/>
          </a:prstGeom>
          <a:noFill/>
          <a:ln w="9525">
            <a:noFill/>
            <a:miter lim="800000"/>
            <a:headEnd/>
            <a:tailEnd/>
          </a:ln>
        </p:spPr>
        <p:txBody>
          <a:bodyPr wrap="none">
            <a:prstTxWarp prst="textNoShape">
              <a:avLst/>
            </a:prstTxWarp>
            <a:spAutoFit/>
          </a:bodyPr>
          <a:lstStyle/>
          <a:p>
            <a:r>
              <a:rPr lang="en-US" sz="1400">
                <a:solidFill>
                  <a:srgbClr val="FF0000"/>
                </a:solidFill>
              </a:rPr>
              <a:t>C3</a:t>
            </a:r>
          </a:p>
        </p:txBody>
      </p:sp>
      <p:sp>
        <p:nvSpPr>
          <p:cNvPr id="46122" name="TextBox 73"/>
          <p:cNvSpPr txBox="1">
            <a:spLocks noChangeArrowheads="1"/>
          </p:cNvSpPr>
          <p:nvPr/>
        </p:nvSpPr>
        <p:spPr bwMode="auto">
          <a:xfrm>
            <a:off x="1302685" y="4303765"/>
            <a:ext cx="507590" cy="370945"/>
          </a:xfrm>
          <a:prstGeom prst="rect">
            <a:avLst/>
          </a:prstGeom>
          <a:noFill/>
          <a:ln w="9525">
            <a:noFill/>
            <a:miter lim="800000"/>
            <a:headEnd/>
            <a:tailEnd/>
          </a:ln>
        </p:spPr>
        <p:txBody>
          <a:bodyPr wrap="none">
            <a:prstTxWarp prst="textNoShape">
              <a:avLst/>
            </a:prstTxWarp>
            <a:spAutoFit/>
          </a:bodyPr>
          <a:lstStyle/>
          <a:p>
            <a:r>
              <a:rPr lang="en-US" sz="1400"/>
              <a:t>E2</a:t>
            </a:r>
          </a:p>
        </p:txBody>
      </p:sp>
      <p:sp>
        <p:nvSpPr>
          <p:cNvPr id="46123" name="TextBox 74"/>
          <p:cNvSpPr txBox="1">
            <a:spLocks noChangeArrowheads="1"/>
          </p:cNvSpPr>
          <p:nvPr/>
        </p:nvSpPr>
        <p:spPr bwMode="auto">
          <a:xfrm>
            <a:off x="2708990" y="3978275"/>
            <a:ext cx="507590" cy="370945"/>
          </a:xfrm>
          <a:prstGeom prst="rect">
            <a:avLst/>
          </a:prstGeom>
          <a:noFill/>
          <a:ln w="9525">
            <a:noFill/>
            <a:miter lim="800000"/>
            <a:headEnd/>
            <a:tailEnd/>
          </a:ln>
        </p:spPr>
        <p:txBody>
          <a:bodyPr wrap="none">
            <a:prstTxWarp prst="textNoShape">
              <a:avLst/>
            </a:prstTxWarp>
            <a:spAutoFit/>
          </a:bodyPr>
          <a:lstStyle/>
          <a:p>
            <a:r>
              <a:rPr lang="en-US" sz="1400"/>
              <a:t>E1</a:t>
            </a:r>
          </a:p>
        </p:txBody>
      </p:sp>
      <p:sp>
        <p:nvSpPr>
          <p:cNvPr id="46124" name="TextBox 75"/>
          <p:cNvSpPr txBox="1">
            <a:spLocks noChangeArrowheads="1"/>
          </p:cNvSpPr>
          <p:nvPr/>
        </p:nvSpPr>
        <p:spPr bwMode="auto">
          <a:xfrm>
            <a:off x="2415155" y="5137237"/>
            <a:ext cx="507590" cy="370945"/>
          </a:xfrm>
          <a:prstGeom prst="rect">
            <a:avLst/>
          </a:prstGeom>
          <a:noFill/>
          <a:ln w="9525">
            <a:noFill/>
            <a:miter lim="800000"/>
            <a:headEnd/>
            <a:tailEnd/>
          </a:ln>
        </p:spPr>
        <p:txBody>
          <a:bodyPr wrap="none">
            <a:prstTxWarp prst="textNoShape">
              <a:avLst/>
            </a:prstTxWarp>
            <a:spAutoFit/>
          </a:bodyPr>
          <a:lstStyle/>
          <a:p>
            <a:r>
              <a:rPr lang="en-US" sz="1400"/>
              <a:t>E3</a:t>
            </a:r>
          </a:p>
        </p:txBody>
      </p:sp>
      <p:sp>
        <p:nvSpPr>
          <p:cNvPr id="46111" name="TextBox 80"/>
          <p:cNvSpPr txBox="1">
            <a:spLocks noChangeArrowheads="1"/>
          </p:cNvSpPr>
          <p:nvPr/>
        </p:nvSpPr>
        <p:spPr bwMode="auto">
          <a:xfrm>
            <a:off x="4343400" y="4343400"/>
            <a:ext cx="4724400" cy="2246313"/>
          </a:xfrm>
          <a:prstGeom prst="rect">
            <a:avLst/>
          </a:prstGeom>
          <a:noFill/>
          <a:ln w="9525">
            <a:noFill/>
            <a:miter lim="800000"/>
            <a:headEnd/>
            <a:tailEnd/>
          </a:ln>
        </p:spPr>
        <p:txBody>
          <a:bodyPr>
            <a:prstTxWarp prst="textNoShape">
              <a:avLst/>
            </a:prstTxWarp>
            <a:spAutoFit/>
          </a:bodyPr>
          <a:lstStyle/>
          <a:p>
            <a:pPr algn="l"/>
            <a:r>
              <a:rPr lang="en-US"/>
              <a:t>Voltage at an electrode at time </a:t>
            </a:r>
            <a:r>
              <a:rPr lang="en-US" i="1"/>
              <a:t>t</a:t>
            </a:r>
            <a:r>
              <a:rPr lang="en-US"/>
              <a:t> is a weighted sum of all components that are active at time </a:t>
            </a:r>
            <a:r>
              <a:rPr lang="en-US" i="1"/>
              <a:t>t</a:t>
            </a:r>
          </a:p>
          <a:p>
            <a:pPr algn="l"/>
            <a:endParaRPr lang="en-US"/>
          </a:p>
          <a:p>
            <a:pPr algn="l"/>
            <a:r>
              <a:rPr lang="en-US"/>
              <a:t>There is no foolproof way to recover the underlying components from the observed waveforms</a:t>
            </a:r>
          </a:p>
        </p:txBody>
      </p:sp>
      <p:sp>
        <p:nvSpPr>
          <p:cNvPr id="54" name="TextBox 43"/>
          <p:cNvSpPr txBox="1">
            <a:spLocks noChangeArrowheads="1"/>
          </p:cNvSpPr>
          <p:nvPr/>
        </p:nvSpPr>
        <p:spPr bwMode="auto">
          <a:xfrm>
            <a:off x="7239000" y="2438400"/>
            <a:ext cx="503263" cy="400110"/>
          </a:xfrm>
          <a:prstGeom prst="rect">
            <a:avLst/>
          </a:prstGeom>
          <a:noFill/>
          <a:ln w="9525">
            <a:noFill/>
            <a:miter lim="800000"/>
            <a:headEnd/>
            <a:tailEnd/>
          </a:ln>
        </p:spPr>
        <p:txBody>
          <a:bodyPr wrap="none">
            <a:prstTxWarp prst="textNoShape">
              <a:avLst/>
            </a:prstTxWarp>
            <a:spAutoFit/>
          </a:bodyPr>
          <a:lstStyle/>
          <a:p>
            <a:pPr>
              <a:spcAft>
                <a:spcPts val="6600"/>
              </a:spcAft>
            </a:pPr>
            <a:r>
              <a:rPr lang="en-US" dirty="0" smtClean="0"/>
              <a:t>E2</a:t>
            </a:r>
            <a:endParaRPr lang="en-US" dirty="0"/>
          </a:p>
        </p:txBody>
      </p:sp>
      <p:sp>
        <p:nvSpPr>
          <p:cNvPr id="55" name="TextBox 43"/>
          <p:cNvSpPr txBox="1">
            <a:spLocks noChangeArrowheads="1"/>
          </p:cNvSpPr>
          <p:nvPr/>
        </p:nvSpPr>
        <p:spPr bwMode="auto">
          <a:xfrm>
            <a:off x="7239000" y="3505200"/>
            <a:ext cx="503263" cy="400110"/>
          </a:xfrm>
          <a:prstGeom prst="rect">
            <a:avLst/>
          </a:prstGeom>
          <a:noFill/>
          <a:ln w="9525">
            <a:noFill/>
            <a:miter lim="800000"/>
            <a:headEnd/>
            <a:tailEnd/>
          </a:ln>
        </p:spPr>
        <p:txBody>
          <a:bodyPr wrap="none">
            <a:prstTxWarp prst="textNoShape">
              <a:avLst/>
            </a:prstTxWarp>
            <a:spAutoFit/>
          </a:bodyPr>
          <a:lstStyle/>
          <a:p>
            <a:pPr>
              <a:spcAft>
                <a:spcPts val="6600"/>
              </a:spcAft>
            </a:pPr>
            <a:r>
              <a:rPr lang="en-US" dirty="0" smtClean="0"/>
              <a:t>E3</a:t>
            </a:r>
            <a:endParaRPr lang="en-US" dirty="0"/>
          </a:p>
        </p:txBody>
      </p:sp>
    </p:spTree>
    <p:extLst>
      <p:ext uri="{BB962C8B-B14F-4D97-AF65-F5344CB8AC3E}">
        <p14:creationId xmlns:p14="http://schemas.microsoft.com/office/powerpoint/2010/main" val="243604158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55"/>
          <p:cNvPicPr>
            <a:picLocks noChangeAspect="1"/>
          </p:cNvPicPr>
          <p:nvPr/>
        </p:nvPicPr>
        <p:blipFill>
          <a:blip r:embed="rId3"/>
          <a:srcRect/>
          <a:stretch>
            <a:fillRect/>
          </a:stretch>
        </p:blipFill>
        <p:spPr bwMode="auto">
          <a:xfrm>
            <a:off x="838200" y="1905000"/>
            <a:ext cx="4114800" cy="3665538"/>
          </a:xfrm>
          <a:prstGeom prst="rect">
            <a:avLst/>
          </a:prstGeom>
          <a:noFill/>
          <a:ln w="9525">
            <a:noFill/>
            <a:miter lim="800000"/>
            <a:headEnd/>
            <a:tailEnd/>
          </a:ln>
        </p:spPr>
      </p:pic>
      <p:sp>
        <p:nvSpPr>
          <p:cNvPr id="47" name="Rectangle 2"/>
          <p:cNvSpPr>
            <a:spLocks noGrp="1" noChangeArrowheads="1"/>
          </p:cNvSpPr>
          <p:nvPr>
            <p:ph type="title"/>
          </p:nvPr>
        </p:nvSpPr>
        <p:spPr>
          <a:xfrm>
            <a:off x="0" y="0"/>
            <a:ext cx="9144000" cy="1143000"/>
          </a:xfrm>
        </p:spPr>
        <p:txBody>
          <a:bodyPr/>
          <a:lstStyle/>
          <a:p>
            <a:pPr eaLnBrk="1" hangingPunct="1">
              <a:defRPr/>
            </a:pPr>
            <a:r>
              <a:rPr lang="en-US" dirty="0" smtClean="0">
                <a:ea typeface="+mj-ea"/>
                <a:cs typeface="+mj-cs"/>
              </a:rPr>
              <a:t>The Superposition Problem</a:t>
            </a:r>
            <a:endParaRPr lang="en-US" dirty="0">
              <a:ea typeface="+mj-ea"/>
              <a:cs typeface="+mj-cs"/>
            </a:endParaRPr>
          </a:p>
        </p:txBody>
      </p:sp>
      <p:sp>
        <p:nvSpPr>
          <p:cNvPr id="48132" name="Line 4"/>
          <p:cNvSpPr>
            <a:spLocks noChangeShapeType="1"/>
          </p:cNvSpPr>
          <p:nvPr/>
        </p:nvSpPr>
        <p:spPr bwMode="auto">
          <a:xfrm rot="5400000">
            <a:off x="4572000" y="-3581400"/>
            <a:ext cx="0" cy="9144000"/>
          </a:xfrm>
          <a:prstGeom prst="line">
            <a:avLst/>
          </a:prstGeom>
          <a:noFill/>
          <a:ln w="28575" cap="sq">
            <a:solidFill>
              <a:srgbClr val="FF0000"/>
            </a:solidFill>
            <a:round/>
            <a:headEnd type="none" w="sm" len="sm"/>
            <a:tailEnd type="none" w="sm" len="sm"/>
          </a:ln>
        </p:spPr>
        <p:txBody>
          <a:bodyPr wrap="none" anchor="ctr">
            <a:prstTxWarp prst="textNoShape">
              <a:avLst/>
            </a:prstTxWarp>
          </a:bodyPr>
          <a:lstStyle/>
          <a:p>
            <a:endParaRPr lang="en-US"/>
          </a:p>
        </p:txBody>
      </p:sp>
      <p:sp>
        <p:nvSpPr>
          <p:cNvPr id="48133" name="TextBox 53"/>
          <p:cNvSpPr txBox="1">
            <a:spLocks noChangeArrowheads="1"/>
          </p:cNvSpPr>
          <p:nvPr/>
        </p:nvSpPr>
        <p:spPr bwMode="auto">
          <a:xfrm>
            <a:off x="3048000" y="1466850"/>
            <a:ext cx="5486400" cy="706438"/>
          </a:xfrm>
          <a:prstGeom prst="rect">
            <a:avLst/>
          </a:prstGeom>
          <a:noFill/>
          <a:ln w="9525">
            <a:noFill/>
            <a:miter lim="800000"/>
            <a:headEnd/>
            <a:tailEnd/>
          </a:ln>
        </p:spPr>
        <p:txBody>
          <a:bodyPr>
            <a:prstTxWarp prst="textNoShape">
              <a:avLst/>
            </a:prstTxWarp>
            <a:spAutoFit/>
          </a:bodyPr>
          <a:lstStyle/>
          <a:p>
            <a:pPr algn="l"/>
            <a:r>
              <a:rPr lang="en-US"/>
              <a:t>At least 7 components simultaneously active from 50-150 ms for visual stimuli</a:t>
            </a:r>
          </a:p>
        </p:txBody>
      </p:sp>
      <p:sp>
        <p:nvSpPr>
          <p:cNvPr id="48134" name="Text Box 5"/>
          <p:cNvSpPr txBox="1">
            <a:spLocks noChangeArrowheads="1"/>
          </p:cNvSpPr>
          <p:nvPr/>
        </p:nvSpPr>
        <p:spPr bwMode="auto">
          <a:xfrm>
            <a:off x="7134691" y="6550025"/>
            <a:ext cx="2009309" cy="307777"/>
          </a:xfrm>
          <a:prstGeom prst="rect">
            <a:avLst/>
          </a:prstGeom>
          <a:noFill/>
          <a:ln w="12700" cap="sq">
            <a:noFill/>
            <a:miter lim="800000"/>
            <a:headEnd type="none" w="sm" len="sm"/>
            <a:tailEnd type="none" w="sm" len="sm"/>
          </a:ln>
        </p:spPr>
        <p:txBody>
          <a:bodyPr wrap="none">
            <a:prstTxWarp prst="textNoShape">
              <a:avLst/>
            </a:prstTxWarp>
            <a:spAutoFit/>
          </a:bodyPr>
          <a:lstStyle/>
          <a:p>
            <a:pPr algn="r"/>
            <a:r>
              <a:rPr lang="en-US" sz="1400" dirty="0"/>
              <a:t>Di Russo et al., </a:t>
            </a:r>
            <a:r>
              <a:rPr lang="en-US" sz="1400" dirty="0" smtClean="0"/>
              <a:t>2002</a:t>
            </a:r>
            <a:endParaRPr lang="en-US" sz="1400" dirty="0"/>
          </a:p>
        </p:txBody>
      </p:sp>
      <p:sp>
        <p:nvSpPr>
          <p:cNvPr id="48135" name="TextBox 58"/>
          <p:cNvSpPr txBox="1">
            <a:spLocks noChangeArrowheads="1"/>
          </p:cNvSpPr>
          <p:nvPr/>
        </p:nvSpPr>
        <p:spPr bwMode="auto">
          <a:xfrm>
            <a:off x="457200" y="1897063"/>
            <a:ext cx="455613" cy="338137"/>
          </a:xfrm>
          <a:prstGeom prst="rect">
            <a:avLst/>
          </a:prstGeom>
          <a:noFill/>
          <a:ln w="9525">
            <a:noFill/>
            <a:miter lim="800000"/>
            <a:headEnd/>
            <a:tailEnd/>
          </a:ln>
        </p:spPr>
        <p:txBody>
          <a:bodyPr wrap="none">
            <a:prstTxWarp prst="textNoShape">
              <a:avLst/>
            </a:prstTxWarp>
            <a:spAutoFit/>
          </a:bodyPr>
          <a:lstStyle/>
          <a:p>
            <a:r>
              <a:rPr lang="en-US" sz="1600"/>
              <a:t>C1</a:t>
            </a:r>
          </a:p>
        </p:txBody>
      </p:sp>
      <p:sp>
        <p:nvSpPr>
          <p:cNvPr id="48136" name="TextBox 59"/>
          <p:cNvSpPr txBox="1">
            <a:spLocks noChangeArrowheads="1"/>
          </p:cNvSpPr>
          <p:nvPr/>
        </p:nvSpPr>
        <p:spPr bwMode="auto">
          <a:xfrm>
            <a:off x="457200" y="2452688"/>
            <a:ext cx="455613" cy="338137"/>
          </a:xfrm>
          <a:prstGeom prst="rect">
            <a:avLst/>
          </a:prstGeom>
          <a:noFill/>
          <a:ln w="9525">
            <a:noFill/>
            <a:miter lim="800000"/>
            <a:headEnd/>
            <a:tailEnd/>
          </a:ln>
        </p:spPr>
        <p:txBody>
          <a:bodyPr wrap="none">
            <a:prstTxWarp prst="textNoShape">
              <a:avLst/>
            </a:prstTxWarp>
            <a:spAutoFit/>
          </a:bodyPr>
          <a:lstStyle/>
          <a:p>
            <a:r>
              <a:rPr lang="en-US" sz="1600"/>
              <a:t>C2</a:t>
            </a:r>
          </a:p>
        </p:txBody>
      </p:sp>
      <p:sp>
        <p:nvSpPr>
          <p:cNvPr id="48137" name="TextBox 60"/>
          <p:cNvSpPr txBox="1">
            <a:spLocks noChangeArrowheads="1"/>
          </p:cNvSpPr>
          <p:nvPr/>
        </p:nvSpPr>
        <p:spPr bwMode="auto">
          <a:xfrm>
            <a:off x="457200" y="3006725"/>
            <a:ext cx="455613" cy="339725"/>
          </a:xfrm>
          <a:prstGeom prst="rect">
            <a:avLst/>
          </a:prstGeom>
          <a:noFill/>
          <a:ln w="9525">
            <a:noFill/>
            <a:miter lim="800000"/>
            <a:headEnd/>
            <a:tailEnd/>
          </a:ln>
        </p:spPr>
        <p:txBody>
          <a:bodyPr wrap="none">
            <a:prstTxWarp prst="textNoShape">
              <a:avLst/>
            </a:prstTxWarp>
            <a:spAutoFit/>
          </a:bodyPr>
          <a:lstStyle/>
          <a:p>
            <a:r>
              <a:rPr lang="en-US" sz="1600"/>
              <a:t>C3</a:t>
            </a:r>
          </a:p>
        </p:txBody>
      </p:sp>
      <p:sp>
        <p:nvSpPr>
          <p:cNvPr id="48138" name="TextBox 62"/>
          <p:cNvSpPr txBox="1">
            <a:spLocks noChangeArrowheads="1"/>
          </p:cNvSpPr>
          <p:nvPr/>
        </p:nvSpPr>
        <p:spPr bwMode="auto">
          <a:xfrm>
            <a:off x="457200" y="3562350"/>
            <a:ext cx="455613" cy="338138"/>
          </a:xfrm>
          <a:prstGeom prst="rect">
            <a:avLst/>
          </a:prstGeom>
          <a:noFill/>
          <a:ln w="9525">
            <a:noFill/>
            <a:miter lim="800000"/>
            <a:headEnd/>
            <a:tailEnd/>
          </a:ln>
        </p:spPr>
        <p:txBody>
          <a:bodyPr wrap="none">
            <a:prstTxWarp prst="textNoShape">
              <a:avLst/>
            </a:prstTxWarp>
            <a:spAutoFit/>
          </a:bodyPr>
          <a:lstStyle/>
          <a:p>
            <a:r>
              <a:rPr lang="en-US" sz="1600"/>
              <a:t>C4</a:t>
            </a:r>
          </a:p>
        </p:txBody>
      </p:sp>
      <p:sp>
        <p:nvSpPr>
          <p:cNvPr id="48139" name="TextBox 65"/>
          <p:cNvSpPr txBox="1">
            <a:spLocks noChangeArrowheads="1"/>
          </p:cNvSpPr>
          <p:nvPr/>
        </p:nvSpPr>
        <p:spPr bwMode="auto">
          <a:xfrm>
            <a:off x="457200" y="4116388"/>
            <a:ext cx="455613" cy="339725"/>
          </a:xfrm>
          <a:prstGeom prst="rect">
            <a:avLst/>
          </a:prstGeom>
          <a:noFill/>
          <a:ln w="9525">
            <a:noFill/>
            <a:miter lim="800000"/>
            <a:headEnd/>
            <a:tailEnd/>
          </a:ln>
        </p:spPr>
        <p:txBody>
          <a:bodyPr wrap="none">
            <a:prstTxWarp prst="textNoShape">
              <a:avLst/>
            </a:prstTxWarp>
            <a:spAutoFit/>
          </a:bodyPr>
          <a:lstStyle/>
          <a:p>
            <a:r>
              <a:rPr lang="en-US" sz="1600"/>
              <a:t>C5</a:t>
            </a:r>
          </a:p>
        </p:txBody>
      </p:sp>
      <p:sp>
        <p:nvSpPr>
          <p:cNvPr id="48140" name="TextBox 66"/>
          <p:cNvSpPr txBox="1">
            <a:spLocks noChangeArrowheads="1"/>
          </p:cNvSpPr>
          <p:nvPr/>
        </p:nvSpPr>
        <p:spPr bwMode="auto">
          <a:xfrm>
            <a:off x="457200" y="4672013"/>
            <a:ext cx="455613" cy="338137"/>
          </a:xfrm>
          <a:prstGeom prst="rect">
            <a:avLst/>
          </a:prstGeom>
          <a:noFill/>
          <a:ln w="9525">
            <a:noFill/>
            <a:miter lim="800000"/>
            <a:headEnd/>
            <a:tailEnd/>
          </a:ln>
        </p:spPr>
        <p:txBody>
          <a:bodyPr wrap="none">
            <a:prstTxWarp prst="textNoShape">
              <a:avLst/>
            </a:prstTxWarp>
            <a:spAutoFit/>
          </a:bodyPr>
          <a:lstStyle/>
          <a:p>
            <a:r>
              <a:rPr lang="en-US" sz="1600"/>
              <a:t>C6</a:t>
            </a:r>
          </a:p>
        </p:txBody>
      </p:sp>
      <p:sp>
        <p:nvSpPr>
          <p:cNvPr id="48141" name="TextBox 76"/>
          <p:cNvSpPr txBox="1">
            <a:spLocks noChangeArrowheads="1"/>
          </p:cNvSpPr>
          <p:nvPr/>
        </p:nvSpPr>
        <p:spPr bwMode="auto">
          <a:xfrm>
            <a:off x="457200" y="5227638"/>
            <a:ext cx="455613" cy="338137"/>
          </a:xfrm>
          <a:prstGeom prst="rect">
            <a:avLst/>
          </a:prstGeom>
          <a:noFill/>
          <a:ln w="9525">
            <a:noFill/>
            <a:miter lim="800000"/>
            <a:headEnd/>
            <a:tailEnd/>
          </a:ln>
        </p:spPr>
        <p:txBody>
          <a:bodyPr wrap="none">
            <a:prstTxWarp prst="textNoShape">
              <a:avLst/>
            </a:prstTxWarp>
            <a:spAutoFit/>
          </a:bodyPr>
          <a:lstStyle/>
          <a:p>
            <a:r>
              <a:rPr lang="en-US" sz="1600"/>
              <a:t>C7</a:t>
            </a:r>
          </a:p>
        </p:txBody>
      </p:sp>
      <p:cxnSp>
        <p:nvCxnSpPr>
          <p:cNvPr id="48142" name="Straight Connector 78"/>
          <p:cNvCxnSpPr>
            <a:cxnSpLocks noChangeShapeType="1"/>
          </p:cNvCxnSpPr>
          <p:nvPr/>
        </p:nvCxnSpPr>
        <p:spPr bwMode="auto">
          <a:xfrm rot="10800000">
            <a:off x="838200" y="5799138"/>
            <a:ext cx="1820863" cy="1587"/>
          </a:xfrm>
          <a:prstGeom prst="line">
            <a:avLst/>
          </a:prstGeom>
          <a:noFill/>
          <a:ln w="19050" cap="sq">
            <a:solidFill>
              <a:schemeClr val="tx1"/>
            </a:solidFill>
            <a:round/>
            <a:headEnd type="none" w="sm" len="sm"/>
            <a:tailEnd type="none" w="sm" len="sm"/>
          </a:ln>
        </p:spPr>
      </p:cxnSp>
      <p:cxnSp>
        <p:nvCxnSpPr>
          <p:cNvPr id="48143" name="Straight Connector 82"/>
          <p:cNvCxnSpPr>
            <a:cxnSpLocks noChangeShapeType="1"/>
          </p:cNvCxnSpPr>
          <p:nvPr/>
        </p:nvCxnSpPr>
        <p:spPr bwMode="auto">
          <a:xfrm rot="5400000">
            <a:off x="766763" y="5794375"/>
            <a:ext cx="144462" cy="1588"/>
          </a:xfrm>
          <a:prstGeom prst="line">
            <a:avLst/>
          </a:prstGeom>
          <a:noFill/>
          <a:ln w="19050" cap="sq">
            <a:solidFill>
              <a:schemeClr val="tx1"/>
            </a:solidFill>
            <a:round/>
            <a:headEnd type="none" w="sm" len="sm"/>
            <a:tailEnd type="none" w="sm" len="sm"/>
          </a:ln>
        </p:spPr>
      </p:cxnSp>
      <p:cxnSp>
        <p:nvCxnSpPr>
          <p:cNvPr id="48144" name="Straight Connector 87"/>
          <p:cNvCxnSpPr>
            <a:cxnSpLocks noChangeShapeType="1"/>
          </p:cNvCxnSpPr>
          <p:nvPr/>
        </p:nvCxnSpPr>
        <p:spPr bwMode="auto">
          <a:xfrm rot="5400000">
            <a:off x="2595563" y="5794375"/>
            <a:ext cx="144462" cy="1588"/>
          </a:xfrm>
          <a:prstGeom prst="line">
            <a:avLst/>
          </a:prstGeom>
          <a:noFill/>
          <a:ln w="19050" cap="sq">
            <a:solidFill>
              <a:schemeClr val="tx1"/>
            </a:solidFill>
            <a:round/>
            <a:headEnd type="none" w="sm" len="sm"/>
            <a:tailEnd type="none" w="sm" len="sm"/>
          </a:ln>
        </p:spPr>
      </p:cxnSp>
      <p:sp>
        <p:nvSpPr>
          <p:cNvPr id="48145" name="Text Box 5"/>
          <p:cNvSpPr txBox="1">
            <a:spLocks noChangeArrowheads="1"/>
          </p:cNvSpPr>
          <p:nvPr/>
        </p:nvSpPr>
        <p:spPr bwMode="auto">
          <a:xfrm>
            <a:off x="1354138" y="5791200"/>
            <a:ext cx="855662" cy="307975"/>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sz="1400"/>
              <a:t>225 ms</a:t>
            </a:r>
          </a:p>
        </p:txBody>
      </p:sp>
    </p:spTree>
    <p:extLst>
      <p:ext uri="{BB962C8B-B14F-4D97-AF65-F5344CB8AC3E}">
        <p14:creationId xmlns:p14="http://schemas.microsoft.com/office/powerpoint/2010/main" val="389528633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905252" y="3291417"/>
            <a:ext cx="5198577" cy="2159000"/>
          </a:xfrm>
          <a:prstGeom prst="rect">
            <a:avLst/>
          </a:prstGeom>
        </p:spPr>
      </p:pic>
      <p:pic>
        <p:nvPicPr>
          <p:cNvPr id="50178" name="Picture 24"/>
          <p:cNvPicPr>
            <a:picLocks noChangeAspect="1"/>
          </p:cNvPicPr>
          <p:nvPr/>
        </p:nvPicPr>
        <p:blipFill>
          <a:blip r:embed="rId4"/>
          <a:srcRect/>
          <a:stretch>
            <a:fillRect/>
          </a:stretch>
        </p:blipFill>
        <p:spPr bwMode="auto">
          <a:xfrm>
            <a:off x="228600" y="1114863"/>
            <a:ext cx="3657600" cy="5449887"/>
          </a:xfrm>
          <a:prstGeom prst="rect">
            <a:avLst/>
          </a:prstGeom>
          <a:noFill/>
          <a:ln w="9525">
            <a:noFill/>
            <a:miter lim="800000"/>
            <a:headEnd/>
            <a:tailEnd/>
          </a:ln>
        </p:spPr>
      </p:pic>
      <p:sp>
        <p:nvSpPr>
          <p:cNvPr id="47" name="Rectangle 2"/>
          <p:cNvSpPr>
            <a:spLocks noGrp="1" noChangeArrowheads="1"/>
          </p:cNvSpPr>
          <p:nvPr>
            <p:ph type="title"/>
          </p:nvPr>
        </p:nvSpPr>
        <p:spPr>
          <a:xfrm>
            <a:off x="0" y="0"/>
            <a:ext cx="9144000" cy="1143000"/>
          </a:xfrm>
        </p:spPr>
        <p:txBody>
          <a:bodyPr/>
          <a:lstStyle/>
          <a:p>
            <a:pPr eaLnBrk="1" hangingPunct="1">
              <a:defRPr/>
            </a:pPr>
            <a:r>
              <a:rPr lang="en-US" dirty="0" smtClean="0">
                <a:ea typeface="+mj-ea"/>
                <a:cs typeface="+mj-cs"/>
              </a:rPr>
              <a:t>The Superposition Problem</a:t>
            </a:r>
            <a:endParaRPr lang="en-US" dirty="0">
              <a:ea typeface="+mj-ea"/>
              <a:cs typeface="+mj-cs"/>
            </a:endParaRPr>
          </a:p>
        </p:txBody>
      </p:sp>
      <p:sp>
        <p:nvSpPr>
          <p:cNvPr id="50180" name="Line 4"/>
          <p:cNvSpPr>
            <a:spLocks noChangeShapeType="1"/>
          </p:cNvSpPr>
          <p:nvPr/>
        </p:nvSpPr>
        <p:spPr bwMode="auto">
          <a:xfrm rot="5400000">
            <a:off x="4572000" y="-3581400"/>
            <a:ext cx="0" cy="9144000"/>
          </a:xfrm>
          <a:prstGeom prst="line">
            <a:avLst/>
          </a:prstGeom>
          <a:noFill/>
          <a:ln w="28575" cap="sq">
            <a:solidFill>
              <a:srgbClr val="FF0000"/>
            </a:solidFill>
            <a:round/>
            <a:headEnd type="none" w="sm" len="sm"/>
            <a:tailEnd type="none" w="sm" len="sm"/>
          </a:ln>
        </p:spPr>
        <p:txBody>
          <a:bodyPr wrap="none" anchor="ctr">
            <a:prstTxWarp prst="textNoShape">
              <a:avLst/>
            </a:prstTxWarp>
          </a:bodyPr>
          <a:lstStyle/>
          <a:p>
            <a:endParaRPr lang="en-US"/>
          </a:p>
        </p:txBody>
      </p:sp>
      <p:sp>
        <p:nvSpPr>
          <p:cNvPr id="50181" name="TextBox 53"/>
          <p:cNvSpPr txBox="1">
            <a:spLocks noChangeArrowheads="1"/>
          </p:cNvSpPr>
          <p:nvPr/>
        </p:nvSpPr>
        <p:spPr bwMode="auto">
          <a:xfrm>
            <a:off x="3048000" y="1466850"/>
            <a:ext cx="5638800" cy="706438"/>
          </a:xfrm>
          <a:prstGeom prst="rect">
            <a:avLst/>
          </a:prstGeom>
          <a:noFill/>
          <a:ln w="9525">
            <a:noFill/>
            <a:miter lim="800000"/>
            <a:headEnd/>
            <a:tailEnd/>
          </a:ln>
        </p:spPr>
        <p:txBody>
          <a:bodyPr>
            <a:prstTxWarp prst="textNoShape">
              <a:avLst/>
            </a:prstTxWarp>
            <a:spAutoFit/>
          </a:bodyPr>
          <a:lstStyle/>
          <a:p>
            <a:pPr algn="l"/>
            <a:r>
              <a:rPr lang="en-US" dirty="0"/>
              <a:t>At least 10 components simultaneously active from 50-150 ms for auditory stimuli</a:t>
            </a:r>
          </a:p>
        </p:txBody>
      </p:sp>
      <p:sp>
        <p:nvSpPr>
          <p:cNvPr id="50182" name="Text Box 5"/>
          <p:cNvSpPr txBox="1">
            <a:spLocks noChangeArrowheads="1"/>
          </p:cNvSpPr>
          <p:nvPr/>
        </p:nvSpPr>
        <p:spPr bwMode="auto">
          <a:xfrm>
            <a:off x="0" y="6550025"/>
            <a:ext cx="1814512" cy="307975"/>
          </a:xfrm>
          <a:prstGeom prst="rect">
            <a:avLst/>
          </a:prstGeom>
          <a:noFill/>
          <a:ln w="12700" cap="sq">
            <a:noFill/>
            <a:miter lim="800000"/>
            <a:headEnd type="none" w="sm" len="sm"/>
            <a:tailEnd type="none" w="sm" len="sm"/>
          </a:ln>
        </p:spPr>
        <p:txBody>
          <a:bodyPr wrap="none">
            <a:prstTxWarp prst="textNoShape">
              <a:avLst/>
            </a:prstTxWarp>
            <a:spAutoFit/>
          </a:bodyPr>
          <a:lstStyle/>
          <a:p>
            <a:pPr algn="r"/>
            <a:r>
              <a:rPr lang="en-US" sz="1400" dirty="0" err="1"/>
              <a:t>Picton</a:t>
            </a:r>
            <a:r>
              <a:rPr lang="en-US" sz="1400" dirty="0"/>
              <a:t> et al., 1999</a:t>
            </a:r>
          </a:p>
        </p:txBody>
      </p:sp>
      <p:sp>
        <p:nvSpPr>
          <p:cNvPr id="26" name="TextBox 25"/>
          <p:cNvSpPr txBox="1">
            <a:spLocks noChangeArrowheads="1"/>
          </p:cNvSpPr>
          <p:nvPr/>
        </p:nvSpPr>
        <p:spPr bwMode="auto">
          <a:xfrm>
            <a:off x="4495800" y="5619750"/>
            <a:ext cx="4572000" cy="400050"/>
          </a:xfrm>
          <a:prstGeom prst="rect">
            <a:avLst/>
          </a:prstGeom>
          <a:noFill/>
          <a:ln w="28575" cap="flat" cmpd="sng" algn="ctr">
            <a:solidFill>
              <a:srgbClr val="008000"/>
            </a:solidFill>
            <a:prstDash val="solid"/>
            <a:miter lim="800000"/>
            <a:headEnd type="none" w="med" len="med"/>
            <a:tailEnd type="none" w="med" len="med"/>
          </a:ln>
        </p:spPr>
        <p:txBody>
          <a:bodyPr>
            <a:prstTxWarp prst="textNoShape">
              <a:avLst/>
            </a:prstTxWarp>
            <a:spAutoFit/>
          </a:bodyPr>
          <a:lstStyle/>
          <a:p>
            <a:pPr algn="l"/>
            <a:r>
              <a:rPr lang="en-US" dirty="0"/>
              <a:t>Is this really a change in the </a:t>
            </a:r>
            <a:r>
              <a:rPr lang="en-US" dirty="0" smtClean="0"/>
              <a:t>P3b?</a:t>
            </a:r>
            <a:endParaRPr lang="en-US" dirty="0"/>
          </a:p>
        </p:txBody>
      </p:sp>
      <p:sp>
        <p:nvSpPr>
          <p:cNvPr id="27" name="Oval 26"/>
          <p:cNvSpPr>
            <a:spLocks noChangeArrowheads="1"/>
          </p:cNvSpPr>
          <p:nvPr/>
        </p:nvSpPr>
        <p:spPr bwMode="auto">
          <a:xfrm>
            <a:off x="6402916" y="3046942"/>
            <a:ext cx="1305983" cy="1295400"/>
          </a:xfrm>
          <a:prstGeom prst="ellipse">
            <a:avLst/>
          </a:prstGeom>
          <a:noFill/>
          <a:ln w="28575" cap="sq">
            <a:solidFill>
              <a:srgbClr val="008000"/>
            </a:solidFill>
            <a:round/>
            <a:headEnd type="none" w="sm" len="sm"/>
            <a:tailEnd type="none" w="sm" len="sm"/>
          </a:ln>
        </p:spPr>
        <p:txBody>
          <a:bodyPr>
            <a:prstTxWarp prst="textNoShape">
              <a:avLst/>
            </a:prstTxWarp>
          </a:bodyPr>
          <a:lstStyle/>
          <a:p>
            <a:endParaRPr lang="en-US"/>
          </a:p>
        </p:txBody>
      </p:sp>
      <p:sp>
        <p:nvSpPr>
          <p:cNvPr id="28" name="TextBox 27"/>
          <p:cNvSpPr txBox="1">
            <a:spLocks noChangeArrowheads="1"/>
          </p:cNvSpPr>
          <p:nvPr/>
        </p:nvSpPr>
        <p:spPr bwMode="auto">
          <a:xfrm>
            <a:off x="3048000" y="2209800"/>
            <a:ext cx="5638800" cy="400050"/>
          </a:xfrm>
          <a:prstGeom prst="rect">
            <a:avLst/>
          </a:prstGeom>
          <a:noFill/>
          <a:ln w="9525">
            <a:noFill/>
            <a:miter lim="800000"/>
            <a:headEnd/>
            <a:tailEnd/>
          </a:ln>
        </p:spPr>
        <p:txBody>
          <a:bodyPr>
            <a:prstTxWarp prst="textNoShape">
              <a:avLst/>
            </a:prstTxWarp>
            <a:spAutoFit/>
          </a:bodyPr>
          <a:lstStyle/>
          <a:p>
            <a:pPr algn="l"/>
            <a:r>
              <a:rPr lang="en-US" dirty="0"/>
              <a:t>How many are active in the </a:t>
            </a:r>
            <a:r>
              <a:rPr lang="en-US" dirty="0" smtClean="0"/>
              <a:t>P3 </a:t>
            </a:r>
            <a:r>
              <a:rPr lang="en-US" dirty="0"/>
              <a:t>period?</a:t>
            </a:r>
          </a:p>
        </p:txBody>
      </p:sp>
    </p:spTree>
    <p:extLst>
      <p:ext uri="{BB962C8B-B14F-4D97-AF65-F5344CB8AC3E}">
        <p14:creationId xmlns:p14="http://schemas.microsoft.com/office/powerpoint/2010/main" val="15986384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Grp="1" noChangeArrowheads="1"/>
          </p:cNvSpPr>
          <p:nvPr>
            <p:ph type="title"/>
          </p:nvPr>
        </p:nvSpPr>
        <p:spPr>
          <a:xfrm>
            <a:off x="0" y="0"/>
            <a:ext cx="9144000" cy="1143000"/>
          </a:xfrm>
        </p:spPr>
        <p:txBody>
          <a:bodyPr/>
          <a:lstStyle/>
          <a:p>
            <a:pPr eaLnBrk="1" hangingPunct="1">
              <a:defRPr/>
            </a:pPr>
            <a:r>
              <a:rPr lang="en-US" dirty="0" smtClean="0">
                <a:ea typeface="+mj-ea"/>
                <a:cs typeface="+mj-cs"/>
              </a:rPr>
              <a:t>Peaks and Components</a:t>
            </a:r>
            <a:endParaRPr lang="en-US" dirty="0">
              <a:ea typeface="+mj-ea"/>
              <a:cs typeface="+mj-cs"/>
            </a:endParaRPr>
          </a:p>
        </p:txBody>
      </p:sp>
      <p:sp>
        <p:nvSpPr>
          <p:cNvPr id="58371" name="Line 4"/>
          <p:cNvSpPr>
            <a:spLocks noChangeShapeType="1"/>
          </p:cNvSpPr>
          <p:nvPr/>
        </p:nvSpPr>
        <p:spPr bwMode="auto">
          <a:xfrm rot="5400000">
            <a:off x="4572000" y="-3581400"/>
            <a:ext cx="0" cy="9144000"/>
          </a:xfrm>
          <a:prstGeom prst="line">
            <a:avLst/>
          </a:prstGeom>
          <a:noFill/>
          <a:ln w="28575" cap="sq">
            <a:solidFill>
              <a:srgbClr val="FF0000"/>
            </a:solidFill>
            <a:round/>
            <a:headEnd type="none" w="sm" len="sm"/>
            <a:tailEnd type="none" w="sm" len="sm"/>
          </a:ln>
        </p:spPr>
        <p:txBody>
          <a:bodyPr wrap="none" anchor="ctr">
            <a:prstTxWarp prst="textNoShape">
              <a:avLst/>
            </a:prstTxWarp>
          </a:bodyPr>
          <a:lstStyle/>
          <a:p>
            <a:endParaRPr lang="en-US"/>
          </a:p>
        </p:txBody>
      </p:sp>
      <p:graphicFrame>
        <p:nvGraphicFramePr>
          <p:cNvPr id="23" name="Chart 22"/>
          <p:cNvGraphicFramePr>
            <a:graphicFrameLocks/>
          </p:cNvGraphicFramePr>
          <p:nvPr/>
        </p:nvGraphicFramePr>
        <p:xfrm>
          <a:off x="685800" y="914400"/>
          <a:ext cx="3962400" cy="1905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Chart 23"/>
          <p:cNvGraphicFramePr>
            <a:graphicFrameLocks/>
          </p:cNvGraphicFramePr>
          <p:nvPr/>
        </p:nvGraphicFramePr>
        <p:xfrm>
          <a:off x="685800" y="2755070"/>
          <a:ext cx="3962400" cy="1905000"/>
        </p:xfrm>
        <a:graphic>
          <a:graphicData uri="http://schemas.openxmlformats.org/drawingml/2006/chart">
            <c:chart xmlns:c="http://schemas.openxmlformats.org/drawingml/2006/chart" xmlns:r="http://schemas.openxmlformats.org/officeDocument/2006/relationships" r:id="rId4"/>
          </a:graphicData>
        </a:graphic>
      </p:graphicFrame>
      <p:sp>
        <p:nvSpPr>
          <p:cNvPr id="58378" name="TextBox 32"/>
          <p:cNvSpPr txBox="1">
            <a:spLocks noChangeArrowheads="1"/>
          </p:cNvSpPr>
          <p:nvPr/>
        </p:nvSpPr>
        <p:spPr bwMode="auto">
          <a:xfrm>
            <a:off x="2667000" y="3159125"/>
            <a:ext cx="609600" cy="307975"/>
          </a:xfrm>
          <a:prstGeom prst="rect">
            <a:avLst/>
          </a:prstGeom>
          <a:noFill/>
          <a:ln w="12700">
            <a:noFill/>
            <a:miter lim="800000"/>
            <a:headEnd/>
            <a:tailEnd/>
          </a:ln>
        </p:spPr>
        <p:txBody>
          <a:bodyPr>
            <a:prstTxWarp prst="textNoShape">
              <a:avLst/>
            </a:prstTxWarp>
            <a:spAutoFit/>
          </a:bodyPr>
          <a:lstStyle/>
          <a:p>
            <a:r>
              <a:rPr lang="en-US" sz="1400"/>
              <a:t>C3</a:t>
            </a:r>
          </a:p>
        </p:txBody>
      </p:sp>
      <p:sp>
        <p:nvSpPr>
          <p:cNvPr id="58379" name="TextBox 33"/>
          <p:cNvSpPr txBox="1">
            <a:spLocks noChangeArrowheads="1"/>
          </p:cNvSpPr>
          <p:nvPr/>
        </p:nvSpPr>
        <p:spPr bwMode="auto">
          <a:xfrm>
            <a:off x="2562225" y="1333500"/>
            <a:ext cx="838200" cy="307975"/>
          </a:xfrm>
          <a:prstGeom prst="rect">
            <a:avLst/>
          </a:prstGeom>
          <a:noFill/>
          <a:ln w="12700">
            <a:noFill/>
            <a:miter lim="800000"/>
            <a:headEnd/>
            <a:tailEnd/>
          </a:ln>
        </p:spPr>
        <p:txBody>
          <a:bodyPr>
            <a:prstTxWarp prst="textNoShape">
              <a:avLst/>
            </a:prstTxWarp>
            <a:spAutoFit/>
          </a:bodyPr>
          <a:lstStyle/>
          <a:p>
            <a:r>
              <a:rPr lang="en-US" sz="1400"/>
              <a:t>Peak3</a:t>
            </a:r>
          </a:p>
        </p:txBody>
      </p:sp>
      <p:sp>
        <p:nvSpPr>
          <p:cNvPr id="58380" name="TextBox 35"/>
          <p:cNvSpPr txBox="1">
            <a:spLocks noChangeArrowheads="1"/>
          </p:cNvSpPr>
          <p:nvPr/>
        </p:nvSpPr>
        <p:spPr bwMode="auto">
          <a:xfrm>
            <a:off x="914400" y="1752600"/>
            <a:ext cx="838200" cy="307975"/>
          </a:xfrm>
          <a:prstGeom prst="rect">
            <a:avLst/>
          </a:prstGeom>
          <a:noFill/>
          <a:ln w="12700">
            <a:noFill/>
            <a:miter lim="800000"/>
            <a:headEnd/>
            <a:tailEnd/>
          </a:ln>
        </p:spPr>
        <p:txBody>
          <a:bodyPr>
            <a:prstTxWarp prst="textNoShape">
              <a:avLst/>
            </a:prstTxWarp>
            <a:spAutoFit/>
          </a:bodyPr>
          <a:lstStyle/>
          <a:p>
            <a:r>
              <a:rPr lang="en-US" sz="1400"/>
              <a:t>Peak1</a:t>
            </a:r>
          </a:p>
        </p:txBody>
      </p:sp>
      <p:sp>
        <p:nvSpPr>
          <p:cNvPr id="58381" name="TextBox 36"/>
          <p:cNvSpPr txBox="1">
            <a:spLocks noChangeArrowheads="1"/>
          </p:cNvSpPr>
          <p:nvPr/>
        </p:nvSpPr>
        <p:spPr bwMode="auto">
          <a:xfrm>
            <a:off x="1277938" y="3440113"/>
            <a:ext cx="609600" cy="307975"/>
          </a:xfrm>
          <a:prstGeom prst="rect">
            <a:avLst/>
          </a:prstGeom>
          <a:noFill/>
          <a:ln w="12700">
            <a:noFill/>
            <a:miter lim="800000"/>
            <a:headEnd/>
            <a:tailEnd/>
          </a:ln>
        </p:spPr>
        <p:txBody>
          <a:bodyPr>
            <a:prstTxWarp prst="textNoShape">
              <a:avLst/>
            </a:prstTxWarp>
            <a:spAutoFit/>
          </a:bodyPr>
          <a:lstStyle/>
          <a:p>
            <a:r>
              <a:rPr lang="en-US" sz="1400"/>
              <a:t>C1</a:t>
            </a:r>
          </a:p>
        </p:txBody>
      </p:sp>
      <p:sp>
        <p:nvSpPr>
          <p:cNvPr id="58382" name="TextBox 37"/>
          <p:cNvSpPr txBox="1">
            <a:spLocks noChangeArrowheads="1"/>
          </p:cNvSpPr>
          <p:nvPr/>
        </p:nvSpPr>
        <p:spPr bwMode="auto">
          <a:xfrm>
            <a:off x="1604963" y="4471988"/>
            <a:ext cx="609600" cy="307975"/>
          </a:xfrm>
          <a:prstGeom prst="rect">
            <a:avLst/>
          </a:prstGeom>
          <a:noFill/>
          <a:ln w="12700">
            <a:noFill/>
            <a:miter lim="800000"/>
            <a:headEnd/>
            <a:tailEnd/>
          </a:ln>
        </p:spPr>
        <p:txBody>
          <a:bodyPr>
            <a:prstTxWarp prst="textNoShape">
              <a:avLst/>
            </a:prstTxWarp>
            <a:spAutoFit/>
          </a:bodyPr>
          <a:lstStyle/>
          <a:p>
            <a:r>
              <a:rPr lang="en-US" sz="1400"/>
              <a:t>C2</a:t>
            </a:r>
          </a:p>
        </p:txBody>
      </p:sp>
      <p:sp>
        <p:nvSpPr>
          <p:cNvPr id="58386" name="TextBox 41"/>
          <p:cNvSpPr txBox="1">
            <a:spLocks noChangeArrowheads="1"/>
          </p:cNvSpPr>
          <p:nvPr/>
        </p:nvSpPr>
        <p:spPr bwMode="auto">
          <a:xfrm>
            <a:off x="76200" y="2957513"/>
            <a:ext cx="2209800" cy="523875"/>
          </a:xfrm>
          <a:prstGeom prst="rect">
            <a:avLst/>
          </a:prstGeom>
          <a:solidFill>
            <a:schemeClr val="bg1"/>
          </a:solidFill>
          <a:ln w="12700">
            <a:solidFill>
              <a:schemeClr val="tx1"/>
            </a:solidFill>
            <a:miter lim="800000"/>
            <a:headEnd/>
            <a:tailEnd/>
          </a:ln>
        </p:spPr>
        <p:txBody>
          <a:bodyPr>
            <a:prstTxWarp prst="textNoShape">
              <a:avLst/>
            </a:prstTxWarp>
            <a:spAutoFit/>
          </a:bodyPr>
          <a:lstStyle/>
          <a:p>
            <a:r>
              <a:rPr lang="en-US" sz="1400"/>
              <a:t>One possible set of source components</a:t>
            </a:r>
          </a:p>
        </p:txBody>
      </p:sp>
      <p:sp>
        <p:nvSpPr>
          <p:cNvPr id="58392" name="TextBox 47"/>
          <p:cNvSpPr txBox="1">
            <a:spLocks noChangeArrowheads="1"/>
          </p:cNvSpPr>
          <p:nvPr/>
        </p:nvSpPr>
        <p:spPr bwMode="auto">
          <a:xfrm>
            <a:off x="1524000" y="2438400"/>
            <a:ext cx="838200" cy="307975"/>
          </a:xfrm>
          <a:prstGeom prst="rect">
            <a:avLst/>
          </a:prstGeom>
          <a:noFill/>
          <a:ln w="12700">
            <a:noFill/>
            <a:miter lim="800000"/>
            <a:headEnd/>
            <a:tailEnd/>
          </a:ln>
        </p:spPr>
        <p:txBody>
          <a:bodyPr>
            <a:prstTxWarp prst="textNoShape">
              <a:avLst/>
            </a:prstTxWarp>
            <a:spAutoFit/>
          </a:bodyPr>
          <a:lstStyle/>
          <a:p>
            <a:r>
              <a:rPr lang="en-US" sz="1400"/>
              <a:t>Peak2</a:t>
            </a:r>
          </a:p>
        </p:txBody>
      </p:sp>
      <p:sp>
        <p:nvSpPr>
          <p:cNvPr id="29" name="Line 8"/>
          <p:cNvSpPr>
            <a:spLocks noChangeShapeType="1"/>
          </p:cNvSpPr>
          <p:nvPr/>
        </p:nvSpPr>
        <p:spPr bwMode="auto">
          <a:xfrm>
            <a:off x="1295400" y="2209801"/>
            <a:ext cx="228600" cy="1295400"/>
          </a:xfrm>
          <a:prstGeom prst="line">
            <a:avLst/>
          </a:prstGeom>
          <a:noFill/>
          <a:ln w="38100" cap="sq">
            <a:solidFill>
              <a:srgbClr val="960096"/>
            </a:solidFill>
            <a:round/>
            <a:headEnd type="triangle" w="med" len="med"/>
            <a:tailEnd type="triangle" w="med" len="med"/>
          </a:ln>
        </p:spPr>
        <p:txBody>
          <a:bodyPr wrap="none" anchor="ctr">
            <a:prstTxWarp prst="textNoShape">
              <a:avLst/>
            </a:prstTxWarp>
          </a:bodyPr>
          <a:lstStyle/>
          <a:p>
            <a:endParaRPr lang="en-US"/>
          </a:p>
        </p:txBody>
      </p:sp>
      <p:sp>
        <p:nvSpPr>
          <p:cNvPr id="31" name="Text Box 7"/>
          <p:cNvSpPr txBox="1">
            <a:spLocks noChangeArrowheads="1"/>
          </p:cNvSpPr>
          <p:nvPr/>
        </p:nvSpPr>
        <p:spPr bwMode="auto">
          <a:xfrm>
            <a:off x="2865438" y="4564063"/>
            <a:ext cx="5753100" cy="1581150"/>
          </a:xfrm>
          <a:prstGeom prst="rect">
            <a:avLst/>
          </a:prstGeom>
          <a:solidFill>
            <a:srgbClr val="F3FFAE"/>
          </a:solidFill>
          <a:ln w="28575" cap="sq">
            <a:solidFill>
              <a:schemeClr val="tx1"/>
            </a:solidFill>
            <a:miter lim="800000"/>
            <a:headEnd type="none" w="sm" len="sm"/>
            <a:tailEnd type="none" w="sm" len="sm"/>
          </a:ln>
        </p:spPr>
        <p:txBody>
          <a:bodyPr>
            <a:prstTxWarp prst="textNoShape">
              <a:avLst/>
            </a:prstTxWarp>
            <a:spAutoFit/>
          </a:bodyPr>
          <a:lstStyle/>
          <a:p>
            <a:pPr algn="l">
              <a:spcBef>
                <a:spcPct val="50000"/>
              </a:spcBef>
            </a:pPr>
            <a:r>
              <a:rPr lang="en-US" sz="2400">
                <a:latin typeface="Times New Roman" pitchFamily="-111" charset="0"/>
              </a:rPr>
              <a:t>Rule #1- Peaks and components are not the same thing.  There is nothing special about the point at which the observed waveform reaches a local maximum.</a:t>
            </a:r>
          </a:p>
        </p:txBody>
      </p:sp>
      <p:sp>
        <p:nvSpPr>
          <p:cNvPr id="33" name="TextBox 41"/>
          <p:cNvSpPr txBox="1">
            <a:spLocks noChangeArrowheads="1"/>
          </p:cNvSpPr>
          <p:nvPr/>
        </p:nvSpPr>
        <p:spPr bwMode="auto">
          <a:xfrm>
            <a:off x="76200" y="1444823"/>
            <a:ext cx="2209800" cy="307777"/>
          </a:xfrm>
          <a:prstGeom prst="rect">
            <a:avLst/>
          </a:prstGeom>
          <a:solidFill>
            <a:schemeClr val="bg1"/>
          </a:solidFill>
          <a:ln w="12700">
            <a:solidFill>
              <a:schemeClr val="tx1"/>
            </a:solidFill>
            <a:miter lim="800000"/>
            <a:headEnd/>
            <a:tailEnd/>
          </a:ln>
        </p:spPr>
        <p:txBody>
          <a:bodyPr>
            <a:prstTxWarp prst="textNoShape">
              <a:avLst/>
            </a:prstTxWarp>
            <a:spAutoFit/>
          </a:bodyPr>
          <a:lstStyle/>
          <a:p>
            <a:r>
              <a:rPr lang="en-US" sz="1400" dirty="0" smtClean="0"/>
              <a:t>Observed Waveform</a:t>
            </a:r>
            <a:endParaRPr lang="en-US" sz="1400" dirty="0"/>
          </a:p>
        </p:txBody>
      </p:sp>
    </p:spTree>
    <p:extLst>
      <p:ext uri="{BB962C8B-B14F-4D97-AF65-F5344CB8AC3E}">
        <p14:creationId xmlns:p14="http://schemas.microsoft.com/office/powerpoint/2010/main" val="24759776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Grp="1" noChangeArrowheads="1"/>
          </p:cNvSpPr>
          <p:nvPr>
            <p:ph type="title"/>
          </p:nvPr>
        </p:nvSpPr>
        <p:spPr>
          <a:xfrm>
            <a:off x="0" y="0"/>
            <a:ext cx="9144000" cy="1143000"/>
          </a:xfrm>
        </p:spPr>
        <p:txBody>
          <a:bodyPr/>
          <a:lstStyle/>
          <a:p>
            <a:pPr eaLnBrk="1" hangingPunct="1">
              <a:defRPr/>
            </a:pPr>
            <a:r>
              <a:rPr lang="en-US" dirty="0" smtClean="0">
                <a:ea typeface="+mj-ea"/>
                <a:cs typeface="+mj-cs"/>
              </a:rPr>
              <a:t>Peaks and Components</a:t>
            </a:r>
            <a:endParaRPr lang="en-US" dirty="0">
              <a:ea typeface="+mj-ea"/>
              <a:cs typeface="+mj-cs"/>
            </a:endParaRPr>
          </a:p>
        </p:txBody>
      </p:sp>
      <p:sp>
        <p:nvSpPr>
          <p:cNvPr id="58371" name="Line 4"/>
          <p:cNvSpPr>
            <a:spLocks noChangeShapeType="1"/>
          </p:cNvSpPr>
          <p:nvPr/>
        </p:nvSpPr>
        <p:spPr bwMode="auto">
          <a:xfrm rot="5400000">
            <a:off x="4572000" y="-3581400"/>
            <a:ext cx="0" cy="9144000"/>
          </a:xfrm>
          <a:prstGeom prst="line">
            <a:avLst/>
          </a:prstGeom>
          <a:noFill/>
          <a:ln w="28575" cap="sq">
            <a:solidFill>
              <a:srgbClr val="FF0000"/>
            </a:solidFill>
            <a:round/>
            <a:headEnd type="none" w="sm" len="sm"/>
            <a:tailEnd type="none" w="sm" len="sm"/>
          </a:ln>
        </p:spPr>
        <p:txBody>
          <a:bodyPr wrap="none" anchor="ctr">
            <a:prstTxWarp prst="textNoShape">
              <a:avLst/>
            </a:prstTxWarp>
          </a:bodyPr>
          <a:lstStyle/>
          <a:p>
            <a:endParaRPr lang="en-US"/>
          </a:p>
        </p:txBody>
      </p:sp>
      <p:sp>
        <p:nvSpPr>
          <p:cNvPr id="58373" name="TextBox 16"/>
          <p:cNvSpPr txBox="1">
            <a:spLocks noChangeArrowheads="1"/>
          </p:cNvSpPr>
          <p:nvPr/>
        </p:nvSpPr>
        <p:spPr bwMode="auto">
          <a:xfrm>
            <a:off x="76200" y="4924425"/>
            <a:ext cx="2209800" cy="522288"/>
          </a:xfrm>
          <a:prstGeom prst="rect">
            <a:avLst/>
          </a:prstGeom>
          <a:solidFill>
            <a:schemeClr val="bg1"/>
          </a:solidFill>
          <a:ln w="12700">
            <a:solidFill>
              <a:schemeClr val="tx1"/>
            </a:solidFill>
            <a:miter lim="800000"/>
            <a:headEnd/>
            <a:tailEnd/>
          </a:ln>
        </p:spPr>
        <p:txBody>
          <a:bodyPr>
            <a:prstTxWarp prst="textNoShape">
              <a:avLst/>
            </a:prstTxWarp>
            <a:spAutoFit/>
          </a:bodyPr>
          <a:lstStyle/>
          <a:p>
            <a:r>
              <a:rPr lang="en-US" sz="1400"/>
              <a:t>Another possible set of source components</a:t>
            </a:r>
          </a:p>
        </p:txBody>
      </p:sp>
      <p:graphicFrame>
        <p:nvGraphicFramePr>
          <p:cNvPr id="23" name="Chart 22"/>
          <p:cNvGraphicFramePr>
            <a:graphicFrameLocks/>
          </p:cNvGraphicFramePr>
          <p:nvPr/>
        </p:nvGraphicFramePr>
        <p:xfrm>
          <a:off x="685800" y="914400"/>
          <a:ext cx="3962400" cy="1905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Chart 23"/>
          <p:cNvGraphicFramePr>
            <a:graphicFrameLocks/>
          </p:cNvGraphicFramePr>
          <p:nvPr/>
        </p:nvGraphicFramePr>
        <p:xfrm>
          <a:off x="685800" y="2755070"/>
          <a:ext cx="3962400" cy="1905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Chart 24"/>
          <p:cNvGraphicFramePr>
            <a:graphicFrameLocks/>
          </p:cNvGraphicFramePr>
          <p:nvPr/>
        </p:nvGraphicFramePr>
        <p:xfrm>
          <a:off x="685800" y="4736270"/>
          <a:ext cx="3962400" cy="1905000"/>
        </p:xfrm>
        <a:graphic>
          <a:graphicData uri="http://schemas.openxmlformats.org/drawingml/2006/chart">
            <c:chart xmlns:c="http://schemas.openxmlformats.org/drawingml/2006/chart" xmlns:r="http://schemas.openxmlformats.org/officeDocument/2006/relationships" r:id="rId5"/>
          </a:graphicData>
        </a:graphic>
      </p:graphicFrame>
      <p:sp>
        <p:nvSpPr>
          <p:cNvPr id="58378" name="TextBox 32"/>
          <p:cNvSpPr txBox="1">
            <a:spLocks noChangeArrowheads="1"/>
          </p:cNvSpPr>
          <p:nvPr/>
        </p:nvSpPr>
        <p:spPr bwMode="auto">
          <a:xfrm>
            <a:off x="2667000" y="3159125"/>
            <a:ext cx="609600" cy="307975"/>
          </a:xfrm>
          <a:prstGeom prst="rect">
            <a:avLst/>
          </a:prstGeom>
          <a:noFill/>
          <a:ln w="12700">
            <a:noFill/>
            <a:miter lim="800000"/>
            <a:headEnd/>
            <a:tailEnd/>
          </a:ln>
        </p:spPr>
        <p:txBody>
          <a:bodyPr>
            <a:prstTxWarp prst="textNoShape">
              <a:avLst/>
            </a:prstTxWarp>
            <a:spAutoFit/>
          </a:bodyPr>
          <a:lstStyle/>
          <a:p>
            <a:r>
              <a:rPr lang="en-US" sz="1400"/>
              <a:t>C3</a:t>
            </a:r>
          </a:p>
        </p:txBody>
      </p:sp>
      <p:sp>
        <p:nvSpPr>
          <p:cNvPr id="58379" name="TextBox 33"/>
          <p:cNvSpPr txBox="1">
            <a:spLocks noChangeArrowheads="1"/>
          </p:cNvSpPr>
          <p:nvPr/>
        </p:nvSpPr>
        <p:spPr bwMode="auto">
          <a:xfrm>
            <a:off x="2562225" y="1333500"/>
            <a:ext cx="838200" cy="307975"/>
          </a:xfrm>
          <a:prstGeom prst="rect">
            <a:avLst/>
          </a:prstGeom>
          <a:noFill/>
          <a:ln w="12700">
            <a:noFill/>
            <a:miter lim="800000"/>
            <a:headEnd/>
            <a:tailEnd/>
          </a:ln>
        </p:spPr>
        <p:txBody>
          <a:bodyPr>
            <a:prstTxWarp prst="textNoShape">
              <a:avLst/>
            </a:prstTxWarp>
            <a:spAutoFit/>
          </a:bodyPr>
          <a:lstStyle/>
          <a:p>
            <a:r>
              <a:rPr lang="en-US" sz="1400"/>
              <a:t>Peak3</a:t>
            </a:r>
          </a:p>
        </p:txBody>
      </p:sp>
      <p:sp>
        <p:nvSpPr>
          <p:cNvPr id="58380" name="TextBox 35"/>
          <p:cNvSpPr txBox="1">
            <a:spLocks noChangeArrowheads="1"/>
          </p:cNvSpPr>
          <p:nvPr/>
        </p:nvSpPr>
        <p:spPr bwMode="auto">
          <a:xfrm>
            <a:off x="914400" y="1752600"/>
            <a:ext cx="838200" cy="307975"/>
          </a:xfrm>
          <a:prstGeom prst="rect">
            <a:avLst/>
          </a:prstGeom>
          <a:noFill/>
          <a:ln w="12700">
            <a:noFill/>
            <a:miter lim="800000"/>
            <a:headEnd/>
            <a:tailEnd/>
          </a:ln>
        </p:spPr>
        <p:txBody>
          <a:bodyPr>
            <a:prstTxWarp prst="textNoShape">
              <a:avLst/>
            </a:prstTxWarp>
            <a:spAutoFit/>
          </a:bodyPr>
          <a:lstStyle/>
          <a:p>
            <a:r>
              <a:rPr lang="en-US" sz="1400"/>
              <a:t>Peak1</a:t>
            </a:r>
          </a:p>
        </p:txBody>
      </p:sp>
      <p:sp>
        <p:nvSpPr>
          <p:cNvPr id="58381" name="TextBox 36"/>
          <p:cNvSpPr txBox="1">
            <a:spLocks noChangeArrowheads="1"/>
          </p:cNvSpPr>
          <p:nvPr/>
        </p:nvSpPr>
        <p:spPr bwMode="auto">
          <a:xfrm>
            <a:off x="1277938" y="3440113"/>
            <a:ext cx="609600" cy="307975"/>
          </a:xfrm>
          <a:prstGeom prst="rect">
            <a:avLst/>
          </a:prstGeom>
          <a:noFill/>
          <a:ln w="12700">
            <a:noFill/>
            <a:miter lim="800000"/>
            <a:headEnd/>
            <a:tailEnd/>
          </a:ln>
        </p:spPr>
        <p:txBody>
          <a:bodyPr>
            <a:prstTxWarp prst="textNoShape">
              <a:avLst/>
            </a:prstTxWarp>
            <a:spAutoFit/>
          </a:bodyPr>
          <a:lstStyle/>
          <a:p>
            <a:r>
              <a:rPr lang="en-US" sz="1400"/>
              <a:t>C1</a:t>
            </a:r>
          </a:p>
        </p:txBody>
      </p:sp>
      <p:sp>
        <p:nvSpPr>
          <p:cNvPr id="58382" name="TextBox 37"/>
          <p:cNvSpPr txBox="1">
            <a:spLocks noChangeArrowheads="1"/>
          </p:cNvSpPr>
          <p:nvPr/>
        </p:nvSpPr>
        <p:spPr bwMode="auto">
          <a:xfrm>
            <a:off x="1604963" y="4471988"/>
            <a:ext cx="609600" cy="307975"/>
          </a:xfrm>
          <a:prstGeom prst="rect">
            <a:avLst/>
          </a:prstGeom>
          <a:noFill/>
          <a:ln w="12700">
            <a:noFill/>
            <a:miter lim="800000"/>
            <a:headEnd/>
            <a:tailEnd/>
          </a:ln>
        </p:spPr>
        <p:txBody>
          <a:bodyPr>
            <a:prstTxWarp prst="textNoShape">
              <a:avLst/>
            </a:prstTxWarp>
            <a:spAutoFit/>
          </a:bodyPr>
          <a:lstStyle/>
          <a:p>
            <a:r>
              <a:rPr lang="en-US" sz="1400"/>
              <a:t>C2</a:t>
            </a:r>
          </a:p>
        </p:txBody>
      </p:sp>
      <p:sp>
        <p:nvSpPr>
          <p:cNvPr id="58383" name="TextBox 38"/>
          <p:cNvSpPr txBox="1">
            <a:spLocks noChangeArrowheads="1"/>
          </p:cNvSpPr>
          <p:nvPr/>
        </p:nvSpPr>
        <p:spPr bwMode="auto">
          <a:xfrm>
            <a:off x="2819400" y="4887913"/>
            <a:ext cx="609600" cy="307975"/>
          </a:xfrm>
          <a:prstGeom prst="rect">
            <a:avLst/>
          </a:prstGeom>
          <a:noFill/>
          <a:ln w="12700">
            <a:noFill/>
            <a:miter lim="800000"/>
            <a:headEnd/>
            <a:tailEnd/>
          </a:ln>
        </p:spPr>
        <p:txBody>
          <a:bodyPr>
            <a:prstTxWarp prst="textNoShape">
              <a:avLst/>
            </a:prstTxWarp>
            <a:spAutoFit/>
          </a:bodyPr>
          <a:lstStyle/>
          <a:p>
            <a:r>
              <a:rPr lang="en-US" sz="1400"/>
              <a:t>C3’</a:t>
            </a:r>
          </a:p>
        </p:txBody>
      </p:sp>
      <p:sp>
        <p:nvSpPr>
          <p:cNvPr id="58384" name="TextBox 39"/>
          <p:cNvSpPr txBox="1">
            <a:spLocks noChangeArrowheads="1"/>
          </p:cNvSpPr>
          <p:nvPr/>
        </p:nvSpPr>
        <p:spPr bwMode="auto">
          <a:xfrm>
            <a:off x="1277938" y="5430838"/>
            <a:ext cx="609600" cy="307975"/>
          </a:xfrm>
          <a:prstGeom prst="rect">
            <a:avLst/>
          </a:prstGeom>
          <a:noFill/>
          <a:ln w="12700">
            <a:noFill/>
            <a:miter lim="800000"/>
            <a:headEnd/>
            <a:tailEnd/>
          </a:ln>
        </p:spPr>
        <p:txBody>
          <a:bodyPr>
            <a:prstTxWarp prst="textNoShape">
              <a:avLst/>
            </a:prstTxWarp>
            <a:spAutoFit/>
          </a:bodyPr>
          <a:lstStyle/>
          <a:p>
            <a:r>
              <a:rPr lang="en-US" sz="1400"/>
              <a:t>C1’</a:t>
            </a:r>
          </a:p>
        </p:txBody>
      </p:sp>
      <p:sp>
        <p:nvSpPr>
          <p:cNvPr id="58385" name="TextBox 40"/>
          <p:cNvSpPr txBox="1">
            <a:spLocks noChangeArrowheads="1"/>
          </p:cNvSpPr>
          <p:nvPr/>
        </p:nvSpPr>
        <p:spPr bwMode="auto">
          <a:xfrm>
            <a:off x="1952625" y="6473825"/>
            <a:ext cx="609600" cy="307975"/>
          </a:xfrm>
          <a:prstGeom prst="rect">
            <a:avLst/>
          </a:prstGeom>
          <a:noFill/>
          <a:ln w="12700">
            <a:noFill/>
            <a:miter lim="800000"/>
            <a:headEnd/>
            <a:tailEnd/>
          </a:ln>
        </p:spPr>
        <p:txBody>
          <a:bodyPr>
            <a:prstTxWarp prst="textNoShape">
              <a:avLst/>
            </a:prstTxWarp>
            <a:spAutoFit/>
          </a:bodyPr>
          <a:lstStyle/>
          <a:p>
            <a:r>
              <a:rPr lang="en-US" sz="1400"/>
              <a:t>C2’</a:t>
            </a:r>
          </a:p>
        </p:txBody>
      </p:sp>
      <p:sp>
        <p:nvSpPr>
          <p:cNvPr id="58386" name="TextBox 41"/>
          <p:cNvSpPr txBox="1">
            <a:spLocks noChangeArrowheads="1"/>
          </p:cNvSpPr>
          <p:nvPr/>
        </p:nvSpPr>
        <p:spPr bwMode="auto">
          <a:xfrm>
            <a:off x="76200" y="2957513"/>
            <a:ext cx="2209800" cy="523875"/>
          </a:xfrm>
          <a:prstGeom prst="rect">
            <a:avLst/>
          </a:prstGeom>
          <a:solidFill>
            <a:schemeClr val="bg1"/>
          </a:solidFill>
          <a:ln w="12700">
            <a:solidFill>
              <a:schemeClr val="tx1"/>
            </a:solidFill>
            <a:miter lim="800000"/>
            <a:headEnd/>
            <a:tailEnd/>
          </a:ln>
        </p:spPr>
        <p:txBody>
          <a:bodyPr>
            <a:prstTxWarp prst="textNoShape">
              <a:avLst/>
            </a:prstTxWarp>
            <a:spAutoFit/>
          </a:bodyPr>
          <a:lstStyle/>
          <a:p>
            <a:r>
              <a:rPr lang="en-US" sz="1400" dirty="0"/>
              <a:t>One possible set of source components</a:t>
            </a:r>
          </a:p>
        </p:txBody>
      </p:sp>
      <p:sp>
        <p:nvSpPr>
          <p:cNvPr id="58392" name="TextBox 47"/>
          <p:cNvSpPr txBox="1">
            <a:spLocks noChangeArrowheads="1"/>
          </p:cNvSpPr>
          <p:nvPr/>
        </p:nvSpPr>
        <p:spPr bwMode="auto">
          <a:xfrm>
            <a:off x="1524000" y="2438400"/>
            <a:ext cx="838200" cy="307975"/>
          </a:xfrm>
          <a:prstGeom prst="rect">
            <a:avLst/>
          </a:prstGeom>
          <a:noFill/>
          <a:ln w="12700">
            <a:noFill/>
            <a:miter lim="800000"/>
            <a:headEnd/>
            <a:tailEnd/>
          </a:ln>
        </p:spPr>
        <p:txBody>
          <a:bodyPr>
            <a:prstTxWarp prst="textNoShape">
              <a:avLst/>
            </a:prstTxWarp>
            <a:spAutoFit/>
          </a:bodyPr>
          <a:lstStyle/>
          <a:p>
            <a:r>
              <a:rPr lang="en-US" sz="1400"/>
              <a:t>Peak2</a:t>
            </a:r>
          </a:p>
        </p:txBody>
      </p:sp>
      <p:sp>
        <p:nvSpPr>
          <p:cNvPr id="27" name="Line 8"/>
          <p:cNvSpPr>
            <a:spLocks noChangeShapeType="1"/>
          </p:cNvSpPr>
          <p:nvPr/>
        </p:nvSpPr>
        <p:spPr bwMode="auto">
          <a:xfrm>
            <a:off x="1883074" y="2666999"/>
            <a:ext cx="45719" cy="1805491"/>
          </a:xfrm>
          <a:prstGeom prst="line">
            <a:avLst/>
          </a:prstGeom>
          <a:noFill/>
          <a:ln w="38100" cap="sq">
            <a:solidFill>
              <a:srgbClr val="960096"/>
            </a:solidFill>
            <a:round/>
            <a:headEnd type="triangle" w="med" len="med"/>
            <a:tailEnd type="triangle" w="med" len="med"/>
          </a:ln>
        </p:spPr>
        <p:txBody>
          <a:bodyPr wrap="none" anchor="ctr">
            <a:prstTxWarp prst="textNoShape">
              <a:avLst/>
            </a:prstTxWarp>
          </a:bodyPr>
          <a:lstStyle/>
          <a:p>
            <a:endParaRPr lang="en-US"/>
          </a:p>
        </p:txBody>
      </p:sp>
      <p:sp>
        <p:nvSpPr>
          <p:cNvPr id="28" name="Line 9"/>
          <p:cNvSpPr>
            <a:spLocks noChangeShapeType="1"/>
          </p:cNvSpPr>
          <p:nvPr/>
        </p:nvSpPr>
        <p:spPr bwMode="auto">
          <a:xfrm>
            <a:off x="1944987" y="2667000"/>
            <a:ext cx="264813" cy="3810000"/>
          </a:xfrm>
          <a:prstGeom prst="line">
            <a:avLst/>
          </a:prstGeom>
          <a:noFill/>
          <a:ln w="38100" cap="sq">
            <a:solidFill>
              <a:srgbClr val="960096"/>
            </a:solidFill>
            <a:round/>
            <a:headEnd type="triangle" w="med" len="med"/>
            <a:tailEnd type="triangle" w="med" len="med"/>
          </a:ln>
        </p:spPr>
        <p:txBody>
          <a:bodyPr wrap="none" anchor="ctr">
            <a:prstTxWarp prst="textNoShape">
              <a:avLst/>
            </a:prstTxWarp>
          </a:bodyPr>
          <a:lstStyle/>
          <a:p>
            <a:endParaRPr lang="en-US"/>
          </a:p>
        </p:txBody>
      </p:sp>
      <p:sp>
        <p:nvSpPr>
          <p:cNvPr id="30" name="Text Box 2"/>
          <p:cNvSpPr txBox="1">
            <a:spLocks noChangeArrowheads="1"/>
          </p:cNvSpPr>
          <p:nvPr/>
        </p:nvSpPr>
        <p:spPr bwMode="auto">
          <a:xfrm>
            <a:off x="4749800" y="2476500"/>
            <a:ext cx="4356100" cy="3406775"/>
          </a:xfrm>
          <a:prstGeom prst="rect">
            <a:avLst/>
          </a:prstGeom>
          <a:solidFill>
            <a:srgbClr val="F3FFAE"/>
          </a:solidFill>
          <a:ln w="28575" cap="sq">
            <a:solidFill>
              <a:schemeClr val="tx1"/>
            </a:solidFill>
            <a:miter lim="800000"/>
            <a:headEnd type="none" w="sm" len="sm"/>
            <a:tailEnd type="none" w="sm" len="sm"/>
          </a:ln>
        </p:spPr>
        <p:txBody>
          <a:bodyPr>
            <a:prstTxWarp prst="textNoShape">
              <a:avLst/>
            </a:prstTxWarp>
            <a:spAutoFit/>
          </a:bodyPr>
          <a:lstStyle/>
          <a:p>
            <a:pPr algn="l">
              <a:spcBef>
                <a:spcPct val="50000"/>
              </a:spcBef>
            </a:pPr>
            <a:r>
              <a:rPr lang="en-US" sz="2400" dirty="0">
                <a:latin typeface="Times New Roman" pitchFamily="-111" charset="0"/>
              </a:rPr>
              <a:t>Rule #2- It is impossible to estimate the time course or peak latency of </a:t>
            </a:r>
            <a:r>
              <a:rPr lang="en-US" sz="2400" dirty="0" smtClean="0">
                <a:latin typeface="Times New Roman" pitchFamily="-111" charset="0"/>
              </a:rPr>
              <a:t>an underlying ERP </a:t>
            </a:r>
            <a:r>
              <a:rPr lang="en-US" sz="2400" dirty="0">
                <a:latin typeface="Times New Roman" pitchFamily="-111" charset="0"/>
              </a:rPr>
              <a:t>component by looking at a single ERP waveform—there may be no obvious relationship between the shape of a local part of the waveform and the underlying components.</a:t>
            </a:r>
          </a:p>
        </p:txBody>
      </p:sp>
      <p:sp>
        <p:nvSpPr>
          <p:cNvPr id="22" name="TextBox 41"/>
          <p:cNvSpPr txBox="1">
            <a:spLocks noChangeArrowheads="1"/>
          </p:cNvSpPr>
          <p:nvPr/>
        </p:nvSpPr>
        <p:spPr bwMode="auto">
          <a:xfrm>
            <a:off x="76200" y="1444823"/>
            <a:ext cx="2209800" cy="307777"/>
          </a:xfrm>
          <a:prstGeom prst="rect">
            <a:avLst/>
          </a:prstGeom>
          <a:solidFill>
            <a:schemeClr val="bg1"/>
          </a:solidFill>
          <a:ln w="12700">
            <a:solidFill>
              <a:schemeClr val="tx1"/>
            </a:solidFill>
            <a:miter lim="800000"/>
            <a:headEnd/>
            <a:tailEnd/>
          </a:ln>
        </p:spPr>
        <p:txBody>
          <a:bodyPr>
            <a:prstTxWarp prst="textNoShape">
              <a:avLst/>
            </a:prstTxWarp>
            <a:spAutoFit/>
          </a:bodyPr>
          <a:lstStyle/>
          <a:p>
            <a:r>
              <a:rPr lang="en-US" sz="1400" dirty="0" smtClean="0"/>
              <a:t>Observed Waveform</a:t>
            </a:r>
            <a:endParaRPr lang="en-US" sz="1400" dirty="0"/>
          </a:p>
        </p:txBody>
      </p:sp>
    </p:spTree>
    <p:extLst>
      <p:ext uri="{BB962C8B-B14F-4D97-AF65-F5344CB8AC3E}">
        <p14:creationId xmlns:p14="http://schemas.microsoft.com/office/powerpoint/2010/main" val="27705207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30" grpId="0" animBg="1"/>
    </p:bldLst>
  </p:timing>
</p:sld>
</file>

<file path=ppt/theme/theme1.xml><?xml version="1.0" encoding="utf-8"?>
<a:theme xmlns:a="http://schemas.openxmlformats.org/drawingml/2006/main" name="Balance">
  <a:themeElements>
    <a:clrScheme name="Balance 10">
      <a:dk1>
        <a:srgbClr val="000000"/>
      </a:dk1>
      <a:lt1>
        <a:srgbClr val="FFFFFF"/>
      </a:lt1>
      <a:dk2>
        <a:srgbClr val="000000"/>
      </a:dk2>
      <a:lt2>
        <a:srgbClr val="B8B8B8"/>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fontScheme name="Balance">
      <a:majorFont>
        <a:latin typeface="Geneva"/>
        <a:ea typeface=""/>
        <a:cs typeface=""/>
      </a:majorFont>
      <a:minorFont>
        <a:latin typeface="Genev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Geneva" pitchFamily="-112"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Geneva" pitchFamily="-112" charset="0"/>
          </a:defRPr>
        </a:defPPr>
      </a:lstStyle>
    </a:lnDef>
  </a:objectDefaults>
  <a:extraClrSchemeLst>
    <a:extraClrScheme>
      <a:clrScheme name="Balance 1">
        <a:dk1>
          <a:srgbClr val="663300"/>
        </a:dk1>
        <a:lt1>
          <a:srgbClr val="FFFFFF"/>
        </a:lt1>
        <a:dk2>
          <a:srgbClr val="996600"/>
        </a:dk2>
        <a:lt2>
          <a:srgbClr val="DBBD71"/>
        </a:lt2>
        <a:accent1>
          <a:srgbClr val="3C2800"/>
        </a:accent1>
        <a:accent2>
          <a:srgbClr val="808000"/>
        </a:accent2>
        <a:accent3>
          <a:srgbClr val="CAB8AA"/>
        </a:accent3>
        <a:accent4>
          <a:srgbClr val="DADADA"/>
        </a:accent4>
        <a:accent5>
          <a:srgbClr val="AFACAA"/>
        </a:accent5>
        <a:accent6>
          <a:srgbClr val="737300"/>
        </a:accent6>
        <a:hlink>
          <a:srgbClr val="FF9900"/>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400000"/>
        </a:accent1>
        <a:accent2>
          <a:srgbClr val="BE7960"/>
        </a:accent2>
        <a:accent3>
          <a:srgbClr val="C0AAAA"/>
        </a:accent3>
        <a:accent4>
          <a:srgbClr val="DADADA"/>
        </a:accent4>
        <a:accent5>
          <a:srgbClr val="AFAA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00403E"/>
        </a:accent1>
        <a:accent2>
          <a:srgbClr val="6D6FC7"/>
        </a:accent2>
        <a:accent3>
          <a:srgbClr val="AABBBA"/>
        </a:accent3>
        <a:accent4>
          <a:srgbClr val="DADADA"/>
        </a:accent4>
        <a:accent5>
          <a:srgbClr val="AAAFAF"/>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
      <a:clrScheme name="Balance 10">
        <a:dk1>
          <a:srgbClr val="000000"/>
        </a:dk1>
        <a:lt1>
          <a:srgbClr val="FFFFFF"/>
        </a:lt1>
        <a:dk2>
          <a:srgbClr val="000000"/>
        </a:dk2>
        <a:lt2>
          <a:srgbClr val="B8B8B8"/>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alance 10">
    <a:dk1>
      <a:srgbClr val="000000"/>
    </a:dk1>
    <a:lt1>
      <a:srgbClr val="FFFFFF"/>
    </a:lt1>
    <a:dk2>
      <a:srgbClr val="000000"/>
    </a:dk2>
    <a:lt2>
      <a:srgbClr val="B8B8B8"/>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fontScheme name="Balance">
    <a:majorFont>
      <a:latin typeface="Geneva"/>
      <a:ea typeface=""/>
      <a:cs typeface=""/>
    </a:majorFont>
    <a:minorFont>
      <a:latin typeface="Genev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Balance 10">
    <a:dk1>
      <a:srgbClr val="000000"/>
    </a:dk1>
    <a:lt1>
      <a:srgbClr val="FFFFFF"/>
    </a:lt1>
    <a:dk2>
      <a:srgbClr val="000000"/>
    </a:dk2>
    <a:lt2>
      <a:srgbClr val="B8B8B8"/>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fontScheme name="Balance">
    <a:majorFont>
      <a:latin typeface="Geneva"/>
      <a:ea typeface=""/>
      <a:cs typeface=""/>
    </a:majorFont>
    <a:minorFont>
      <a:latin typeface="Genev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Balance 10">
    <a:dk1>
      <a:srgbClr val="000000"/>
    </a:dk1>
    <a:lt1>
      <a:srgbClr val="FFFFFF"/>
    </a:lt1>
    <a:dk2>
      <a:srgbClr val="000000"/>
    </a:dk2>
    <a:lt2>
      <a:srgbClr val="B8B8B8"/>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fontScheme name="Balance">
    <a:majorFont>
      <a:latin typeface="Geneva"/>
      <a:ea typeface=""/>
      <a:cs typeface=""/>
    </a:majorFont>
    <a:minorFont>
      <a:latin typeface="Genev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399</TotalTime>
  <Words>5054</Words>
  <Application>Microsoft Macintosh PowerPoint</Application>
  <PresentationFormat>On-screen Show (4:3)</PresentationFormat>
  <Paragraphs>506</Paragraphs>
  <Slides>45</Slides>
  <Notes>45</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Balance</vt:lpstr>
      <vt:lpstr>The ERP Boot Camp</vt:lpstr>
      <vt:lpstr>What is an ERP component?</vt:lpstr>
      <vt:lpstr>Peaks and Components</vt:lpstr>
      <vt:lpstr>Perceptual Importance of Vertices</vt:lpstr>
      <vt:lpstr>The Superposition Problem</vt:lpstr>
      <vt:lpstr>The Superposition Problem</vt:lpstr>
      <vt:lpstr>The Superposition Problem</vt:lpstr>
      <vt:lpstr>Peaks and Components</vt:lpstr>
      <vt:lpstr>Peaks and Components</vt:lpstr>
      <vt:lpstr>Peaks and Components</vt:lpstr>
      <vt:lpstr>Peaks and Components</vt:lpstr>
      <vt:lpstr>Difference Waves</vt:lpstr>
      <vt:lpstr>Peaks and Components</vt:lpstr>
      <vt:lpstr>Peaks and Components</vt:lpstr>
      <vt:lpstr>Peaks and Components</vt:lpstr>
      <vt:lpstr>Another Problem</vt:lpstr>
      <vt:lpstr>What to do?</vt:lpstr>
      <vt:lpstr>Attentional Blink N400 Results</vt:lpstr>
      <vt:lpstr>The P3 in Schizophrenia</vt:lpstr>
      <vt:lpstr>P3 Latency in Schizophrenia</vt:lpstr>
      <vt:lpstr>P3 Latency &amp; Difference Waves</vt:lpstr>
      <vt:lpstr>Methods</vt:lpstr>
      <vt:lpstr>Raw ERP Waveforms</vt:lpstr>
      <vt:lpstr>P3: Rare Minus Frequent</vt:lpstr>
      <vt:lpstr>Response-Locked P3</vt:lpstr>
      <vt:lpstr>LRP: Contra Minus Ipsi</vt:lpstr>
      <vt:lpstr>PowerPoint Presentation</vt:lpstr>
      <vt:lpstr>Factorial Combination of Manipulation to Isolate Component and Manipulation of Interest</vt:lpstr>
      <vt:lpstr>Experimental Design</vt:lpstr>
      <vt:lpstr>Confounds and Side Effects</vt:lpstr>
      <vt:lpstr>Confounds and Side Effects</vt:lpstr>
      <vt:lpstr>Example Experiment</vt:lpstr>
      <vt:lpstr>Problems and Solutions</vt:lpstr>
      <vt:lpstr>Differential Adaptation</vt:lpstr>
      <vt:lpstr>Violations of Hillyard Principle</vt:lpstr>
      <vt:lpstr>Violations of Hillyard Principle</vt:lpstr>
      <vt:lpstr>Solving Stimulus Confounds</vt:lpstr>
      <vt:lpstr>Problems and Solutions</vt:lpstr>
      <vt:lpstr>Differential Overlap</vt:lpstr>
      <vt:lpstr>Peak Amplitude and Noise</vt:lpstr>
      <vt:lpstr>Problems and Solutions</vt:lpstr>
      <vt:lpstr>More Rules</vt:lpstr>
      <vt:lpstr>Timing Advice</vt:lpstr>
      <vt:lpstr>Timing Advice</vt:lpstr>
      <vt:lpstr>Some General Advice</vt:lpstr>
    </vt:vector>
  </TitlesOfParts>
  <Company>University of Iowa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ERP Boot Camp Lecture #6</dc:title>
  <cp:lastModifiedBy>Steve Luck</cp:lastModifiedBy>
  <cp:revision>135</cp:revision>
  <dcterms:created xsi:type="dcterms:W3CDTF">2010-07-15T16:30:32Z</dcterms:created>
  <dcterms:modified xsi:type="dcterms:W3CDTF">2015-07-23T17:46:05Z</dcterms:modified>
</cp:coreProperties>
</file>