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rts/chart1.xml" ContentType="application/vnd.openxmlformats-officedocument.drawingml.chart+xml"/>
  <Override PartName="/ppt/notesSlides/notesSlide16.xml" ContentType="application/vnd.openxmlformats-officedocument.presentationml.notesSlide+xml"/>
  <Override PartName="/ppt/charts/chart2.xml" ContentType="application/vnd.openxmlformats-officedocument.drawingml.chart+xml"/>
  <Override PartName="/ppt/notesSlides/notesSlide17.xml" ContentType="application/vnd.openxmlformats-officedocument.presentationml.notesSlide+xml"/>
  <Override PartName="/ppt/charts/chart3.xml" ContentType="application/vnd.openxmlformats-officedocument.drawingml.chart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773" r:id="rId1"/>
  </p:sldMasterIdLst>
  <p:notesMasterIdLst>
    <p:notesMasterId r:id="rId45"/>
  </p:notesMasterIdLst>
  <p:handoutMasterIdLst>
    <p:handoutMasterId r:id="rId46"/>
  </p:handoutMasterIdLst>
  <p:sldIdLst>
    <p:sldId id="256" r:id="rId2"/>
    <p:sldId id="492" r:id="rId3"/>
    <p:sldId id="608" r:id="rId4"/>
    <p:sldId id="564" r:id="rId5"/>
    <p:sldId id="611" r:id="rId6"/>
    <p:sldId id="612" r:id="rId7"/>
    <p:sldId id="585" r:id="rId8"/>
    <p:sldId id="586" r:id="rId9"/>
    <p:sldId id="587" r:id="rId10"/>
    <p:sldId id="588" r:id="rId11"/>
    <p:sldId id="589" r:id="rId12"/>
    <p:sldId id="565" r:id="rId13"/>
    <p:sldId id="566" r:id="rId14"/>
    <p:sldId id="567" r:id="rId15"/>
    <p:sldId id="568" r:id="rId16"/>
    <p:sldId id="569" r:id="rId17"/>
    <p:sldId id="570" r:id="rId18"/>
    <p:sldId id="571" r:id="rId19"/>
    <p:sldId id="572" r:id="rId20"/>
    <p:sldId id="574" r:id="rId21"/>
    <p:sldId id="575" r:id="rId22"/>
    <p:sldId id="590" r:id="rId23"/>
    <p:sldId id="576" r:id="rId24"/>
    <p:sldId id="577" r:id="rId25"/>
    <p:sldId id="578" r:id="rId26"/>
    <p:sldId id="579" r:id="rId27"/>
    <p:sldId id="580" r:id="rId28"/>
    <p:sldId id="581" r:id="rId29"/>
    <p:sldId id="602" r:id="rId30"/>
    <p:sldId id="603" r:id="rId31"/>
    <p:sldId id="592" r:id="rId32"/>
    <p:sldId id="593" r:id="rId33"/>
    <p:sldId id="594" r:id="rId34"/>
    <p:sldId id="595" r:id="rId35"/>
    <p:sldId id="596" r:id="rId36"/>
    <p:sldId id="601" r:id="rId37"/>
    <p:sldId id="597" r:id="rId38"/>
    <p:sldId id="604" r:id="rId39"/>
    <p:sldId id="599" r:id="rId40"/>
    <p:sldId id="600" r:id="rId41"/>
    <p:sldId id="605" r:id="rId42"/>
    <p:sldId id="606" r:id="rId43"/>
    <p:sldId id="607" r:id="rId44"/>
  </p:sldIdLst>
  <p:sldSz cx="9144000" cy="6858000" type="screen4x3"/>
  <p:notesSz cx="6858000" cy="9144000"/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Geneva" pitchFamily="-112" charset="0"/>
        <a:ea typeface="+mn-ea"/>
        <a:cs typeface="+mn-cs"/>
      </a:defRPr>
    </a:lvl1pPr>
    <a:lvl2pPr marL="457200" algn="ctr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Geneva" pitchFamily="-112" charset="0"/>
        <a:ea typeface="+mn-ea"/>
        <a:cs typeface="+mn-cs"/>
      </a:defRPr>
    </a:lvl2pPr>
    <a:lvl3pPr marL="914400" algn="ctr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Geneva" pitchFamily="-112" charset="0"/>
        <a:ea typeface="+mn-ea"/>
        <a:cs typeface="+mn-cs"/>
      </a:defRPr>
    </a:lvl3pPr>
    <a:lvl4pPr marL="1371600" algn="ctr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Geneva" pitchFamily="-112" charset="0"/>
        <a:ea typeface="+mn-ea"/>
        <a:cs typeface="+mn-cs"/>
      </a:defRPr>
    </a:lvl4pPr>
    <a:lvl5pPr marL="1828800" algn="ctr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Geneva" pitchFamily="-112" charset="0"/>
        <a:ea typeface="+mn-ea"/>
        <a:cs typeface="+mn-cs"/>
      </a:defRPr>
    </a:lvl5pPr>
    <a:lvl6pPr marL="2286000" algn="l" defTabSz="457200" rtl="0" eaLnBrk="1" latinLnBrk="0" hangingPunct="1">
      <a:defRPr sz="2000" kern="1200">
        <a:solidFill>
          <a:schemeClr val="tx1"/>
        </a:solidFill>
        <a:latin typeface="Geneva" pitchFamily="-112" charset="0"/>
        <a:ea typeface="+mn-ea"/>
        <a:cs typeface="+mn-cs"/>
      </a:defRPr>
    </a:lvl6pPr>
    <a:lvl7pPr marL="2743200" algn="l" defTabSz="457200" rtl="0" eaLnBrk="1" latinLnBrk="0" hangingPunct="1">
      <a:defRPr sz="2000" kern="1200">
        <a:solidFill>
          <a:schemeClr val="tx1"/>
        </a:solidFill>
        <a:latin typeface="Geneva" pitchFamily="-112" charset="0"/>
        <a:ea typeface="+mn-ea"/>
        <a:cs typeface="+mn-cs"/>
      </a:defRPr>
    </a:lvl7pPr>
    <a:lvl8pPr marL="3200400" algn="l" defTabSz="457200" rtl="0" eaLnBrk="1" latinLnBrk="0" hangingPunct="1">
      <a:defRPr sz="2000" kern="1200">
        <a:solidFill>
          <a:schemeClr val="tx1"/>
        </a:solidFill>
        <a:latin typeface="Geneva" pitchFamily="-112" charset="0"/>
        <a:ea typeface="+mn-ea"/>
        <a:cs typeface="+mn-cs"/>
      </a:defRPr>
    </a:lvl8pPr>
    <a:lvl9pPr marL="3657600" algn="l" defTabSz="457200" rtl="0" eaLnBrk="1" latinLnBrk="0" hangingPunct="1">
      <a:defRPr sz="2000" kern="1200">
        <a:solidFill>
          <a:schemeClr val="tx1"/>
        </a:solidFill>
        <a:latin typeface="Geneva" pitchFamily="-112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scaleToFitPaper="1" frameSlides="1"/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9"/>
    <a:srgbClr val="FF7C80"/>
    <a:srgbClr val="323232"/>
    <a:srgbClr val="787878"/>
    <a:srgbClr val="B4B4B4"/>
    <a:srgbClr val="DCDCDC"/>
    <a:srgbClr val="FF0000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076" autoAdjust="0"/>
    <p:restoredTop sz="86291" autoAdjust="0"/>
  </p:normalViewPr>
  <p:slideViewPr>
    <p:cSldViewPr>
      <p:cViewPr varScale="1">
        <p:scale>
          <a:sx n="118" d="100"/>
          <a:sy n="118" d="100"/>
        </p:scale>
        <p:origin x="-104" y="-5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109" d="100"/>
          <a:sy n="109" d="100"/>
        </p:scale>
        <p:origin x="-2144" y="-11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handoutMaster" Target="handoutMasters/handoutMaster1.xml"/><Relationship Id="rId47" Type="http://schemas.openxmlformats.org/officeDocument/2006/relationships/printerSettings" Target="printerSettings/printerSettings1.bin"/><Relationship Id="rId48" Type="http://schemas.openxmlformats.org/officeDocument/2006/relationships/presProps" Target="presProps.xml"/><Relationship Id="rId49" Type="http://schemas.openxmlformats.org/officeDocument/2006/relationships/viewProps" Target="viewProp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50" Type="http://schemas.openxmlformats.org/officeDocument/2006/relationships/theme" Target="theme/theme1.xml"/><Relationship Id="rId5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luck:Documents:Research:Boot%20Camp:Lectures:Figs:Baseline%20Correction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luck:Documents:Research:Boot%20Camp:Lectures:Figs:Baseline%20Correction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luck:Documents:Research:Boot%20Camp:Lectures:Figs:Baseline%20Overlap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0446551724137931"/>
          <c:y val="0.042006022758127"/>
          <c:w val="0.881936374332519"/>
          <c:h val="0.915987954483746"/>
        </c:manualLayout>
      </c:layout>
      <c:scatterChart>
        <c:scatterStyle val="smoothMarker"/>
        <c:varyColors val="0"/>
        <c:ser>
          <c:idx val="0"/>
          <c:order val="0"/>
          <c:tx>
            <c:strRef>
              <c:f>baseline!$J$1</c:f>
              <c:strCache>
                <c:ptCount val="1"/>
                <c:pt idx="0">
                  <c:v>cond1</c:v>
                </c:pt>
              </c:strCache>
            </c:strRef>
          </c:tx>
          <c:spPr>
            <a:ln>
              <a:solidFill>
                <a:srgbClr val="FF0000"/>
              </a:solidFill>
            </a:ln>
          </c:spPr>
          <c:marker>
            <c:symbol val="none"/>
          </c:marker>
          <c:xVal>
            <c:numRef>
              <c:f>baseline!$B$2:$B$84</c:f>
              <c:numCache>
                <c:formatCode>General</c:formatCode>
                <c:ptCount val="83"/>
                <c:pt idx="0">
                  <c:v>-150.0</c:v>
                </c:pt>
                <c:pt idx="1">
                  <c:v>-140.0</c:v>
                </c:pt>
                <c:pt idx="2">
                  <c:v>-130.0</c:v>
                </c:pt>
                <c:pt idx="3">
                  <c:v>-120.0</c:v>
                </c:pt>
                <c:pt idx="4">
                  <c:v>-110.0</c:v>
                </c:pt>
                <c:pt idx="5">
                  <c:v>-100.0</c:v>
                </c:pt>
                <c:pt idx="6">
                  <c:v>-90.0</c:v>
                </c:pt>
                <c:pt idx="7">
                  <c:v>-80.0</c:v>
                </c:pt>
                <c:pt idx="8">
                  <c:v>-70.0</c:v>
                </c:pt>
                <c:pt idx="9">
                  <c:v>-60.0</c:v>
                </c:pt>
                <c:pt idx="10">
                  <c:v>-50.0</c:v>
                </c:pt>
                <c:pt idx="11">
                  <c:v>-40.0</c:v>
                </c:pt>
                <c:pt idx="12">
                  <c:v>-30.0</c:v>
                </c:pt>
                <c:pt idx="13">
                  <c:v>-20.0</c:v>
                </c:pt>
                <c:pt idx="14">
                  <c:v>-10.0</c:v>
                </c:pt>
                <c:pt idx="15">
                  <c:v>0.0</c:v>
                </c:pt>
                <c:pt idx="16">
                  <c:v>10.0</c:v>
                </c:pt>
                <c:pt idx="17">
                  <c:v>20.0</c:v>
                </c:pt>
                <c:pt idx="18">
                  <c:v>30.0</c:v>
                </c:pt>
                <c:pt idx="19">
                  <c:v>40.0</c:v>
                </c:pt>
                <c:pt idx="20">
                  <c:v>50.0</c:v>
                </c:pt>
                <c:pt idx="21">
                  <c:v>60.0</c:v>
                </c:pt>
                <c:pt idx="22">
                  <c:v>70.0</c:v>
                </c:pt>
                <c:pt idx="23">
                  <c:v>80.0</c:v>
                </c:pt>
                <c:pt idx="24">
                  <c:v>90.0</c:v>
                </c:pt>
                <c:pt idx="25">
                  <c:v>100.0</c:v>
                </c:pt>
                <c:pt idx="26">
                  <c:v>110.0</c:v>
                </c:pt>
                <c:pt idx="27">
                  <c:v>120.0</c:v>
                </c:pt>
                <c:pt idx="28">
                  <c:v>130.0</c:v>
                </c:pt>
                <c:pt idx="29">
                  <c:v>140.0</c:v>
                </c:pt>
                <c:pt idx="30">
                  <c:v>150.0</c:v>
                </c:pt>
                <c:pt idx="31">
                  <c:v>160.0</c:v>
                </c:pt>
                <c:pt idx="32">
                  <c:v>170.0</c:v>
                </c:pt>
                <c:pt idx="33">
                  <c:v>180.0</c:v>
                </c:pt>
                <c:pt idx="34">
                  <c:v>190.0</c:v>
                </c:pt>
                <c:pt idx="35">
                  <c:v>200.0</c:v>
                </c:pt>
                <c:pt idx="36">
                  <c:v>210.0</c:v>
                </c:pt>
                <c:pt idx="37">
                  <c:v>220.0</c:v>
                </c:pt>
                <c:pt idx="38">
                  <c:v>230.0</c:v>
                </c:pt>
                <c:pt idx="39">
                  <c:v>240.0</c:v>
                </c:pt>
                <c:pt idx="40">
                  <c:v>250.0</c:v>
                </c:pt>
                <c:pt idx="41">
                  <c:v>260.0</c:v>
                </c:pt>
                <c:pt idx="42">
                  <c:v>270.0</c:v>
                </c:pt>
                <c:pt idx="43">
                  <c:v>280.0</c:v>
                </c:pt>
                <c:pt idx="44">
                  <c:v>290.0</c:v>
                </c:pt>
                <c:pt idx="45">
                  <c:v>300.0</c:v>
                </c:pt>
                <c:pt idx="46">
                  <c:v>310.0</c:v>
                </c:pt>
                <c:pt idx="47">
                  <c:v>320.0</c:v>
                </c:pt>
                <c:pt idx="48">
                  <c:v>330.0</c:v>
                </c:pt>
                <c:pt idx="49">
                  <c:v>340.0</c:v>
                </c:pt>
                <c:pt idx="50">
                  <c:v>350.0</c:v>
                </c:pt>
                <c:pt idx="51">
                  <c:v>360.0</c:v>
                </c:pt>
                <c:pt idx="52">
                  <c:v>370.0</c:v>
                </c:pt>
                <c:pt idx="53">
                  <c:v>380.0</c:v>
                </c:pt>
                <c:pt idx="54">
                  <c:v>390.0</c:v>
                </c:pt>
                <c:pt idx="55">
                  <c:v>400.0</c:v>
                </c:pt>
                <c:pt idx="56">
                  <c:v>410.0</c:v>
                </c:pt>
                <c:pt idx="57">
                  <c:v>420.0</c:v>
                </c:pt>
                <c:pt idx="58">
                  <c:v>430.0</c:v>
                </c:pt>
                <c:pt idx="59">
                  <c:v>440.0</c:v>
                </c:pt>
                <c:pt idx="60">
                  <c:v>450.0</c:v>
                </c:pt>
                <c:pt idx="61">
                  <c:v>460.0</c:v>
                </c:pt>
                <c:pt idx="62">
                  <c:v>470.0</c:v>
                </c:pt>
                <c:pt idx="63">
                  <c:v>480.0</c:v>
                </c:pt>
                <c:pt idx="64">
                  <c:v>490.0</c:v>
                </c:pt>
                <c:pt idx="65">
                  <c:v>500.0</c:v>
                </c:pt>
                <c:pt idx="66">
                  <c:v>510.0</c:v>
                </c:pt>
                <c:pt idx="67">
                  <c:v>520.0</c:v>
                </c:pt>
                <c:pt idx="68">
                  <c:v>530.0</c:v>
                </c:pt>
                <c:pt idx="69">
                  <c:v>540.0</c:v>
                </c:pt>
                <c:pt idx="70">
                  <c:v>550.0</c:v>
                </c:pt>
                <c:pt idx="71">
                  <c:v>560.0</c:v>
                </c:pt>
                <c:pt idx="72">
                  <c:v>570.0</c:v>
                </c:pt>
                <c:pt idx="73">
                  <c:v>580.0</c:v>
                </c:pt>
                <c:pt idx="74">
                  <c:v>590.0</c:v>
                </c:pt>
                <c:pt idx="75">
                  <c:v>600.0</c:v>
                </c:pt>
                <c:pt idx="76">
                  <c:v>610.0</c:v>
                </c:pt>
                <c:pt idx="77">
                  <c:v>620.0</c:v>
                </c:pt>
                <c:pt idx="78">
                  <c:v>630.0</c:v>
                </c:pt>
                <c:pt idx="79">
                  <c:v>640.0</c:v>
                </c:pt>
                <c:pt idx="80">
                  <c:v>650.0</c:v>
                </c:pt>
                <c:pt idx="81">
                  <c:v>660.0</c:v>
                </c:pt>
                <c:pt idx="82">
                  <c:v>670.0</c:v>
                </c:pt>
              </c:numCache>
            </c:numRef>
          </c:xVal>
          <c:yVal>
            <c:numRef>
              <c:f>baseline!$J$2:$J$84</c:f>
              <c:numCache>
                <c:formatCode>General</c:formatCode>
                <c:ptCount val="83"/>
                <c:pt idx="0">
                  <c:v>0.715113232718977</c:v>
                </c:pt>
                <c:pt idx="1">
                  <c:v>0.734251202485666</c:v>
                </c:pt>
                <c:pt idx="2">
                  <c:v>0.719360226967183</c:v>
                </c:pt>
                <c:pt idx="3">
                  <c:v>0.714231747248868</c:v>
                </c:pt>
                <c:pt idx="4">
                  <c:v>0.720564827544331</c:v>
                </c:pt>
                <c:pt idx="5">
                  <c:v>0.700999782718554</c:v>
                </c:pt>
                <c:pt idx="6">
                  <c:v>0.783463103479153</c:v>
                </c:pt>
                <c:pt idx="7">
                  <c:v>0.735348033349965</c:v>
                </c:pt>
                <c:pt idx="8">
                  <c:v>0.77156711995126</c:v>
                </c:pt>
                <c:pt idx="9">
                  <c:v>0.708618405969491</c:v>
                </c:pt>
                <c:pt idx="10">
                  <c:v>0.798693023177022</c:v>
                </c:pt>
                <c:pt idx="11">
                  <c:v>0.749106090344139</c:v>
                </c:pt>
                <c:pt idx="12">
                  <c:v>0.702867787017112</c:v>
                </c:pt>
                <c:pt idx="13">
                  <c:v>0.755671249442639</c:v>
                </c:pt>
                <c:pt idx="14">
                  <c:v>0.7401072572271</c:v>
                </c:pt>
                <c:pt idx="15">
                  <c:v>0.747753848039701</c:v>
                </c:pt>
                <c:pt idx="16">
                  <c:v>0.783375103227445</c:v>
                </c:pt>
                <c:pt idx="17">
                  <c:v>0.797640509311805</c:v>
                </c:pt>
                <c:pt idx="18">
                  <c:v>0.745035475447824</c:v>
                </c:pt>
                <c:pt idx="19">
                  <c:v>0.750724888883451</c:v>
                </c:pt>
                <c:pt idx="20">
                  <c:v>0.786916397608274</c:v>
                </c:pt>
                <c:pt idx="21">
                  <c:v>0.760045370660153</c:v>
                </c:pt>
                <c:pt idx="22">
                  <c:v>0.790788126890945</c:v>
                </c:pt>
                <c:pt idx="23">
                  <c:v>0.823691039220977</c:v>
                </c:pt>
                <c:pt idx="24">
                  <c:v>0.876099812554786</c:v>
                </c:pt>
                <c:pt idx="25">
                  <c:v>0.943999434302976</c:v>
                </c:pt>
                <c:pt idx="26">
                  <c:v>0.974824984476471</c:v>
                </c:pt>
                <c:pt idx="27">
                  <c:v>0.941644156917159</c:v>
                </c:pt>
                <c:pt idx="28">
                  <c:v>0.98003420888843</c:v>
                </c:pt>
                <c:pt idx="29">
                  <c:v>0.973434244061619</c:v>
                </c:pt>
                <c:pt idx="30">
                  <c:v>0.858624536694546</c:v>
                </c:pt>
                <c:pt idx="31">
                  <c:v>0.750499041893998</c:v>
                </c:pt>
                <c:pt idx="32">
                  <c:v>0.67729529702821</c:v>
                </c:pt>
                <c:pt idx="33">
                  <c:v>0.526844348056049</c:v>
                </c:pt>
                <c:pt idx="34">
                  <c:v>0.384694431213848</c:v>
                </c:pt>
                <c:pt idx="35">
                  <c:v>0.309717946153676</c:v>
                </c:pt>
                <c:pt idx="36">
                  <c:v>0.222733812669583</c:v>
                </c:pt>
                <c:pt idx="37">
                  <c:v>0.178771759218119</c:v>
                </c:pt>
                <c:pt idx="38">
                  <c:v>0.177472113958513</c:v>
                </c:pt>
                <c:pt idx="39">
                  <c:v>0.195297909753944</c:v>
                </c:pt>
                <c:pt idx="40">
                  <c:v>0.242616619010722</c:v>
                </c:pt>
                <c:pt idx="41">
                  <c:v>0.286811627193603</c:v>
                </c:pt>
                <c:pt idx="42">
                  <c:v>0.443078393771727</c:v>
                </c:pt>
                <c:pt idx="43">
                  <c:v>0.579862444753817</c:v>
                </c:pt>
                <c:pt idx="44">
                  <c:v>0.769992559753299</c:v>
                </c:pt>
                <c:pt idx="45">
                  <c:v>0.959834241269355</c:v>
                </c:pt>
                <c:pt idx="46">
                  <c:v>1.121350830818987</c:v>
                </c:pt>
                <c:pt idx="47">
                  <c:v>1.227300358167485</c:v>
                </c:pt>
                <c:pt idx="48">
                  <c:v>1.35368651424307</c:v>
                </c:pt>
                <c:pt idx="49">
                  <c:v>1.5440933833093</c:v>
                </c:pt>
                <c:pt idx="50">
                  <c:v>1.534313302248053</c:v>
                </c:pt>
                <c:pt idx="51">
                  <c:v>1.589852153052631</c:v>
                </c:pt>
                <c:pt idx="52">
                  <c:v>1.605624426047073</c:v>
                </c:pt>
                <c:pt idx="53">
                  <c:v>1.694281608714305</c:v>
                </c:pt>
                <c:pt idx="54">
                  <c:v>1.704650437113487</c:v>
                </c:pt>
                <c:pt idx="55">
                  <c:v>1.743408142511982</c:v>
                </c:pt>
                <c:pt idx="56">
                  <c:v>1.781716710646188</c:v>
                </c:pt>
                <c:pt idx="57">
                  <c:v>1.797190605639662</c:v>
                </c:pt>
                <c:pt idx="58">
                  <c:v>1.719702908336777</c:v>
                </c:pt>
                <c:pt idx="59">
                  <c:v>1.727263175572154</c:v>
                </c:pt>
                <c:pt idx="60">
                  <c:v>1.738988496667225</c:v>
                </c:pt>
                <c:pt idx="61">
                  <c:v>1.664359756358686</c:v>
                </c:pt>
                <c:pt idx="62">
                  <c:v>1.632628475940621</c:v>
                </c:pt>
                <c:pt idx="63">
                  <c:v>1.57694563628909</c:v>
                </c:pt>
                <c:pt idx="64">
                  <c:v>1.594664638265137</c:v>
                </c:pt>
                <c:pt idx="65">
                  <c:v>1.544952364015695</c:v>
                </c:pt>
                <c:pt idx="66">
                  <c:v>1.437405135135862</c:v>
                </c:pt>
                <c:pt idx="67">
                  <c:v>1.416860593602653</c:v>
                </c:pt>
                <c:pt idx="68">
                  <c:v>1.352627724644006</c:v>
                </c:pt>
                <c:pt idx="69">
                  <c:v>1.298401765462029</c:v>
                </c:pt>
                <c:pt idx="70">
                  <c:v>1.256839183139448</c:v>
                </c:pt>
                <c:pt idx="71">
                  <c:v>1.128274048685872</c:v>
                </c:pt>
                <c:pt idx="72">
                  <c:v>1.131633028474041</c:v>
                </c:pt>
                <c:pt idx="73">
                  <c:v>1.00365449471218</c:v>
                </c:pt>
                <c:pt idx="74">
                  <c:v>0.981803931375656</c:v>
                </c:pt>
                <c:pt idx="75">
                  <c:v>0.962186731443465</c:v>
                </c:pt>
                <c:pt idx="76">
                  <c:v>0.880242652211312</c:v>
                </c:pt>
                <c:pt idx="77">
                  <c:v>0.890544176808432</c:v>
                </c:pt>
                <c:pt idx="78">
                  <c:v>0.785818669573195</c:v>
                </c:pt>
                <c:pt idx="79">
                  <c:v>0.7681513829303</c:v>
                </c:pt>
                <c:pt idx="80">
                  <c:v>0.789803928289546</c:v>
                </c:pt>
                <c:pt idx="81">
                  <c:v>0.749832509676625</c:v>
                </c:pt>
                <c:pt idx="82">
                  <c:v>0.717672314184347</c:v>
                </c:pt>
              </c:numCache>
            </c:numRef>
          </c:yVal>
          <c:smooth val="1"/>
        </c:ser>
        <c:ser>
          <c:idx val="1"/>
          <c:order val="1"/>
          <c:tx>
            <c:strRef>
              <c:f>baseline!$M$1</c:f>
              <c:strCache>
                <c:ptCount val="1"/>
                <c:pt idx="0">
                  <c:v>cond1-baseline</c:v>
                </c:pt>
              </c:strCache>
            </c:strRef>
          </c:tx>
          <c:spPr>
            <a:ln>
              <a:solidFill>
                <a:srgbClr val="008000"/>
              </a:solidFill>
            </a:ln>
          </c:spPr>
          <c:marker>
            <c:symbol val="none"/>
          </c:marker>
          <c:xVal>
            <c:numRef>
              <c:f>baseline!$B$2:$B$84</c:f>
              <c:numCache>
                <c:formatCode>General</c:formatCode>
                <c:ptCount val="83"/>
                <c:pt idx="0">
                  <c:v>-150.0</c:v>
                </c:pt>
                <c:pt idx="1">
                  <c:v>-140.0</c:v>
                </c:pt>
                <c:pt idx="2">
                  <c:v>-130.0</c:v>
                </c:pt>
                <c:pt idx="3">
                  <c:v>-120.0</c:v>
                </c:pt>
                <c:pt idx="4">
                  <c:v>-110.0</c:v>
                </c:pt>
                <c:pt idx="5">
                  <c:v>-100.0</c:v>
                </c:pt>
                <c:pt idx="6">
                  <c:v>-90.0</c:v>
                </c:pt>
                <c:pt idx="7">
                  <c:v>-80.0</c:v>
                </c:pt>
                <c:pt idx="8">
                  <c:v>-70.0</c:v>
                </c:pt>
                <c:pt idx="9">
                  <c:v>-60.0</c:v>
                </c:pt>
                <c:pt idx="10">
                  <c:v>-50.0</c:v>
                </c:pt>
                <c:pt idx="11">
                  <c:v>-40.0</c:v>
                </c:pt>
                <c:pt idx="12">
                  <c:v>-30.0</c:v>
                </c:pt>
                <c:pt idx="13">
                  <c:v>-20.0</c:v>
                </c:pt>
                <c:pt idx="14">
                  <c:v>-10.0</c:v>
                </c:pt>
                <c:pt idx="15">
                  <c:v>0.0</c:v>
                </c:pt>
                <c:pt idx="16">
                  <c:v>10.0</c:v>
                </c:pt>
                <c:pt idx="17">
                  <c:v>20.0</c:v>
                </c:pt>
                <c:pt idx="18">
                  <c:v>30.0</c:v>
                </c:pt>
                <c:pt idx="19">
                  <c:v>40.0</c:v>
                </c:pt>
                <c:pt idx="20">
                  <c:v>50.0</c:v>
                </c:pt>
                <c:pt idx="21">
                  <c:v>60.0</c:v>
                </c:pt>
                <c:pt idx="22">
                  <c:v>70.0</c:v>
                </c:pt>
                <c:pt idx="23">
                  <c:v>80.0</c:v>
                </c:pt>
                <c:pt idx="24">
                  <c:v>90.0</c:v>
                </c:pt>
                <c:pt idx="25">
                  <c:v>100.0</c:v>
                </c:pt>
                <c:pt idx="26">
                  <c:v>110.0</c:v>
                </c:pt>
                <c:pt idx="27">
                  <c:v>120.0</c:v>
                </c:pt>
                <c:pt idx="28">
                  <c:v>130.0</c:v>
                </c:pt>
                <c:pt idx="29">
                  <c:v>140.0</c:v>
                </c:pt>
                <c:pt idx="30">
                  <c:v>150.0</c:v>
                </c:pt>
                <c:pt idx="31">
                  <c:v>160.0</c:v>
                </c:pt>
                <c:pt idx="32">
                  <c:v>170.0</c:v>
                </c:pt>
                <c:pt idx="33">
                  <c:v>180.0</c:v>
                </c:pt>
                <c:pt idx="34">
                  <c:v>190.0</c:v>
                </c:pt>
                <c:pt idx="35">
                  <c:v>200.0</c:v>
                </c:pt>
                <c:pt idx="36">
                  <c:v>210.0</c:v>
                </c:pt>
                <c:pt idx="37">
                  <c:v>220.0</c:v>
                </c:pt>
                <c:pt idx="38">
                  <c:v>230.0</c:v>
                </c:pt>
                <c:pt idx="39">
                  <c:v>240.0</c:v>
                </c:pt>
                <c:pt idx="40">
                  <c:v>250.0</c:v>
                </c:pt>
                <c:pt idx="41">
                  <c:v>260.0</c:v>
                </c:pt>
                <c:pt idx="42">
                  <c:v>270.0</c:v>
                </c:pt>
                <c:pt idx="43">
                  <c:v>280.0</c:v>
                </c:pt>
                <c:pt idx="44">
                  <c:v>290.0</c:v>
                </c:pt>
                <c:pt idx="45">
                  <c:v>300.0</c:v>
                </c:pt>
                <c:pt idx="46">
                  <c:v>310.0</c:v>
                </c:pt>
                <c:pt idx="47">
                  <c:v>320.0</c:v>
                </c:pt>
                <c:pt idx="48">
                  <c:v>330.0</c:v>
                </c:pt>
                <c:pt idx="49">
                  <c:v>340.0</c:v>
                </c:pt>
                <c:pt idx="50">
                  <c:v>350.0</c:v>
                </c:pt>
                <c:pt idx="51">
                  <c:v>360.0</c:v>
                </c:pt>
                <c:pt idx="52">
                  <c:v>370.0</c:v>
                </c:pt>
                <c:pt idx="53">
                  <c:v>380.0</c:v>
                </c:pt>
                <c:pt idx="54">
                  <c:v>390.0</c:v>
                </c:pt>
                <c:pt idx="55">
                  <c:v>400.0</c:v>
                </c:pt>
                <c:pt idx="56">
                  <c:v>410.0</c:v>
                </c:pt>
                <c:pt idx="57">
                  <c:v>420.0</c:v>
                </c:pt>
                <c:pt idx="58">
                  <c:v>430.0</c:v>
                </c:pt>
                <c:pt idx="59">
                  <c:v>440.0</c:v>
                </c:pt>
                <c:pt idx="60">
                  <c:v>450.0</c:v>
                </c:pt>
                <c:pt idx="61">
                  <c:v>460.0</c:v>
                </c:pt>
                <c:pt idx="62">
                  <c:v>470.0</c:v>
                </c:pt>
                <c:pt idx="63">
                  <c:v>480.0</c:v>
                </c:pt>
                <c:pt idx="64">
                  <c:v>490.0</c:v>
                </c:pt>
                <c:pt idx="65">
                  <c:v>500.0</c:v>
                </c:pt>
                <c:pt idx="66">
                  <c:v>510.0</c:v>
                </c:pt>
                <c:pt idx="67">
                  <c:v>520.0</c:v>
                </c:pt>
                <c:pt idx="68">
                  <c:v>530.0</c:v>
                </c:pt>
                <c:pt idx="69">
                  <c:v>540.0</c:v>
                </c:pt>
                <c:pt idx="70">
                  <c:v>550.0</c:v>
                </c:pt>
                <c:pt idx="71">
                  <c:v>560.0</c:v>
                </c:pt>
                <c:pt idx="72">
                  <c:v>570.0</c:v>
                </c:pt>
                <c:pt idx="73">
                  <c:v>580.0</c:v>
                </c:pt>
                <c:pt idx="74">
                  <c:v>590.0</c:v>
                </c:pt>
                <c:pt idx="75">
                  <c:v>600.0</c:v>
                </c:pt>
                <c:pt idx="76">
                  <c:v>610.0</c:v>
                </c:pt>
                <c:pt idx="77">
                  <c:v>620.0</c:v>
                </c:pt>
                <c:pt idx="78">
                  <c:v>630.0</c:v>
                </c:pt>
                <c:pt idx="79">
                  <c:v>640.0</c:v>
                </c:pt>
                <c:pt idx="80">
                  <c:v>650.0</c:v>
                </c:pt>
                <c:pt idx="81">
                  <c:v>660.0</c:v>
                </c:pt>
                <c:pt idx="82">
                  <c:v>670.0</c:v>
                </c:pt>
              </c:numCache>
            </c:numRef>
          </c:xVal>
          <c:yVal>
            <c:numRef>
              <c:f>baseline!$M$2:$M$84</c:f>
              <c:numCache>
                <c:formatCode>General</c:formatCode>
                <c:ptCount val="83"/>
                <c:pt idx="0">
                  <c:v>-0.0222440758860954</c:v>
                </c:pt>
                <c:pt idx="1">
                  <c:v>-0.00310610611940654</c:v>
                </c:pt>
                <c:pt idx="2">
                  <c:v>-0.0179970816378897</c:v>
                </c:pt>
                <c:pt idx="3">
                  <c:v>-0.0231255613562041</c:v>
                </c:pt>
                <c:pt idx="4">
                  <c:v>-0.0167924810607417</c:v>
                </c:pt>
                <c:pt idx="5">
                  <c:v>-0.0363575258865182</c:v>
                </c:pt>
                <c:pt idx="6">
                  <c:v>0.0461057948740802</c:v>
                </c:pt>
                <c:pt idx="7">
                  <c:v>-0.00200927525510786</c:v>
                </c:pt>
                <c:pt idx="8">
                  <c:v>0.0342098113461873</c:v>
                </c:pt>
                <c:pt idx="9">
                  <c:v>-0.0287389026355811</c:v>
                </c:pt>
                <c:pt idx="10">
                  <c:v>0.0613357145719491</c:v>
                </c:pt>
                <c:pt idx="11">
                  <c:v>0.0117487817390668</c:v>
                </c:pt>
                <c:pt idx="12">
                  <c:v>-0.0344895215879603</c:v>
                </c:pt>
                <c:pt idx="13">
                  <c:v>0.0183139408375667</c:v>
                </c:pt>
                <c:pt idx="14">
                  <c:v>0.00274994862202793</c:v>
                </c:pt>
                <c:pt idx="15">
                  <c:v>0.0103965394346289</c:v>
                </c:pt>
                <c:pt idx="16">
                  <c:v>0.0460177946223723</c:v>
                </c:pt>
                <c:pt idx="17">
                  <c:v>0.0602832007067321</c:v>
                </c:pt>
                <c:pt idx="18">
                  <c:v>0.00767816684275146</c:v>
                </c:pt>
                <c:pt idx="19">
                  <c:v>0.0133675802783785</c:v>
                </c:pt>
                <c:pt idx="20">
                  <c:v>0.0495590890032019</c:v>
                </c:pt>
                <c:pt idx="21">
                  <c:v>0.022688062055081</c:v>
                </c:pt>
                <c:pt idx="22">
                  <c:v>0.0534308182858727</c:v>
                </c:pt>
                <c:pt idx="23">
                  <c:v>0.0863337306159046</c:v>
                </c:pt>
                <c:pt idx="24">
                  <c:v>0.138742503949714</c:v>
                </c:pt>
                <c:pt idx="25">
                  <c:v>0.206642125697904</c:v>
                </c:pt>
                <c:pt idx="26">
                  <c:v>0.237467675871398</c:v>
                </c:pt>
                <c:pt idx="27">
                  <c:v>0.204286848312087</c:v>
                </c:pt>
                <c:pt idx="28">
                  <c:v>0.242676900283358</c:v>
                </c:pt>
                <c:pt idx="29">
                  <c:v>0.236076935456546</c:v>
                </c:pt>
                <c:pt idx="30">
                  <c:v>0.121267228089473</c:v>
                </c:pt>
                <c:pt idx="31">
                  <c:v>0.0131417332889253</c:v>
                </c:pt>
                <c:pt idx="32">
                  <c:v>-0.0600620115768624</c:v>
                </c:pt>
                <c:pt idx="33">
                  <c:v>-0.210512960549023</c:v>
                </c:pt>
                <c:pt idx="34">
                  <c:v>-0.352662877391224</c:v>
                </c:pt>
                <c:pt idx="35">
                  <c:v>-0.427639362451396</c:v>
                </c:pt>
                <c:pt idx="36">
                  <c:v>-0.51462349593549</c:v>
                </c:pt>
                <c:pt idx="37">
                  <c:v>-0.558585549386954</c:v>
                </c:pt>
                <c:pt idx="38">
                  <c:v>-0.55988519464656</c:v>
                </c:pt>
                <c:pt idx="39">
                  <c:v>-0.542059398851129</c:v>
                </c:pt>
                <c:pt idx="40">
                  <c:v>-0.49474068959435</c:v>
                </c:pt>
                <c:pt idx="41">
                  <c:v>-0.450545681411469</c:v>
                </c:pt>
                <c:pt idx="42">
                  <c:v>-0.294278914833346</c:v>
                </c:pt>
                <c:pt idx="43">
                  <c:v>-0.157494863851255</c:v>
                </c:pt>
                <c:pt idx="44">
                  <c:v>0.0326352511482263</c:v>
                </c:pt>
                <c:pt idx="45">
                  <c:v>0.222476932664282</c:v>
                </c:pt>
                <c:pt idx="46">
                  <c:v>0.383993522213914</c:v>
                </c:pt>
                <c:pt idx="47">
                  <c:v>0.489943049562412</c:v>
                </c:pt>
                <c:pt idx="48">
                  <c:v>0.616329205637998</c:v>
                </c:pt>
                <c:pt idx="49">
                  <c:v>0.806736074704227</c:v>
                </c:pt>
                <c:pt idx="50">
                  <c:v>0.79695599364298</c:v>
                </c:pt>
                <c:pt idx="51">
                  <c:v>0.852494844447558</c:v>
                </c:pt>
                <c:pt idx="52">
                  <c:v>0.868267117442</c:v>
                </c:pt>
                <c:pt idx="53">
                  <c:v>0.956924300109232</c:v>
                </c:pt>
                <c:pt idx="54">
                  <c:v>0.967293128508415</c:v>
                </c:pt>
                <c:pt idx="55">
                  <c:v>1.00605083390691</c:v>
                </c:pt>
                <c:pt idx="56">
                  <c:v>1.044359402041116</c:v>
                </c:pt>
                <c:pt idx="57">
                  <c:v>1.059833297034579</c:v>
                </c:pt>
                <c:pt idx="58">
                  <c:v>0.982345599731704</c:v>
                </c:pt>
                <c:pt idx="59">
                  <c:v>0.989905866967082</c:v>
                </c:pt>
                <c:pt idx="60">
                  <c:v>1.001631188062153</c:v>
                </c:pt>
                <c:pt idx="61">
                  <c:v>0.927002447753613</c:v>
                </c:pt>
                <c:pt idx="62">
                  <c:v>0.895271167335549</c:v>
                </c:pt>
                <c:pt idx="63">
                  <c:v>0.839588327684016</c:v>
                </c:pt>
                <c:pt idx="64">
                  <c:v>0.857307329660064</c:v>
                </c:pt>
                <c:pt idx="65">
                  <c:v>0.807595055410623</c:v>
                </c:pt>
                <c:pt idx="66">
                  <c:v>0.700047826530789</c:v>
                </c:pt>
                <c:pt idx="67">
                  <c:v>0.679503284997581</c:v>
                </c:pt>
                <c:pt idx="68">
                  <c:v>0.615270416038934</c:v>
                </c:pt>
                <c:pt idx="69">
                  <c:v>0.561044456856956</c:v>
                </c:pt>
                <c:pt idx="70">
                  <c:v>0.519481874534375</c:v>
                </c:pt>
                <c:pt idx="71">
                  <c:v>0.3909167400808</c:v>
                </c:pt>
                <c:pt idx="72">
                  <c:v>0.394275719868968</c:v>
                </c:pt>
                <c:pt idx="73">
                  <c:v>0.266297186107108</c:v>
                </c:pt>
                <c:pt idx="74">
                  <c:v>0.244446622770584</c:v>
                </c:pt>
                <c:pt idx="75">
                  <c:v>0.224829422838392</c:v>
                </c:pt>
                <c:pt idx="76">
                  <c:v>0.14288534360624</c:v>
                </c:pt>
                <c:pt idx="77">
                  <c:v>0.15318686820336</c:v>
                </c:pt>
                <c:pt idx="78">
                  <c:v>0.0484613609681229</c:v>
                </c:pt>
                <c:pt idx="79">
                  <c:v>0.030794074325228</c:v>
                </c:pt>
                <c:pt idx="80">
                  <c:v>0.0524466196844732</c:v>
                </c:pt>
                <c:pt idx="81">
                  <c:v>0.0124752010715523</c:v>
                </c:pt>
                <c:pt idx="82">
                  <c:v>-0.0196849944207258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136337720"/>
        <c:axId val="2111086632"/>
      </c:scatterChart>
      <c:valAx>
        <c:axId val="2136337720"/>
        <c:scaling>
          <c:orientation val="minMax"/>
          <c:max val="800.0"/>
          <c:min val="-200.0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 w="19050">
            <a:solidFill>
              <a:schemeClr val="tx1"/>
            </a:solidFill>
          </a:ln>
        </c:spPr>
        <c:txPr>
          <a:bodyPr/>
          <a:lstStyle/>
          <a:p>
            <a:pPr>
              <a:defRPr sz="1400"/>
            </a:pPr>
            <a:endParaRPr lang="en-US"/>
          </a:p>
        </c:txPr>
        <c:crossAx val="2111086632"/>
        <c:crosses val="autoZero"/>
        <c:crossBetween val="midCat"/>
        <c:minorUnit val="40.0"/>
      </c:valAx>
      <c:valAx>
        <c:axId val="2111086632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ln w="19050">
            <a:solidFill>
              <a:schemeClr val="tx1"/>
            </a:solidFill>
          </a:ln>
        </c:spPr>
        <c:txPr>
          <a:bodyPr/>
          <a:lstStyle/>
          <a:p>
            <a:pPr>
              <a:defRPr sz="1400"/>
            </a:pPr>
            <a:endParaRPr lang="en-US"/>
          </a:p>
        </c:txPr>
        <c:crossAx val="2136337720"/>
        <c:crosses val="autoZero"/>
        <c:crossBetween val="midCat"/>
      </c:valAx>
    </c:plotArea>
    <c:legend>
      <c:legendPos val="r"/>
      <c:layout>
        <c:manualLayout>
          <c:xMode val="edge"/>
          <c:yMode val="edge"/>
          <c:x val="0.670116450960871"/>
          <c:y val="0.041155925258559"/>
          <c:w val="0.318258213412979"/>
          <c:h val="0.215493792116111"/>
        </c:manualLayout>
      </c:layout>
      <c:overlay val="0"/>
      <c:txPr>
        <a:bodyPr/>
        <a:lstStyle/>
        <a:p>
          <a:pPr>
            <a:defRPr sz="1400"/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0446551724137931"/>
          <c:y val="0.042006022758127"/>
          <c:w val="0.881936374332519"/>
          <c:h val="0.915987954483746"/>
        </c:manualLayout>
      </c:layout>
      <c:scatterChart>
        <c:scatterStyle val="smoothMarker"/>
        <c:varyColors val="0"/>
        <c:ser>
          <c:idx val="0"/>
          <c:order val="0"/>
          <c:tx>
            <c:strRef>
              <c:f>baseline!$K$1</c:f>
              <c:strCache>
                <c:ptCount val="1"/>
                <c:pt idx="0">
                  <c:v>cond1+noise</c:v>
                </c:pt>
              </c:strCache>
            </c:strRef>
          </c:tx>
          <c:spPr>
            <a:ln>
              <a:solidFill>
                <a:srgbClr val="FF0000"/>
              </a:solidFill>
            </a:ln>
          </c:spPr>
          <c:marker>
            <c:symbol val="none"/>
          </c:marker>
          <c:xVal>
            <c:numRef>
              <c:f>baseline!$B$2:$B$84</c:f>
              <c:numCache>
                <c:formatCode>General</c:formatCode>
                <c:ptCount val="83"/>
                <c:pt idx="0">
                  <c:v>-150.0</c:v>
                </c:pt>
                <c:pt idx="1">
                  <c:v>-140.0</c:v>
                </c:pt>
                <c:pt idx="2">
                  <c:v>-130.0</c:v>
                </c:pt>
                <c:pt idx="3">
                  <c:v>-120.0</c:v>
                </c:pt>
                <c:pt idx="4">
                  <c:v>-110.0</c:v>
                </c:pt>
                <c:pt idx="5">
                  <c:v>-100.0</c:v>
                </c:pt>
                <c:pt idx="6">
                  <c:v>-90.0</c:v>
                </c:pt>
                <c:pt idx="7">
                  <c:v>-80.0</c:v>
                </c:pt>
                <c:pt idx="8">
                  <c:v>-70.0</c:v>
                </c:pt>
                <c:pt idx="9">
                  <c:v>-60.0</c:v>
                </c:pt>
                <c:pt idx="10">
                  <c:v>-50.0</c:v>
                </c:pt>
                <c:pt idx="11">
                  <c:v>-40.0</c:v>
                </c:pt>
                <c:pt idx="12">
                  <c:v>-30.0</c:v>
                </c:pt>
                <c:pt idx="13">
                  <c:v>-20.0</c:v>
                </c:pt>
                <c:pt idx="14">
                  <c:v>-10.0</c:v>
                </c:pt>
                <c:pt idx="15">
                  <c:v>0.0</c:v>
                </c:pt>
                <c:pt idx="16">
                  <c:v>10.0</c:v>
                </c:pt>
                <c:pt idx="17">
                  <c:v>20.0</c:v>
                </c:pt>
                <c:pt idx="18">
                  <c:v>30.0</c:v>
                </c:pt>
                <c:pt idx="19">
                  <c:v>40.0</c:v>
                </c:pt>
                <c:pt idx="20">
                  <c:v>50.0</c:v>
                </c:pt>
                <c:pt idx="21">
                  <c:v>60.0</c:v>
                </c:pt>
                <c:pt idx="22">
                  <c:v>70.0</c:v>
                </c:pt>
                <c:pt idx="23">
                  <c:v>80.0</c:v>
                </c:pt>
                <c:pt idx="24">
                  <c:v>90.0</c:v>
                </c:pt>
                <c:pt idx="25">
                  <c:v>100.0</c:v>
                </c:pt>
                <c:pt idx="26">
                  <c:v>110.0</c:v>
                </c:pt>
                <c:pt idx="27">
                  <c:v>120.0</c:v>
                </c:pt>
                <c:pt idx="28">
                  <c:v>130.0</c:v>
                </c:pt>
                <c:pt idx="29">
                  <c:v>140.0</c:v>
                </c:pt>
                <c:pt idx="30">
                  <c:v>150.0</c:v>
                </c:pt>
                <c:pt idx="31">
                  <c:v>160.0</c:v>
                </c:pt>
                <c:pt idx="32">
                  <c:v>170.0</c:v>
                </c:pt>
                <c:pt idx="33">
                  <c:v>180.0</c:v>
                </c:pt>
                <c:pt idx="34">
                  <c:v>190.0</c:v>
                </c:pt>
                <c:pt idx="35">
                  <c:v>200.0</c:v>
                </c:pt>
                <c:pt idx="36">
                  <c:v>210.0</c:v>
                </c:pt>
                <c:pt idx="37">
                  <c:v>220.0</c:v>
                </c:pt>
                <c:pt idx="38">
                  <c:v>230.0</c:v>
                </c:pt>
                <c:pt idx="39">
                  <c:v>240.0</c:v>
                </c:pt>
                <c:pt idx="40">
                  <c:v>250.0</c:v>
                </c:pt>
                <c:pt idx="41">
                  <c:v>260.0</c:v>
                </c:pt>
                <c:pt idx="42">
                  <c:v>270.0</c:v>
                </c:pt>
                <c:pt idx="43">
                  <c:v>280.0</c:v>
                </c:pt>
                <c:pt idx="44">
                  <c:v>290.0</c:v>
                </c:pt>
                <c:pt idx="45">
                  <c:v>300.0</c:v>
                </c:pt>
                <c:pt idx="46">
                  <c:v>310.0</c:v>
                </c:pt>
                <c:pt idx="47">
                  <c:v>320.0</c:v>
                </c:pt>
                <c:pt idx="48">
                  <c:v>330.0</c:v>
                </c:pt>
                <c:pt idx="49">
                  <c:v>340.0</c:v>
                </c:pt>
                <c:pt idx="50">
                  <c:v>350.0</c:v>
                </c:pt>
                <c:pt idx="51">
                  <c:v>360.0</c:v>
                </c:pt>
                <c:pt idx="52">
                  <c:v>370.0</c:v>
                </c:pt>
                <c:pt idx="53">
                  <c:v>380.0</c:v>
                </c:pt>
                <c:pt idx="54">
                  <c:v>390.0</c:v>
                </c:pt>
                <c:pt idx="55">
                  <c:v>400.0</c:v>
                </c:pt>
                <c:pt idx="56">
                  <c:v>410.0</c:v>
                </c:pt>
                <c:pt idx="57">
                  <c:v>420.0</c:v>
                </c:pt>
                <c:pt idx="58">
                  <c:v>430.0</c:v>
                </c:pt>
                <c:pt idx="59">
                  <c:v>440.0</c:v>
                </c:pt>
                <c:pt idx="60">
                  <c:v>450.0</c:v>
                </c:pt>
                <c:pt idx="61">
                  <c:v>460.0</c:v>
                </c:pt>
                <c:pt idx="62">
                  <c:v>470.0</c:v>
                </c:pt>
                <c:pt idx="63">
                  <c:v>480.0</c:v>
                </c:pt>
                <c:pt idx="64">
                  <c:v>490.0</c:v>
                </c:pt>
                <c:pt idx="65">
                  <c:v>500.0</c:v>
                </c:pt>
                <c:pt idx="66">
                  <c:v>510.0</c:v>
                </c:pt>
                <c:pt idx="67">
                  <c:v>520.0</c:v>
                </c:pt>
                <c:pt idx="68">
                  <c:v>530.0</c:v>
                </c:pt>
                <c:pt idx="69">
                  <c:v>540.0</c:v>
                </c:pt>
                <c:pt idx="70">
                  <c:v>550.0</c:v>
                </c:pt>
                <c:pt idx="71">
                  <c:v>560.0</c:v>
                </c:pt>
                <c:pt idx="72">
                  <c:v>570.0</c:v>
                </c:pt>
                <c:pt idx="73">
                  <c:v>580.0</c:v>
                </c:pt>
                <c:pt idx="74">
                  <c:v>590.0</c:v>
                </c:pt>
                <c:pt idx="75">
                  <c:v>600.0</c:v>
                </c:pt>
                <c:pt idx="76">
                  <c:v>610.0</c:v>
                </c:pt>
                <c:pt idx="77">
                  <c:v>620.0</c:v>
                </c:pt>
                <c:pt idx="78">
                  <c:v>630.0</c:v>
                </c:pt>
                <c:pt idx="79">
                  <c:v>640.0</c:v>
                </c:pt>
                <c:pt idx="80">
                  <c:v>650.0</c:v>
                </c:pt>
                <c:pt idx="81">
                  <c:v>660.0</c:v>
                </c:pt>
                <c:pt idx="82">
                  <c:v>670.0</c:v>
                </c:pt>
              </c:numCache>
            </c:numRef>
          </c:xVal>
          <c:yVal>
            <c:numRef>
              <c:f>baseline!$K$2:$K$84</c:f>
              <c:numCache>
                <c:formatCode>General</c:formatCode>
                <c:ptCount val="83"/>
                <c:pt idx="0">
                  <c:v>0.790531687853308</c:v>
                </c:pt>
                <c:pt idx="1">
                  <c:v>0.750761908122513</c:v>
                </c:pt>
                <c:pt idx="2">
                  <c:v>0.760492469037399</c:v>
                </c:pt>
                <c:pt idx="3">
                  <c:v>0.773470558826557</c:v>
                </c:pt>
                <c:pt idx="4">
                  <c:v>0.869265891052692</c:v>
                </c:pt>
                <c:pt idx="5">
                  <c:v>0.921266718474726</c:v>
                </c:pt>
                <c:pt idx="6">
                  <c:v>1.027450146846968</c:v>
                </c:pt>
                <c:pt idx="7">
                  <c:v>1.030101358095908</c:v>
                </c:pt>
                <c:pt idx="8">
                  <c:v>1.058959048306497</c:v>
                </c:pt>
                <c:pt idx="9">
                  <c:v>0.916926425740428</c:v>
                </c:pt>
                <c:pt idx="10">
                  <c:v>0.832045186341296</c:v>
                </c:pt>
                <c:pt idx="11">
                  <c:v>0.755709995798406</c:v>
                </c:pt>
                <c:pt idx="12">
                  <c:v>0.71906876436442</c:v>
                </c:pt>
                <c:pt idx="13">
                  <c:v>0.768247309551862</c:v>
                </c:pt>
                <c:pt idx="14">
                  <c:v>0.795457610614358</c:v>
                </c:pt>
                <c:pt idx="15">
                  <c:v>0.743155321635459</c:v>
                </c:pt>
                <c:pt idx="16">
                  <c:v>0.75252179354602</c:v>
                </c:pt>
                <c:pt idx="17">
                  <c:v>0.747780657433031</c:v>
                </c:pt>
                <c:pt idx="18">
                  <c:v>0.736818800056153</c:v>
                </c:pt>
                <c:pt idx="19">
                  <c:v>0.786535719741914</c:v>
                </c:pt>
                <c:pt idx="20">
                  <c:v>0.797449142507868</c:v>
                </c:pt>
                <c:pt idx="21">
                  <c:v>0.799453276715266</c:v>
                </c:pt>
                <c:pt idx="22">
                  <c:v>0.773380016359895</c:v>
                </c:pt>
                <c:pt idx="23">
                  <c:v>0.853723702588706</c:v>
                </c:pt>
                <c:pt idx="24">
                  <c:v>0.828141660619677</c:v>
                </c:pt>
                <c:pt idx="25">
                  <c:v>0.941251964282845</c:v>
                </c:pt>
                <c:pt idx="26">
                  <c:v>0.959595884886893</c:v>
                </c:pt>
                <c:pt idx="27">
                  <c:v>0.994899466673309</c:v>
                </c:pt>
                <c:pt idx="28">
                  <c:v>0.952341826629329</c:v>
                </c:pt>
                <c:pt idx="29">
                  <c:v>0.966990743883426</c:v>
                </c:pt>
                <c:pt idx="30">
                  <c:v>0.809701413743764</c:v>
                </c:pt>
                <c:pt idx="31">
                  <c:v>0.720776818791363</c:v>
                </c:pt>
                <c:pt idx="32">
                  <c:v>0.639037654633482</c:v>
                </c:pt>
                <c:pt idx="33">
                  <c:v>0.495057409062239</c:v>
                </c:pt>
                <c:pt idx="34">
                  <c:v>0.395438678380743</c:v>
                </c:pt>
                <c:pt idx="35">
                  <c:v>0.322341029647003</c:v>
                </c:pt>
                <c:pt idx="36">
                  <c:v>0.265090323604079</c:v>
                </c:pt>
                <c:pt idx="37">
                  <c:v>0.224205148543836</c:v>
                </c:pt>
                <c:pt idx="38">
                  <c:v>0.154196436468257</c:v>
                </c:pt>
                <c:pt idx="39">
                  <c:v>0.154183595304411</c:v>
                </c:pt>
                <c:pt idx="40">
                  <c:v>0.289924667462027</c:v>
                </c:pt>
                <c:pt idx="41">
                  <c:v>0.319412167257107</c:v>
                </c:pt>
                <c:pt idx="42">
                  <c:v>0.483731160350659</c:v>
                </c:pt>
                <c:pt idx="43">
                  <c:v>0.556561759548131</c:v>
                </c:pt>
                <c:pt idx="44">
                  <c:v>0.716701004343266</c:v>
                </c:pt>
                <c:pt idx="45">
                  <c:v>0.889901290217868</c:v>
                </c:pt>
                <c:pt idx="46">
                  <c:v>1.141642204364284</c:v>
                </c:pt>
                <c:pt idx="47">
                  <c:v>1.243989328679344</c:v>
                </c:pt>
                <c:pt idx="48">
                  <c:v>1.427321140289876</c:v>
                </c:pt>
                <c:pt idx="49">
                  <c:v>1.480360292809254</c:v>
                </c:pt>
                <c:pt idx="50">
                  <c:v>1.606209294183852</c:v>
                </c:pt>
                <c:pt idx="51">
                  <c:v>1.612609887212853</c:v>
                </c:pt>
                <c:pt idx="52">
                  <c:v>1.639731001781659</c:v>
                </c:pt>
                <c:pt idx="53">
                  <c:v>1.704020819230395</c:v>
                </c:pt>
                <c:pt idx="54">
                  <c:v>1.710135303648276</c:v>
                </c:pt>
                <c:pt idx="55">
                  <c:v>1.744022422791643</c:v>
                </c:pt>
                <c:pt idx="56">
                  <c:v>1.709098320881176</c:v>
                </c:pt>
                <c:pt idx="57">
                  <c:v>1.710038161142438</c:v>
                </c:pt>
                <c:pt idx="58">
                  <c:v>1.73787513509241</c:v>
                </c:pt>
                <c:pt idx="59">
                  <c:v>1.689467701373435</c:v>
                </c:pt>
                <c:pt idx="60">
                  <c:v>1.699452415092237</c:v>
                </c:pt>
                <c:pt idx="61">
                  <c:v>1.650194649184419</c:v>
                </c:pt>
                <c:pt idx="62">
                  <c:v>1.647556864870533</c:v>
                </c:pt>
                <c:pt idx="63">
                  <c:v>1.631245543164256</c:v>
                </c:pt>
                <c:pt idx="64">
                  <c:v>1.555606239658052</c:v>
                </c:pt>
                <c:pt idx="65">
                  <c:v>1.50831915838469</c:v>
                </c:pt>
                <c:pt idx="66">
                  <c:v>1.458019107642497</c:v>
                </c:pt>
                <c:pt idx="67">
                  <c:v>1.399024275362374</c:v>
                </c:pt>
                <c:pt idx="68">
                  <c:v>1.362196136350375</c:v>
                </c:pt>
                <c:pt idx="69">
                  <c:v>1.309677402358364</c:v>
                </c:pt>
                <c:pt idx="70">
                  <c:v>1.195252005697252</c:v>
                </c:pt>
                <c:pt idx="71">
                  <c:v>1.115083976502157</c:v>
                </c:pt>
                <c:pt idx="72">
                  <c:v>1.055005467529352</c:v>
                </c:pt>
                <c:pt idx="73">
                  <c:v>1.045536147754217</c:v>
                </c:pt>
                <c:pt idx="74">
                  <c:v>0.99153262261418</c:v>
                </c:pt>
                <c:pt idx="75">
                  <c:v>0.931477405751296</c:v>
                </c:pt>
                <c:pt idx="76">
                  <c:v>0.894515079265169</c:v>
                </c:pt>
                <c:pt idx="77">
                  <c:v>0.817503701498733</c:v>
                </c:pt>
                <c:pt idx="78">
                  <c:v>0.818839643324186</c:v>
                </c:pt>
                <c:pt idx="79">
                  <c:v>0.749254639375595</c:v>
                </c:pt>
                <c:pt idx="80">
                  <c:v>0.747555057497736</c:v>
                </c:pt>
                <c:pt idx="81">
                  <c:v>0.735010362118473</c:v>
                </c:pt>
                <c:pt idx="82">
                  <c:v>0.782123232525737</c:v>
                </c:pt>
              </c:numCache>
            </c:numRef>
          </c:yVal>
          <c:smooth val="1"/>
        </c:ser>
        <c:ser>
          <c:idx val="1"/>
          <c:order val="1"/>
          <c:tx>
            <c:strRef>
              <c:f>baseline!$N$1</c:f>
              <c:strCache>
                <c:ptCount val="1"/>
                <c:pt idx="0">
                  <c:v>cond1+noise-baseline</c:v>
                </c:pt>
              </c:strCache>
            </c:strRef>
          </c:tx>
          <c:spPr>
            <a:ln>
              <a:solidFill>
                <a:srgbClr val="008000"/>
              </a:solidFill>
            </a:ln>
          </c:spPr>
          <c:marker>
            <c:symbol val="none"/>
          </c:marker>
          <c:xVal>
            <c:numRef>
              <c:f>baseline!$B$2:$B$84</c:f>
              <c:numCache>
                <c:formatCode>General</c:formatCode>
                <c:ptCount val="83"/>
                <c:pt idx="0">
                  <c:v>-150.0</c:v>
                </c:pt>
                <c:pt idx="1">
                  <c:v>-140.0</c:v>
                </c:pt>
                <c:pt idx="2">
                  <c:v>-130.0</c:v>
                </c:pt>
                <c:pt idx="3">
                  <c:v>-120.0</c:v>
                </c:pt>
                <c:pt idx="4">
                  <c:v>-110.0</c:v>
                </c:pt>
                <c:pt idx="5">
                  <c:v>-100.0</c:v>
                </c:pt>
                <c:pt idx="6">
                  <c:v>-90.0</c:v>
                </c:pt>
                <c:pt idx="7">
                  <c:v>-80.0</c:v>
                </c:pt>
                <c:pt idx="8">
                  <c:v>-70.0</c:v>
                </c:pt>
                <c:pt idx="9">
                  <c:v>-60.0</c:v>
                </c:pt>
                <c:pt idx="10">
                  <c:v>-50.0</c:v>
                </c:pt>
                <c:pt idx="11">
                  <c:v>-40.0</c:v>
                </c:pt>
                <c:pt idx="12">
                  <c:v>-30.0</c:v>
                </c:pt>
                <c:pt idx="13">
                  <c:v>-20.0</c:v>
                </c:pt>
                <c:pt idx="14">
                  <c:v>-10.0</c:v>
                </c:pt>
                <c:pt idx="15">
                  <c:v>0.0</c:v>
                </c:pt>
                <c:pt idx="16">
                  <c:v>10.0</c:v>
                </c:pt>
                <c:pt idx="17">
                  <c:v>20.0</c:v>
                </c:pt>
                <c:pt idx="18">
                  <c:v>30.0</c:v>
                </c:pt>
                <c:pt idx="19">
                  <c:v>40.0</c:v>
                </c:pt>
                <c:pt idx="20">
                  <c:v>50.0</c:v>
                </c:pt>
                <c:pt idx="21">
                  <c:v>60.0</c:v>
                </c:pt>
                <c:pt idx="22">
                  <c:v>70.0</c:v>
                </c:pt>
                <c:pt idx="23">
                  <c:v>80.0</c:v>
                </c:pt>
                <c:pt idx="24">
                  <c:v>90.0</c:v>
                </c:pt>
                <c:pt idx="25">
                  <c:v>100.0</c:v>
                </c:pt>
                <c:pt idx="26">
                  <c:v>110.0</c:v>
                </c:pt>
                <c:pt idx="27">
                  <c:v>120.0</c:v>
                </c:pt>
                <c:pt idx="28">
                  <c:v>130.0</c:v>
                </c:pt>
                <c:pt idx="29">
                  <c:v>140.0</c:v>
                </c:pt>
                <c:pt idx="30">
                  <c:v>150.0</c:v>
                </c:pt>
                <c:pt idx="31">
                  <c:v>160.0</c:v>
                </c:pt>
                <c:pt idx="32">
                  <c:v>170.0</c:v>
                </c:pt>
                <c:pt idx="33">
                  <c:v>180.0</c:v>
                </c:pt>
                <c:pt idx="34">
                  <c:v>190.0</c:v>
                </c:pt>
                <c:pt idx="35">
                  <c:v>200.0</c:v>
                </c:pt>
                <c:pt idx="36">
                  <c:v>210.0</c:v>
                </c:pt>
                <c:pt idx="37">
                  <c:v>220.0</c:v>
                </c:pt>
                <c:pt idx="38">
                  <c:v>230.0</c:v>
                </c:pt>
                <c:pt idx="39">
                  <c:v>240.0</c:v>
                </c:pt>
                <c:pt idx="40">
                  <c:v>250.0</c:v>
                </c:pt>
                <c:pt idx="41">
                  <c:v>260.0</c:v>
                </c:pt>
                <c:pt idx="42">
                  <c:v>270.0</c:v>
                </c:pt>
                <c:pt idx="43">
                  <c:v>280.0</c:v>
                </c:pt>
                <c:pt idx="44">
                  <c:v>290.0</c:v>
                </c:pt>
                <c:pt idx="45">
                  <c:v>300.0</c:v>
                </c:pt>
                <c:pt idx="46">
                  <c:v>310.0</c:v>
                </c:pt>
                <c:pt idx="47">
                  <c:v>320.0</c:v>
                </c:pt>
                <c:pt idx="48">
                  <c:v>330.0</c:v>
                </c:pt>
                <c:pt idx="49">
                  <c:v>340.0</c:v>
                </c:pt>
                <c:pt idx="50">
                  <c:v>350.0</c:v>
                </c:pt>
                <c:pt idx="51">
                  <c:v>360.0</c:v>
                </c:pt>
                <c:pt idx="52">
                  <c:v>370.0</c:v>
                </c:pt>
                <c:pt idx="53">
                  <c:v>380.0</c:v>
                </c:pt>
                <c:pt idx="54">
                  <c:v>390.0</c:v>
                </c:pt>
                <c:pt idx="55">
                  <c:v>400.0</c:v>
                </c:pt>
                <c:pt idx="56">
                  <c:v>410.0</c:v>
                </c:pt>
                <c:pt idx="57">
                  <c:v>420.0</c:v>
                </c:pt>
                <c:pt idx="58">
                  <c:v>430.0</c:v>
                </c:pt>
                <c:pt idx="59">
                  <c:v>440.0</c:v>
                </c:pt>
                <c:pt idx="60">
                  <c:v>450.0</c:v>
                </c:pt>
                <c:pt idx="61">
                  <c:v>460.0</c:v>
                </c:pt>
                <c:pt idx="62">
                  <c:v>470.0</c:v>
                </c:pt>
                <c:pt idx="63">
                  <c:v>480.0</c:v>
                </c:pt>
                <c:pt idx="64">
                  <c:v>490.0</c:v>
                </c:pt>
                <c:pt idx="65">
                  <c:v>500.0</c:v>
                </c:pt>
                <c:pt idx="66">
                  <c:v>510.0</c:v>
                </c:pt>
                <c:pt idx="67">
                  <c:v>520.0</c:v>
                </c:pt>
                <c:pt idx="68">
                  <c:v>530.0</c:v>
                </c:pt>
                <c:pt idx="69">
                  <c:v>540.0</c:v>
                </c:pt>
                <c:pt idx="70">
                  <c:v>550.0</c:v>
                </c:pt>
                <c:pt idx="71">
                  <c:v>560.0</c:v>
                </c:pt>
                <c:pt idx="72">
                  <c:v>570.0</c:v>
                </c:pt>
                <c:pt idx="73">
                  <c:v>580.0</c:v>
                </c:pt>
                <c:pt idx="74">
                  <c:v>590.0</c:v>
                </c:pt>
                <c:pt idx="75">
                  <c:v>600.0</c:v>
                </c:pt>
                <c:pt idx="76">
                  <c:v>610.0</c:v>
                </c:pt>
                <c:pt idx="77">
                  <c:v>620.0</c:v>
                </c:pt>
                <c:pt idx="78">
                  <c:v>630.0</c:v>
                </c:pt>
                <c:pt idx="79">
                  <c:v>640.0</c:v>
                </c:pt>
                <c:pt idx="80">
                  <c:v>650.0</c:v>
                </c:pt>
                <c:pt idx="81">
                  <c:v>660.0</c:v>
                </c:pt>
                <c:pt idx="82">
                  <c:v>670.0</c:v>
                </c:pt>
              </c:numCache>
            </c:numRef>
          </c:xVal>
          <c:yVal>
            <c:numRef>
              <c:f>baseline!$N$2:$N$84</c:f>
              <c:numCache>
                <c:formatCode>General</c:formatCode>
                <c:ptCount val="83"/>
                <c:pt idx="0">
                  <c:v>-0.0540252121881163</c:v>
                </c:pt>
                <c:pt idx="1">
                  <c:v>-0.0937949919189118</c:v>
                </c:pt>
                <c:pt idx="2">
                  <c:v>-0.0840644310040257</c:v>
                </c:pt>
                <c:pt idx="3">
                  <c:v>-0.0710863412148679</c:v>
                </c:pt>
                <c:pt idx="4">
                  <c:v>0.0247089910112668</c:v>
                </c:pt>
                <c:pt idx="5">
                  <c:v>0.0767098184333013</c:v>
                </c:pt>
                <c:pt idx="6">
                  <c:v>0.182893246805543</c:v>
                </c:pt>
                <c:pt idx="7">
                  <c:v>0.185544458054483</c:v>
                </c:pt>
                <c:pt idx="8">
                  <c:v>0.214402148265072</c:v>
                </c:pt>
                <c:pt idx="9">
                  <c:v>0.0723695256990031</c:v>
                </c:pt>
                <c:pt idx="10">
                  <c:v>-0.0125117137001292</c:v>
                </c:pt>
                <c:pt idx="11">
                  <c:v>-0.0888469042430184</c:v>
                </c:pt>
                <c:pt idx="12">
                  <c:v>-0.125488135677005</c:v>
                </c:pt>
                <c:pt idx="13">
                  <c:v>-0.0763095904895632</c:v>
                </c:pt>
                <c:pt idx="14">
                  <c:v>-0.0490992894270672</c:v>
                </c:pt>
                <c:pt idx="15">
                  <c:v>-0.101401578405966</c:v>
                </c:pt>
                <c:pt idx="16">
                  <c:v>-0.0920351064954043</c:v>
                </c:pt>
                <c:pt idx="17">
                  <c:v>-0.0967762426083932</c:v>
                </c:pt>
                <c:pt idx="18">
                  <c:v>-0.107738099985272</c:v>
                </c:pt>
                <c:pt idx="19">
                  <c:v>-0.0580211802995105</c:v>
                </c:pt>
                <c:pt idx="20">
                  <c:v>-0.0471077575335567</c:v>
                </c:pt>
                <c:pt idx="21">
                  <c:v>-0.0451036233261591</c:v>
                </c:pt>
                <c:pt idx="22">
                  <c:v>-0.0711768836815302</c:v>
                </c:pt>
                <c:pt idx="23">
                  <c:v>0.00916680254728108</c:v>
                </c:pt>
                <c:pt idx="24">
                  <c:v>-0.0164152394217473</c:v>
                </c:pt>
                <c:pt idx="25">
                  <c:v>0.0966950642414204</c:v>
                </c:pt>
                <c:pt idx="26">
                  <c:v>0.115038984845468</c:v>
                </c:pt>
                <c:pt idx="27">
                  <c:v>0.150342566631885</c:v>
                </c:pt>
                <c:pt idx="28">
                  <c:v>0.107784926587904</c:v>
                </c:pt>
                <c:pt idx="29">
                  <c:v>0.122433843842001</c:v>
                </c:pt>
                <c:pt idx="30">
                  <c:v>-0.0348554862976611</c:v>
                </c:pt>
                <c:pt idx="31">
                  <c:v>-0.123780081250062</c:v>
                </c:pt>
                <c:pt idx="32">
                  <c:v>-0.205519245407943</c:v>
                </c:pt>
                <c:pt idx="33">
                  <c:v>-0.349499490979185</c:v>
                </c:pt>
                <c:pt idx="34">
                  <c:v>-0.449118221660682</c:v>
                </c:pt>
                <c:pt idx="35">
                  <c:v>-0.522215870394422</c:v>
                </c:pt>
                <c:pt idx="36">
                  <c:v>-0.579466576437345</c:v>
                </c:pt>
                <c:pt idx="37">
                  <c:v>-0.620351751497589</c:v>
                </c:pt>
                <c:pt idx="38">
                  <c:v>-0.690360463573167</c:v>
                </c:pt>
                <c:pt idx="39">
                  <c:v>-0.690373304737014</c:v>
                </c:pt>
                <c:pt idx="40">
                  <c:v>-0.554632232579398</c:v>
                </c:pt>
                <c:pt idx="41">
                  <c:v>-0.525144732784317</c:v>
                </c:pt>
                <c:pt idx="42">
                  <c:v>-0.360825739690766</c:v>
                </c:pt>
                <c:pt idx="43">
                  <c:v>-0.287995140493294</c:v>
                </c:pt>
                <c:pt idx="44">
                  <c:v>-0.127855895698159</c:v>
                </c:pt>
                <c:pt idx="45">
                  <c:v>0.0453443901764428</c:v>
                </c:pt>
                <c:pt idx="46">
                  <c:v>0.297085304322859</c:v>
                </c:pt>
                <c:pt idx="47">
                  <c:v>0.399432428637919</c:v>
                </c:pt>
                <c:pt idx="48">
                  <c:v>0.582764240248451</c:v>
                </c:pt>
                <c:pt idx="49">
                  <c:v>0.635803392767829</c:v>
                </c:pt>
                <c:pt idx="50">
                  <c:v>0.761652394142427</c:v>
                </c:pt>
                <c:pt idx="51">
                  <c:v>0.768052987171428</c:v>
                </c:pt>
                <c:pt idx="52">
                  <c:v>0.795174101740234</c:v>
                </c:pt>
                <c:pt idx="53">
                  <c:v>0.859463919188971</c:v>
                </c:pt>
                <c:pt idx="54">
                  <c:v>0.865578403606851</c:v>
                </c:pt>
                <c:pt idx="55">
                  <c:v>0.899465522750218</c:v>
                </c:pt>
                <c:pt idx="56">
                  <c:v>0.864541420839752</c:v>
                </c:pt>
                <c:pt idx="57">
                  <c:v>0.865481261101013</c:v>
                </c:pt>
                <c:pt idx="58">
                  <c:v>0.893318235050984</c:v>
                </c:pt>
                <c:pt idx="59">
                  <c:v>0.84491080133201</c:v>
                </c:pt>
                <c:pt idx="60">
                  <c:v>0.854895515050812</c:v>
                </c:pt>
                <c:pt idx="61">
                  <c:v>0.805637749142994</c:v>
                </c:pt>
                <c:pt idx="62">
                  <c:v>0.802999964829108</c:v>
                </c:pt>
                <c:pt idx="63">
                  <c:v>0.786688643122831</c:v>
                </c:pt>
                <c:pt idx="64">
                  <c:v>0.711049339616627</c:v>
                </c:pt>
                <c:pt idx="65">
                  <c:v>0.663762258343265</c:v>
                </c:pt>
                <c:pt idx="66">
                  <c:v>0.613462207601072</c:v>
                </c:pt>
                <c:pt idx="67">
                  <c:v>0.554467375320949</c:v>
                </c:pt>
                <c:pt idx="68">
                  <c:v>0.51763923630895</c:v>
                </c:pt>
                <c:pt idx="69">
                  <c:v>0.465120502316939</c:v>
                </c:pt>
                <c:pt idx="70">
                  <c:v>0.350695105655827</c:v>
                </c:pt>
                <c:pt idx="71">
                  <c:v>0.270527076460732</c:v>
                </c:pt>
                <c:pt idx="72">
                  <c:v>0.210448567487927</c:v>
                </c:pt>
                <c:pt idx="73">
                  <c:v>0.200979247712793</c:v>
                </c:pt>
                <c:pt idx="74">
                  <c:v>0.146975722572756</c:v>
                </c:pt>
                <c:pt idx="75">
                  <c:v>0.0869205057098712</c:v>
                </c:pt>
                <c:pt idx="76">
                  <c:v>0.049958179223744</c:v>
                </c:pt>
                <c:pt idx="77">
                  <c:v>-0.0270531985426916</c:v>
                </c:pt>
                <c:pt idx="78">
                  <c:v>-0.025717256717239</c:v>
                </c:pt>
                <c:pt idx="79">
                  <c:v>-0.0953022606658299</c:v>
                </c:pt>
                <c:pt idx="80">
                  <c:v>-0.0970018425436882</c:v>
                </c:pt>
                <c:pt idx="81">
                  <c:v>-0.109546537922952</c:v>
                </c:pt>
                <c:pt idx="82">
                  <c:v>-0.0624336675156879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110423320"/>
        <c:axId val="2111426440"/>
      </c:scatterChart>
      <c:valAx>
        <c:axId val="2110423320"/>
        <c:scaling>
          <c:orientation val="minMax"/>
          <c:max val="800.0"/>
          <c:min val="-200.0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 w="19050">
            <a:solidFill>
              <a:schemeClr val="tx1"/>
            </a:solidFill>
          </a:ln>
        </c:spPr>
        <c:txPr>
          <a:bodyPr/>
          <a:lstStyle/>
          <a:p>
            <a:pPr>
              <a:defRPr sz="1400"/>
            </a:pPr>
            <a:endParaRPr lang="en-US"/>
          </a:p>
        </c:txPr>
        <c:crossAx val="2111426440"/>
        <c:crosses val="autoZero"/>
        <c:crossBetween val="midCat"/>
        <c:minorUnit val="40.0"/>
      </c:valAx>
      <c:valAx>
        <c:axId val="2111426440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ln w="19050">
            <a:solidFill>
              <a:schemeClr val="tx1"/>
            </a:solidFill>
          </a:ln>
        </c:spPr>
        <c:txPr>
          <a:bodyPr/>
          <a:lstStyle/>
          <a:p>
            <a:pPr>
              <a:defRPr sz="1400"/>
            </a:pPr>
            <a:endParaRPr lang="en-US"/>
          </a:p>
        </c:txPr>
        <c:crossAx val="2110423320"/>
        <c:crosses val="autoZero"/>
        <c:crossBetween val="midCat"/>
      </c:valAx>
    </c:plotArea>
    <c:legend>
      <c:legendPos val="r"/>
      <c:layout>
        <c:manualLayout>
          <c:xMode val="edge"/>
          <c:yMode val="edge"/>
          <c:x val="0.641380818776963"/>
          <c:y val="0.000403574161380297"/>
          <c:w val="0.356572389658189"/>
          <c:h val="0.215493792116111"/>
        </c:manualLayout>
      </c:layout>
      <c:overlay val="0"/>
      <c:txPr>
        <a:bodyPr/>
        <a:lstStyle/>
        <a:p>
          <a:pPr>
            <a:defRPr sz="1400"/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0446551724137931"/>
          <c:y val="0.042006022758127"/>
          <c:w val="0.881936374332519"/>
          <c:h val="0.915987954483746"/>
        </c:manualLayout>
      </c:layout>
      <c:scatterChart>
        <c:scatterStyle val="smoothMarker"/>
        <c:varyColors val="0"/>
        <c:ser>
          <c:idx val="0"/>
          <c:order val="0"/>
          <c:tx>
            <c:strRef>
              <c:f>baseline!$J$1</c:f>
              <c:strCache>
                <c:ptCount val="1"/>
                <c:pt idx="0">
                  <c:v>cond1</c:v>
                </c:pt>
              </c:strCache>
            </c:strRef>
          </c:tx>
          <c:spPr>
            <a:ln>
              <a:solidFill>
                <a:srgbClr val="FF0000"/>
              </a:solidFill>
            </a:ln>
          </c:spPr>
          <c:marker>
            <c:symbol val="none"/>
          </c:marker>
          <c:xVal>
            <c:numRef>
              <c:f>baseline!$B$2:$B$84</c:f>
              <c:numCache>
                <c:formatCode>General</c:formatCode>
                <c:ptCount val="83"/>
                <c:pt idx="0">
                  <c:v>-150.0</c:v>
                </c:pt>
                <c:pt idx="1">
                  <c:v>-140.0</c:v>
                </c:pt>
                <c:pt idx="2">
                  <c:v>-130.0</c:v>
                </c:pt>
                <c:pt idx="3">
                  <c:v>-120.0</c:v>
                </c:pt>
                <c:pt idx="4">
                  <c:v>-110.0</c:v>
                </c:pt>
                <c:pt idx="5">
                  <c:v>-100.0</c:v>
                </c:pt>
                <c:pt idx="6">
                  <c:v>-90.0</c:v>
                </c:pt>
                <c:pt idx="7">
                  <c:v>-80.0</c:v>
                </c:pt>
                <c:pt idx="8">
                  <c:v>-70.0</c:v>
                </c:pt>
                <c:pt idx="9">
                  <c:v>-60.0</c:v>
                </c:pt>
                <c:pt idx="10">
                  <c:v>-50.0</c:v>
                </c:pt>
                <c:pt idx="11">
                  <c:v>-40.0</c:v>
                </c:pt>
                <c:pt idx="12">
                  <c:v>-30.0</c:v>
                </c:pt>
                <c:pt idx="13">
                  <c:v>-20.0</c:v>
                </c:pt>
                <c:pt idx="14">
                  <c:v>-10.0</c:v>
                </c:pt>
                <c:pt idx="15">
                  <c:v>0.0</c:v>
                </c:pt>
                <c:pt idx="16">
                  <c:v>10.0</c:v>
                </c:pt>
                <c:pt idx="17">
                  <c:v>20.0</c:v>
                </c:pt>
                <c:pt idx="18">
                  <c:v>30.0</c:v>
                </c:pt>
                <c:pt idx="19">
                  <c:v>40.0</c:v>
                </c:pt>
                <c:pt idx="20">
                  <c:v>50.0</c:v>
                </c:pt>
                <c:pt idx="21">
                  <c:v>60.0</c:v>
                </c:pt>
                <c:pt idx="22">
                  <c:v>70.0</c:v>
                </c:pt>
                <c:pt idx="23">
                  <c:v>80.0</c:v>
                </c:pt>
                <c:pt idx="24">
                  <c:v>90.0</c:v>
                </c:pt>
                <c:pt idx="25">
                  <c:v>100.0</c:v>
                </c:pt>
                <c:pt idx="26">
                  <c:v>110.0</c:v>
                </c:pt>
                <c:pt idx="27">
                  <c:v>120.0</c:v>
                </c:pt>
                <c:pt idx="28">
                  <c:v>130.0</c:v>
                </c:pt>
                <c:pt idx="29">
                  <c:v>140.0</c:v>
                </c:pt>
                <c:pt idx="30">
                  <c:v>150.0</c:v>
                </c:pt>
                <c:pt idx="31">
                  <c:v>160.0</c:v>
                </c:pt>
                <c:pt idx="32">
                  <c:v>170.0</c:v>
                </c:pt>
                <c:pt idx="33">
                  <c:v>180.0</c:v>
                </c:pt>
                <c:pt idx="34">
                  <c:v>190.0</c:v>
                </c:pt>
                <c:pt idx="35">
                  <c:v>200.0</c:v>
                </c:pt>
                <c:pt idx="36">
                  <c:v>210.0</c:v>
                </c:pt>
                <c:pt idx="37">
                  <c:v>220.0</c:v>
                </c:pt>
                <c:pt idx="38">
                  <c:v>230.0</c:v>
                </c:pt>
                <c:pt idx="39">
                  <c:v>240.0</c:v>
                </c:pt>
                <c:pt idx="40">
                  <c:v>250.0</c:v>
                </c:pt>
                <c:pt idx="41">
                  <c:v>260.0</c:v>
                </c:pt>
                <c:pt idx="42">
                  <c:v>270.0</c:v>
                </c:pt>
                <c:pt idx="43">
                  <c:v>280.0</c:v>
                </c:pt>
                <c:pt idx="44">
                  <c:v>290.0</c:v>
                </c:pt>
                <c:pt idx="45">
                  <c:v>300.0</c:v>
                </c:pt>
                <c:pt idx="46">
                  <c:v>310.0</c:v>
                </c:pt>
                <c:pt idx="47">
                  <c:v>320.0</c:v>
                </c:pt>
                <c:pt idx="48">
                  <c:v>330.0</c:v>
                </c:pt>
                <c:pt idx="49">
                  <c:v>340.0</c:v>
                </c:pt>
                <c:pt idx="50">
                  <c:v>350.0</c:v>
                </c:pt>
                <c:pt idx="51">
                  <c:v>360.0</c:v>
                </c:pt>
                <c:pt idx="52">
                  <c:v>370.0</c:v>
                </c:pt>
                <c:pt idx="53">
                  <c:v>380.0</c:v>
                </c:pt>
                <c:pt idx="54">
                  <c:v>390.0</c:v>
                </c:pt>
                <c:pt idx="55">
                  <c:v>400.0</c:v>
                </c:pt>
                <c:pt idx="56">
                  <c:v>410.0</c:v>
                </c:pt>
                <c:pt idx="57">
                  <c:v>420.0</c:v>
                </c:pt>
                <c:pt idx="58">
                  <c:v>430.0</c:v>
                </c:pt>
                <c:pt idx="59">
                  <c:v>440.0</c:v>
                </c:pt>
                <c:pt idx="60">
                  <c:v>450.0</c:v>
                </c:pt>
                <c:pt idx="61">
                  <c:v>460.0</c:v>
                </c:pt>
                <c:pt idx="62">
                  <c:v>470.0</c:v>
                </c:pt>
                <c:pt idx="63">
                  <c:v>480.0</c:v>
                </c:pt>
                <c:pt idx="64">
                  <c:v>490.0</c:v>
                </c:pt>
                <c:pt idx="65">
                  <c:v>500.0</c:v>
                </c:pt>
                <c:pt idx="66">
                  <c:v>510.0</c:v>
                </c:pt>
                <c:pt idx="67">
                  <c:v>520.0</c:v>
                </c:pt>
                <c:pt idx="68">
                  <c:v>530.0</c:v>
                </c:pt>
                <c:pt idx="69">
                  <c:v>540.0</c:v>
                </c:pt>
                <c:pt idx="70">
                  <c:v>550.0</c:v>
                </c:pt>
                <c:pt idx="71">
                  <c:v>560.0</c:v>
                </c:pt>
                <c:pt idx="72">
                  <c:v>570.0</c:v>
                </c:pt>
                <c:pt idx="73">
                  <c:v>580.0</c:v>
                </c:pt>
                <c:pt idx="74">
                  <c:v>590.0</c:v>
                </c:pt>
                <c:pt idx="75">
                  <c:v>600.0</c:v>
                </c:pt>
                <c:pt idx="76">
                  <c:v>610.0</c:v>
                </c:pt>
                <c:pt idx="77">
                  <c:v>620.0</c:v>
                </c:pt>
                <c:pt idx="78">
                  <c:v>630.0</c:v>
                </c:pt>
                <c:pt idx="79">
                  <c:v>640.0</c:v>
                </c:pt>
                <c:pt idx="80">
                  <c:v>650.0</c:v>
                </c:pt>
                <c:pt idx="81">
                  <c:v>660.0</c:v>
                </c:pt>
                <c:pt idx="82">
                  <c:v>670.0</c:v>
                </c:pt>
              </c:numCache>
            </c:numRef>
          </c:xVal>
          <c:yVal>
            <c:numRef>
              <c:f>baseline!$J$2:$J$84</c:f>
              <c:numCache>
                <c:formatCode>General</c:formatCode>
                <c:ptCount val="83"/>
                <c:pt idx="0">
                  <c:v>0.0</c:v>
                </c:pt>
                <c:pt idx="1">
                  <c:v>0.0</c:v>
                </c:pt>
                <c:pt idx="2">
                  <c:v>0.0</c:v>
                </c:pt>
                <c:pt idx="3">
                  <c:v>0.0</c:v>
                </c:pt>
                <c:pt idx="4">
                  <c:v>0.0</c:v>
                </c:pt>
                <c:pt idx="5">
                  <c:v>0.0</c:v>
                </c:pt>
                <c:pt idx="6">
                  <c:v>0.0</c:v>
                </c:pt>
                <c:pt idx="7">
                  <c:v>0.0</c:v>
                </c:pt>
                <c:pt idx="8">
                  <c:v>0.0</c:v>
                </c:pt>
                <c:pt idx="9">
                  <c:v>0.0</c:v>
                </c:pt>
                <c:pt idx="10">
                  <c:v>0.0</c:v>
                </c:pt>
                <c:pt idx="11">
                  <c:v>0.0</c:v>
                </c:pt>
                <c:pt idx="12">
                  <c:v>0.0</c:v>
                </c:pt>
                <c:pt idx="13">
                  <c:v>0.0</c:v>
                </c:pt>
                <c:pt idx="14">
                  <c:v>0.0</c:v>
                </c:pt>
                <c:pt idx="15">
                  <c:v>0.0</c:v>
                </c:pt>
                <c:pt idx="16">
                  <c:v>0.0</c:v>
                </c:pt>
                <c:pt idx="17">
                  <c:v>0.0</c:v>
                </c:pt>
                <c:pt idx="18">
                  <c:v>0.0</c:v>
                </c:pt>
                <c:pt idx="19">
                  <c:v>0.0</c:v>
                </c:pt>
                <c:pt idx="20">
                  <c:v>0.0</c:v>
                </c:pt>
                <c:pt idx="21">
                  <c:v>0.0078542097178422</c:v>
                </c:pt>
                <c:pt idx="22">
                  <c:v>0.0309233299890341</c:v>
                </c:pt>
                <c:pt idx="23">
                  <c:v>0.0677578431446471</c:v>
                </c:pt>
                <c:pt idx="24">
                  <c:v>0.116043301255251</c:v>
                </c:pt>
                <c:pt idx="25">
                  <c:v>0.172745751406263</c:v>
                </c:pt>
                <c:pt idx="26">
                  <c:v>0.218593950681987</c:v>
                </c:pt>
                <c:pt idx="27">
                  <c:v>0.234998668668363</c:v>
                </c:pt>
                <c:pt idx="28">
                  <c:v>0.220929136601974</c:v>
                </c:pt>
                <c:pt idx="29">
                  <c:v>0.177269394926671</c:v>
                </c:pt>
                <c:pt idx="30">
                  <c:v>0.106762745781211</c:v>
                </c:pt>
                <c:pt idx="31">
                  <c:v>0.0138393812367195</c:v>
                </c:pt>
                <c:pt idx="32">
                  <c:v>-0.0956619819642431</c:v>
                </c:pt>
                <c:pt idx="33">
                  <c:v>-0.210918321111156</c:v>
                </c:pt>
                <c:pt idx="34">
                  <c:v>-0.320559453966597</c:v>
                </c:pt>
                <c:pt idx="35">
                  <c:v>-0.417142491537863</c:v>
                </c:pt>
                <c:pt idx="36">
                  <c:v>-0.493685585528885</c:v>
                </c:pt>
                <c:pt idx="37">
                  <c:v>-0.544121024953444</c:v>
                </c:pt>
                <c:pt idx="38">
                  <c:v>-0.563696335721513</c:v>
                </c:pt>
                <c:pt idx="39">
                  <c:v>-0.549297867700799</c:v>
                </c:pt>
                <c:pt idx="40">
                  <c:v>-0.499676143270709</c:v>
                </c:pt>
                <c:pt idx="41">
                  <c:v>-0.41555833940163</c:v>
                </c:pt>
                <c:pt idx="42">
                  <c:v>-0.299640299825363</c:v>
                </c:pt>
                <c:pt idx="43">
                  <c:v>-0.15645798459669</c:v>
                </c:pt>
                <c:pt idx="44">
                  <c:v>0.00785420971784201</c:v>
                </c:pt>
                <c:pt idx="45">
                  <c:v>0.18590375695213</c:v>
                </c:pt>
                <c:pt idx="46">
                  <c:v>0.36160405478236</c:v>
                </c:pt>
                <c:pt idx="47">
                  <c:v>0.518992810898179</c:v>
                </c:pt>
                <c:pt idx="48">
                  <c:v>0.651042985804468</c:v>
                </c:pt>
                <c:pt idx="49">
                  <c:v>0.752204978053814</c:v>
                </c:pt>
                <c:pt idx="50">
                  <c:v>0.818711994874345</c:v>
                </c:pt>
                <c:pt idx="51">
                  <c:v>0.864484313710706</c:v>
                </c:pt>
                <c:pt idx="52">
                  <c:v>0.904508497187474</c:v>
                </c:pt>
                <c:pt idx="53">
                  <c:v>0.938153340021931</c:v>
                </c:pt>
                <c:pt idx="54">
                  <c:v>0.964888242944126</c:v>
                </c:pt>
                <c:pt idx="55">
                  <c:v>0.984291580564315</c:v>
                </c:pt>
                <c:pt idx="56">
                  <c:v>0.996057350657239</c:v>
                </c:pt>
                <c:pt idx="57">
                  <c:v>1.0</c:v>
                </c:pt>
                <c:pt idx="58">
                  <c:v>0.996057350657239</c:v>
                </c:pt>
                <c:pt idx="59">
                  <c:v>0.984291580564315</c:v>
                </c:pt>
                <c:pt idx="60">
                  <c:v>0.964888242944126</c:v>
                </c:pt>
                <c:pt idx="61">
                  <c:v>0.938153340021932</c:v>
                </c:pt>
                <c:pt idx="62">
                  <c:v>0.904508497187474</c:v>
                </c:pt>
                <c:pt idx="63">
                  <c:v>0.864484313710706</c:v>
                </c:pt>
                <c:pt idx="64">
                  <c:v>0.818711994874345</c:v>
                </c:pt>
                <c:pt idx="65">
                  <c:v>0.767913397489498</c:v>
                </c:pt>
                <c:pt idx="66">
                  <c:v>0.712889645782536</c:v>
                </c:pt>
                <c:pt idx="67">
                  <c:v>0.654508497187474</c:v>
                </c:pt>
                <c:pt idx="68">
                  <c:v>0.593690657292862</c:v>
                </c:pt>
                <c:pt idx="69">
                  <c:v>0.531395259764657</c:v>
                </c:pt>
                <c:pt idx="70">
                  <c:v>0.468604740235344</c:v>
                </c:pt>
                <c:pt idx="71">
                  <c:v>0.406309342707137</c:v>
                </c:pt>
                <c:pt idx="72">
                  <c:v>0.345491502812526</c:v>
                </c:pt>
                <c:pt idx="73">
                  <c:v>0.287110354217464</c:v>
                </c:pt>
                <c:pt idx="74">
                  <c:v>0.232086602510502</c:v>
                </c:pt>
                <c:pt idx="75">
                  <c:v>0.181288005125655</c:v>
                </c:pt>
                <c:pt idx="76">
                  <c:v>0.135515686289294</c:v>
                </c:pt>
                <c:pt idx="77">
                  <c:v>0.0954915028125264</c:v>
                </c:pt>
                <c:pt idx="78">
                  <c:v>0.0618466599780684</c:v>
                </c:pt>
                <c:pt idx="79">
                  <c:v>0.0351117570558747</c:v>
                </c:pt>
                <c:pt idx="80">
                  <c:v>0.0157084194356845</c:v>
                </c:pt>
                <c:pt idx="81">
                  <c:v>0.00394264934276106</c:v>
                </c:pt>
                <c:pt idx="82">
                  <c:v>0.0</c:v>
                </c:pt>
              </c:numCache>
            </c:numRef>
          </c:yVal>
          <c:smooth val="1"/>
        </c:ser>
        <c:ser>
          <c:idx val="1"/>
          <c:order val="1"/>
          <c:tx>
            <c:strRef>
              <c:f>baseline!$M$1</c:f>
              <c:strCache>
                <c:ptCount val="1"/>
                <c:pt idx="0">
                  <c:v>cond1+overlap</c:v>
                </c:pt>
              </c:strCache>
            </c:strRef>
          </c:tx>
          <c:spPr>
            <a:ln>
              <a:solidFill>
                <a:srgbClr val="008000"/>
              </a:solidFill>
            </a:ln>
          </c:spPr>
          <c:marker>
            <c:symbol val="none"/>
          </c:marker>
          <c:xVal>
            <c:numRef>
              <c:f>baseline!$B$2:$B$84</c:f>
              <c:numCache>
                <c:formatCode>General</c:formatCode>
                <c:ptCount val="83"/>
                <c:pt idx="0">
                  <c:v>-150.0</c:v>
                </c:pt>
                <c:pt idx="1">
                  <c:v>-140.0</c:v>
                </c:pt>
                <c:pt idx="2">
                  <c:v>-130.0</c:v>
                </c:pt>
                <c:pt idx="3">
                  <c:v>-120.0</c:v>
                </c:pt>
                <c:pt idx="4">
                  <c:v>-110.0</c:v>
                </c:pt>
                <c:pt idx="5">
                  <c:v>-100.0</c:v>
                </c:pt>
                <c:pt idx="6">
                  <c:v>-90.0</c:v>
                </c:pt>
                <c:pt idx="7">
                  <c:v>-80.0</c:v>
                </c:pt>
                <c:pt idx="8">
                  <c:v>-70.0</c:v>
                </c:pt>
                <c:pt idx="9">
                  <c:v>-60.0</c:v>
                </c:pt>
                <c:pt idx="10">
                  <c:v>-50.0</c:v>
                </c:pt>
                <c:pt idx="11">
                  <c:v>-40.0</c:v>
                </c:pt>
                <c:pt idx="12">
                  <c:v>-30.0</c:v>
                </c:pt>
                <c:pt idx="13">
                  <c:v>-20.0</c:v>
                </c:pt>
                <c:pt idx="14">
                  <c:v>-10.0</c:v>
                </c:pt>
                <c:pt idx="15">
                  <c:v>0.0</c:v>
                </c:pt>
                <c:pt idx="16">
                  <c:v>10.0</c:v>
                </c:pt>
                <c:pt idx="17">
                  <c:v>20.0</c:v>
                </c:pt>
                <c:pt idx="18">
                  <c:v>30.0</c:v>
                </c:pt>
                <c:pt idx="19">
                  <c:v>40.0</c:v>
                </c:pt>
                <c:pt idx="20">
                  <c:v>50.0</c:v>
                </c:pt>
                <c:pt idx="21">
                  <c:v>60.0</c:v>
                </c:pt>
                <c:pt idx="22">
                  <c:v>70.0</c:v>
                </c:pt>
                <c:pt idx="23">
                  <c:v>80.0</c:v>
                </c:pt>
                <c:pt idx="24">
                  <c:v>90.0</c:v>
                </c:pt>
                <c:pt idx="25">
                  <c:v>100.0</c:v>
                </c:pt>
                <c:pt idx="26">
                  <c:v>110.0</c:v>
                </c:pt>
                <c:pt idx="27">
                  <c:v>120.0</c:v>
                </c:pt>
                <c:pt idx="28">
                  <c:v>130.0</c:v>
                </c:pt>
                <c:pt idx="29">
                  <c:v>140.0</c:v>
                </c:pt>
                <c:pt idx="30">
                  <c:v>150.0</c:v>
                </c:pt>
                <c:pt idx="31">
                  <c:v>160.0</c:v>
                </c:pt>
                <c:pt idx="32">
                  <c:v>170.0</c:v>
                </c:pt>
                <c:pt idx="33">
                  <c:v>180.0</c:v>
                </c:pt>
                <c:pt idx="34">
                  <c:v>190.0</c:v>
                </c:pt>
                <c:pt idx="35">
                  <c:v>200.0</c:v>
                </c:pt>
                <c:pt idx="36">
                  <c:v>210.0</c:v>
                </c:pt>
                <c:pt idx="37">
                  <c:v>220.0</c:v>
                </c:pt>
                <c:pt idx="38">
                  <c:v>230.0</c:v>
                </c:pt>
                <c:pt idx="39">
                  <c:v>240.0</c:v>
                </c:pt>
                <c:pt idx="40">
                  <c:v>250.0</c:v>
                </c:pt>
                <c:pt idx="41">
                  <c:v>260.0</c:v>
                </c:pt>
                <c:pt idx="42">
                  <c:v>270.0</c:v>
                </c:pt>
                <c:pt idx="43">
                  <c:v>280.0</c:v>
                </c:pt>
                <c:pt idx="44">
                  <c:v>290.0</c:v>
                </c:pt>
                <c:pt idx="45">
                  <c:v>300.0</c:v>
                </c:pt>
                <c:pt idx="46">
                  <c:v>310.0</c:v>
                </c:pt>
                <c:pt idx="47">
                  <c:v>320.0</c:v>
                </c:pt>
                <c:pt idx="48">
                  <c:v>330.0</c:v>
                </c:pt>
                <c:pt idx="49">
                  <c:v>340.0</c:v>
                </c:pt>
                <c:pt idx="50">
                  <c:v>350.0</c:v>
                </c:pt>
                <c:pt idx="51">
                  <c:v>360.0</c:v>
                </c:pt>
                <c:pt idx="52">
                  <c:v>370.0</c:v>
                </c:pt>
                <c:pt idx="53">
                  <c:v>380.0</c:v>
                </c:pt>
                <c:pt idx="54">
                  <c:v>390.0</c:v>
                </c:pt>
                <c:pt idx="55">
                  <c:v>400.0</c:v>
                </c:pt>
                <c:pt idx="56">
                  <c:v>410.0</c:v>
                </c:pt>
                <c:pt idx="57">
                  <c:v>420.0</c:v>
                </c:pt>
                <c:pt idx="58">
                  <c:v>430.0</c:v>
                </c:pt>
                <c:pt idx="59">
                  <c:v>440.0</c:v>
                </c:pt>
                <c:pt idx="60">
                  <c:v>450.0</c:v>
                </c:pt>
                <c:pt idx="61">
                  <c:v>460.0</c:v>
                </c:pt>
                <c:pt idx="62">
                  <c:v>470.0</c:v>
                </c:pt>
                <c:pt idx="63">
                  <c:v>480.0</c:v>
                </c:pt>
                <c:pt idx="64">
                  <c:v>490.0</c:v>
                </c:pt>
                <c:pt idx="65">
                  <c:v>500.0</c:v>
                </c:pt>
                <c:pt idx="66">
                  <c:v>510.0</c:v>
                </c:pt>
                <c:pt idx="67">
                  <c:v>520.0</c:v>
                </c:pt>
                <c:pt idx="68">
                  <c:v>530.0</c:v>
                </c:pt>
                <c:pt idx="69">
                  <c:v>540.0</c:v>
                </c:pt>
                <c:pt idx="70">
                  <c:v>550.0</c:v>
                </c:pt>
                <c:pt idx="71">
                  <c:v>560.0</c:v>
                </c:pt>
                <c:pt idx="72">
                  <c:v>570.0</c:v>
                </c:pt>
                <c:pt idx="73">
                  <c:v>580.0</c:v>
                </c:pt>
                <c:pt idx="74">
                  <c:v>590.0</c:v>
                </c:pt>
                <c:pt idx="75">
                  <c:v>600.0</c:v>
                </c:pt>
                <c:pt idx="76">
                  <c:v>610.0</c:v>
                </c:pt>
                <c:pt idx="77">
                  <c:v>620.0</c:v>
                </c:pt>
                <c:pt idx="78">
                  <c:v>630.0</c:v>
                </c:pt>
                <c:pt idx="79">
                  <c:v>640.0</c:v>
                </c:pt>
                <c:pt idx="80">
                  <c:v>650.0</c:v>
                </c:pt>
                <c:pt idx="81">
                  <c:v>660.0</c:v>
                </c:pt>
                <c:pt idx="82">
                  <c:v>670.0</c:v>
                </c:pt>
              </c:numCache>
            </c:numRef>
          </c:xVal>
          <c:yVal>
            <c:numRef>
              <c:f>baseline!$M$2:$M$84</c:f>
              <c:numCache>
                <c:formatCode>General</c:formatCode>
                <c:ptCount val="83"/>
                <c:pt idx="0">
                  <c:v>0.5</c:v>
                </c:pt>
                <c:pt idx="1">
                  <c:v>0.498028675328619</c:v>
                </c:pt>
                <c:pt idx="2">
                  <c:v>0.492145790282158</c:v>
                </c:pt>
                <c:pt idx="3">
                  <c:v>0.482444121472063</c:v>
                </c:pt>
                <c:pt idx="4">
                  <c:v>0.469076670010966</c:v>
                </c:pt>
                <c:pt idx="5">
                  <c:v>0.452254248593737</c:v>
                </c:pt>
                <c:pt idx="6">
                  <c:v>0.432242156855353</c:v>
                </c:pt>
                <c:pt idx="7">
                  <c:v>0.409355997437172</c:v>
                </c:pt>
                <c:pt idx="8">
                  <c:v>0.383956698744749</c:v>
                </c:pt>
                <c:pt idx="9">
                  <c:v>0.356444822891268</c:v>
                </c:pt>
                <c:pt idx="10">
                  <c:v>0.327254248593737</c:v>
                </c:pt>
                <c:pt idx="11">
                  <c:v>0.296845328646431</c:v>
                </c:pt>
                <c:pt idx="12">
                  <c:v>0.265697629882328</c:v>
                </c:pt>
                <c:pt idx="13">
                  <c:v>0.234302370117672</c:v>
                </c:pt>
                <c:pt idx="14">
                  <c:v>0.203154671353569</c:v>
                </c:pt>
                <c:pt idx="15">
                  <c:v>0.172745751406263</c:v>
                </c:pt>
                <c:pt idx="16">
                  <c:v>0.143555177108732</c:v>
                </c:pt>
                <c:pt idx="17">
                  <c:v>0.116043301255251</c:v>
                </c:pt>
                <c:pt idx="18">
                  <c:v>0.0906440025628277</c:v>
                </c:pt>
                <c:pt idx="19">
                  <c:v>0.0677578431446471</c:v>
                </c:pt>
                <c:pt idx="20">
                  <c:v>0.0477457514062632</c:v>
                </c:pt>
                <c:pt idx="21">
                  <c:v>0.0387775397068764</c:v>
                </c:pt>
                <c:pt idx="22">
                  <c:v>0.0484792085169714</c:v>
                </c:pt>
                <c:pt idx="23">
                  <c:v>0.0756120528624894</c:v>
                </c:pt>
                <c:pt idx="24">
                  <c:v>0.118014625926631</c:v>
                </c:pt>
                <c:pt idx="25">
                  <c:v>0.172745751406263</c:v>
                </c:pt>
                <c:pt idx="26">
                  <c:v>0.218593950681987</c:v>
                </c:pt>
                <c:pt idx="27">
                  <c:v>0.234998668668363</c:v>
                </c:pt>
                <c:pt idx="28">
                  <c:v>0.220929136601974</c:v>
                </c:pt>
                <c:pt idx="29">
                  <c:v>0.177269394926671</c:v>
                </c:pt>
                <c:pt idx="30">
                  <c:v>0.106762745781211</c:v>
                </c:pt>
                <c:pt idx="31">
                  <c:v>0.0138393812367195</c:v>
                </c:pt>
                <c:pt idx="32">
                  <c:v>-0.0956619819642431</c:v>
                </c:pt>
                <c:pt idx="33">
                  <c:v>-0.210918321111156</c:v>
                </c:pt>
                <c:pt idx="34">
                  <c:v>-0.320559453966597</c:v>
                </c:pt>
                <c:pt idx="35">
                  <c:v>-0.417142491537863</c:v>
                </c:pt>
                <c:pt idx="36">
                  <c:v>-0.493685585528885</c:v>
                </c:pt>
                <c:pt idx="37">
                  <c:v>-0.544121024953444</c:v>
                </c:pt>
                <c:pt idx="38">
                  <c:v>-0.563696335721513</c:v>
                </c:pt>
                <c:pt idx="39">
                  <c:v>-0.549297867700799</c:v>
                </c:pt>
                <c:pt idx="40">
                  <c:v>-0.499676143270709</c:v>
                </c:pt>
                <c:pt idx="41">
                  <c:v>-0.41555833940163</c:v>
                </c:pt>
                <c:pt idx="42">
                  <c:v>-0.299640299825363</c:v>
                </c:pt>
                <c:pt idx="43">
                  <c:v>-0.15645798459669</c:v>
                </c:pt>
                <c:pt idx="44">
                  <c:v>0.00785420971784201</c:v>
                </c:pt>
                <c:pt idx="45">
                  <c:v>0.18590375695213</c:v>
                </c:pt>
                <c:pt idx="46">
                  <c:v>0.36160405478236</c:v>
                </c:pt>
                <c:pt idx="47">
                  <c:v>0.518992810898179</c:v>
                </c:pt>
                <c:pt idx="48">
                  <c:v>0.651042985804468</c:v>
                </c:pt>
                <c:pt idx="49">
                  <c:v>0.752204978053814</c:v>
                </c:pt>
                <c:pt idx="50">
                  <c:v>0.818711994874345</c:v>
                </c:pt>
                <c:pt idx="51">
                  <c:v>0.864484313710706</c:v>
                </c:pt>
                <c:pt idx="52">
                  <c:v>0.904508497187474</c:v>
                </c:pt>
                <c:pt idx="53">
                  <c:v>0.938153340021931</c:v>
                </c:pt>
                <c:pt idx="54">
                  <c:v>0.964888242944126</c:v>
                </c:pt>
                <c:pt idx="55">
                  <c:v>0.984291580564315</c:v>
                </c:pt>
                <c:pt idx="56">
                  <c:v>0.996057350657239</c:v>
                </c:pt>
                <c:pt idx="57">
                  <c:v>1.0</c:v>
                </c:pt>
                <c:pt idx="58">
                  <c:v>0.996057350657239</c:v>
                </c:pt>
                <c:pt idx="59">
                  <c:v>0.984291580564315</c:v>
                </c:pt>
                <c:pt idx="60">
                  <c:v>0.964888242944126</c:v>
                </c:pt>
                <c:pt idx="61">
                  <c:v>0.938153340021932</c:v>
                </c:pt>
                <c:pt idx="62">
                  <c:v>0.904508497187474</c:v>
                </c:pt>
                <c:pt idx="63">
                  <c:v>0.864484313710706</c:v>
                </c:pt>
                <c:pt idx="64">
                  <c:v>0.818711994874345</c:v>
                </c:pt>
                <c:pt idx="65">
                  <c:v>0.767913397489498</c:v>
                </c:pt>
                <c:pt idx="66">
                  <c:v>0.712889645782536</c:v>
                </c:pt>
                <c:pt idx="67">
                  <c:v>0.654508497187474</c:v>
                </c:pt>
                <c:pt idx="68">
                  <c:v>0.593690657292862</c:v>
                </c:pt>
                <c:pt idx="69">
                  <c:v>0.531395259764657</c:v>
                </c:pt>
                <c:pt idx="70">
                  <c:v>0.468604740235344</c:v>
                </c:pt>
                <c:pt idx="71">
                  <c:v>0.406309342707137</c:v>
                </c:pt>
                <c:pt idx="72">
                  <c:v>0.345491502812526</c:v>
                </c:pt>
                <c:pt idx="73">
                  <c:v>0.287110354217464</c:v>
                </c:pt>
                <c:pt idx="74">
                  <c:v>0.232086602510502</c:v>
                </c:pt>
                <c:pt idx="75">
                  <c:v>0.181288005125655</c:v>
                </c:pt>
                <c:pt idx="76">
                  <c:v>0.135515686289294</c:v>
                </c:pt>
                <c:pt idx="77">
                  <c:v>0.0954915028125264</c:v>
                </c:pt>
                <c:pt idx="78">
                  <c:v>0.0618466599780684</c:v>
                </c:pt>
                <c:pt idx="79">
                  <c:v>0.0351117570558747</c:v>
                </c:pt>
                <c:pt idx="80">
                  <c:v>0.0157084194356845</c:v>
                </c:pt>
                <c:pt idx="81">
                  <c:v>0.00394264934276106</c:v>
                </c:pt>
                <c:pt idx="82">
                  <c:v>0.0</c:v>
                </c:pt>
              </c:numCache>
            </c:numRef>
          </c:yVal>
          <c:smooth val="1"/>
        </c:ser>
        <c:ser>
          <c:idx val="2"/>
          <c:order val="2"/>
          <c:tx>
            <c:strRef>
              <c:f>baseline!$O$1</c:f>
              <c:strCache>
                <c:ptCount val="1"/>
                <c:pt idx="0">
                  <c:v>cond1+overlap-baseline</c:v>
                </c:pt>
              </c:strCache>
            </c:strRef>
          </c:tx>
          <c:spPr>
            <a:ln>
              <a:solidFill>
                <a:srgbClr val="0000FF"/>
              </a:solidFill>
            </a:ln>
          </c:spPr>
          <c:marker>
            <c:symbol val="none"/>
          </c:marker>
          <c:xVal>
            <c:numRef>
              <c:f>baseline!$B$2:$B$84</c:f>
              <c:numCache>
                <c:formatCode>General</c:formatCode>
                <c:ptCount val="83"/>
                <c:pt idx="0">
                  <c:v>-150.0</c:v>
                </c:pt>
                <c:pt idx="1">
                  <c:v>-140.0</c:v>
                </c:pt>
                <c:pt idx="2">
                  <c:v>-130.0</c:v>
                </c:pt>
                <c:pt idx="3">
                  <c:v>-120.0</c:v>
                </c:pt>
                <c:pt idx="4">
                  <c:v>-110.0</c:v>
                </c:pt>
                <c:pt idx="5">
                  <c:v>-100.0</c:v>
                </c:pt>
                <c:pt idx="6">
                  <c:v>-90.0</c:v>
                </c:pt>
                <c:pt idx="7">
                  <c:v>-80.0</c:v>
                </c:pt>
                <c:pt idx="8">
                  <c:v>-70.0</c:v>
                </c:pt>
                <c:pt idx="9">
                  <c:v>-60.0</c:v>
                </c:pt>
                <c:pt idx="10">
                  <c:v>-50.0</c:v>
                </c:pt>
                <c:pt idx="11">
                  <c:v>-40.0</c:v>
                </c:pt>
                <c:pt idx="12">
                  <c:v>-30.0</c:v>
                </c:pt>
                <c:pt idx="13">
                  <c:v>-20.0</c:v>
                </c:pt>
                <c:pt idx="14">
                  <c:v>-10.0</c:v>
                </c:pt>
                <c:pt idx="15">
                  <c:v>0.0</c:v>
                </c:pt>
                <c:pt idx="16">
                  <c:v>10.0</c:v>
                </c:pt>
                <c:pt idx="17">
                  <c:v>20.0</c:v>
                </c:pt>
                <c:pt idx="18">
                  <c:v>30.0</c:v>
                </c:pt>
                <c:pt idx="19">
                  <c:v>40.0</c:v>
                </c:pt>
                <c:pt idx="20">
                  <c:v>50.0</c:v>
                </c:pt>
                <c:pt idx="21">
                  <c:v>60.0</c:v>
                </c:pt>
                <c:pt idx="22">
                  <c:v>70.0</c:v>
                </c:pt>
                <c:pt idx="23">
                  <c:v>80.0</c:v>
                </c:pt>
                <c:pt idx="24">
                  <c:v>90.0</c:v>
                </c:pt>
                <c:pt idx="25">
                  <c:v>100.0</c:v>
                </c:pt>
                <c:pt idx="26">
                  <c:v>110.0</c:v>
                </c:pt>
                <c:pt idx="27">
                  <c:v>120.0</c:v>
                </c:pt>
                <c:pt idx="28">
                  <c:v>130.0</c:v>
                </c:pt>
                <c:pt idx="29">
                  <c:v>140.0</c:v>
                </c:pt>
                <c:pt idx="30">
                  <c:v>150.0</c:v>
                </c:pt>
                <c:pt idx="31">
                  <c:v>160.0</c:v>
                </c:pt>
                <c:pt idx="32">
                  <c:v>170.0</c:v>
                </c:pt>
                <c:pt idx="33">
                  <c:v>180.0</c:v>
                </c:pt>
                <c:pt idx="34">
                  <c:v>190.0</c:v>
                </c:pt>
                <c:pt idx="35">
                  <c:v>200.0</c:v>
                </c:pt>
                <c:pt idx="36">
                  <c:v>210.0</c:v>
                </c:pt>
                <c:pt idx="37">
                  <c:v>220.0</c:v>
                </c:pt>
                <c:pt idx="38">
                  <c:v>230.0</c:v>
                </c:pt>
                <c:pt idx="39">
                  <c:v>240.0</c:v>
                </c:pt>
                <c:pt idx="40">
                  <c:v>250.0</c:v>
                </c:pt>
                <c:pt idx="41">
                  <c:v>260.0</c:v>
                </c:pt>
                <c:pt idx="42">
                  <c:v>270.0</c:v>
                </c:pt>
                <c:pt idx="43">
                  <c:v>280.0</c:v>
                </c:pt>
                <c:pt idx="44">
                  <c:v>290.0</c:v>
                </c:pt>
                <c:pt idx="45">
                  <c:v>300.0</c:v>
                </c:pt>
                <c:pt idx="46">
                  <c:v>310.0</c:v>
                </c:pt>
                <c:pt idx="47">
                  <c:v>320.0</c:v>
                </c:pt>
                <c:pt idx="48">
                  <c:v>330.0</c:v>
                </c:pt>
                <c:pt idx="49">
                  <c:v>340.0</c:v>
                </c:pt>
                <c:pt idx="50">
                  <c:v>350.0</c:v>
                </c:pt>
                <c:pt idx="51">
                  <c:v>360.0</c:v>
                </c:pt>
                <c:pt idx="52">
                  <c:v>370.0</c:v>
                </c:pt>
                <c:pt idx="53">
                  <c:v>380.0</c:v>
                </c:pt>
                <c:pt idx="54">
                  <c:v>390.0</c:v>
                </c:pt>
                <c:pt idx="55">
                  <c:v>400.0</c:v>
                </c:pt>
                <c:pt idx="56">
                  <c:v>410.0</c:v>
                </c:pt>
                <c:pt idx="57">
                  <c:v>420.0</c:v>
                </c:pt>
                <c:pt idx="58">
                  <c:v>430.0</c:v>
                </c:pt>
                <c:pt idx="59">
                  <c:v>440.0</c:v>
                </c:pt>
                <c:pt idx="60">
                  <c:v>450.0</c:v>
                </c:pt>
                <c:pt idx="61">
                  <c:v>460.0</c:v>
                </c:pt>
                <c:pt idx="62">
                  <c:v>470.0</c:v>
                </c:pt>
                <c:pt idx="63">
                  <c:v>480.0</c:v>
                </c:pt>
                <c:pt idx="64">
                  <c:v>490.0</c:v>
                </c:pt>
                <c:pt idx="65">
                  <c:v>500.0</c:v>
                </c:pt>
                <c:pt idx="66">
                  <c:v>510.0</c:v>
                </c:pt>
                <c:pt idx="67">
                  <c:v>520.0</c:v>
                </c:pt>
                <c:pt idx="68">
                  <c:v>530.0</c:v>
                </c:pt>
                <c:pt idx="69">
                  <c:v>540.0</c:v>
                </c:pt>
                <c:pt idx="70">
                  <c:v>550.0</c:v>
                </c:pt>
                <c:pt idx="71">
                  <c:v>560.0</c:v>
                </c:pt>
                <c:pt idx="72">
                  <c:v>570.0</c:v>
                </c:pt>
                <c:pt idx="73">
                  <c:v>580.0</c:v>
                </c:pt>
                <c:pt idx="74">
                  <c:v>590.0</c:v>
                </c:pt>
                <c:pt idx="75">
                  <c:v>600.0</c:v>
                </c:pt>
                <c:pt idx="76">
                  <c:v>610.0</c:v>
                </c:pt>
                <c:pt idx="77">
                  <c:v>620.0</c:v>
                </c:pt>
                <c:pt idx="78">
                  <c:v>630.0</c:v>
                </c:pt>
                <c:pt idx="79">
                  <c:v>640.0</c:v>
                </c:pt>
                <c:pt idx="80">
                  <c:v>650.0</c:v>
                </c:pt>
                <c:pt idx="81">
                  <c:v>660.0</c:v>
                </c:pt>
                <c:pt idx="82">
                  <c:v>670.0</c:v>
                </c:pt>
              </c:numCache>
            </c:numRef>
          </c:xVal>
          <c:yVal>
            <c:numRef>
              <c:f>baseline!$O$2:$O$84</c:f>
              <c:numCache>
                <c:formatCode>General</c:formatCode>
                <c:ptCount val="83"/>
                <c:pt idx="0">
                  <c:v>0.126503176148995</c:v>
                </c:pt>
                <c:pt idx="1">
                  <c:v>0.124531851477614</c:v>
                </c:pt>
                <c:pt idx="2">
                  <c:v>0.118648966431152</c:v>
                </c:pt>
                <c:pt idx="3">
                  <c:v>0.108947297621057</c:v>
                </c:pt>
                <c:pt idx="4">
                  <c:v>0.0955798461599605</c:v>
                </c:pt>
                <c:pt idx="5">
                  <c:v>0.0787574247427315</c:v>
                </c:pt>
                <c:pt idx="6">
                  <c:v>0.0587453330043476</c:v>
                </c:pt>
                <c:pt idx="7">
                  <c:v>0.0358591735861671</c:v>
                </c:pt>
                <c:pt idx="8">
                  <c:v>0.0104598748937438</c:v>
                </c:pt>
                <c:pt idx="9">
                  <c:v>-0.0170520009597373</c:v>
                </c:pt>
                <c:pt idx="10">
                  <c:v>-0.0462425752572684</c:v>
                </c:pt>
                <c:pt idx="11">
                  <c:v>-0.0766514952045741</c:v>
                </c:pt>
                <c:pt idx="12">
                  <c:v>-0.107799193968677</c:v>
                </c:pt>
                <c:pt idx="13">
                  <c:v>-0.139194453733334</c:v>
                </c:pt>
                <c:pt idx="14">
                  <c:v>-0.170342152497437</c:v>
                </c:pt>
                <c:pt idx="15">
                  <c:v>-0.200751072444742</c:v>
                </c:pt>
                <c:pt idx="16">
                  <c:v>-0.229941646742273</c:v>
                </c:pt>
                <c:pt idx="17">
                  <c:v>-0.257453522595754</c:v>
                </c:pt>
                <c:pt idx="18">
                  <c:v>-0.282852821288178</c:v>
                </c:pt>
                <c:pt idx="19">
                  <c:v>-0.305738980706358</c:v>
                </c:pt>
                <c:pt idx="20">
                  <c:v>-0.325751072444742</c:v>
                </c:pt>
                <c:pt idx="21">
                  <c:v>-0.334719284144129</c:v>
                </c:pt>
                <c:pt idx="22">
                  <c:v>-0.325017615334034</c:v>
                </c:pt>
                <c:pt idx="23">
                  <c:v>-0.297884770988516</c:v>
                </c:pt>
                <c:pt idx="24">
                  <c:v>-0.255482197924374</c:v>
                </c:pt>
                <c:pt idx="25">
                  <c:v>-0.200751072444742</c:v>
                </c:pt>
                <c:pt idx="26">
                  <c:v>-0.154902873169018</c:v>
                </c:pt>
                <c:pt idx="27">
                  <c:v>-0.138498155182642</c:v>
                </c:pt>
                <c:pt idx="28">
                  <c:v>-0.152567687249031</c:v>
                </c:pt>
                <c:pt idx="29">
                  <c:v>-0.196227428924334</c:v>
                </c:pt>
                <c:pt idx="30">
                  <c:v>-0.266734078069795</c:v>
                </c:pt>
                <c:pt idx="31">
                  <c:v>-0.359657442614286</c:v>
                </c:pt>
                <c:pt idx="32">
                  <c:v>-0.469158805815248</c:v>
                </c:pt>
                <c:pt idx="33">
                  <c:v>-0.584415144962161</c:v>
                </c:pt>
                <c:pt idx="34">
                  <c:v>-0.694056277817603</c:v>
                </c:pt>
                <c:pt idx="35">
                  <c:v>-0.790639315388868</c:v>
                </c:pt>
                <c:pt idx="36">
                  <c:v>-0.86718240937989</c:v>
                </c:pt>
                <c:pt idx="37">
                  <c:v>-0.91761784880445</c:v>
                </c:pt>
                <c:pt idx="38">
                  <c:v>-0.937193159572519</c:v>
                </c:pt>
                <c:pt idx="39">
                  <c:v>-0.922794691551804</c:v>
                </c:pt>
                <c:pt idx="40">
                  <c:v>-0.873172967121714</c:v>
                </c:pt>
                <c:pt idx="41">
                  <c:v>-0.789055163252635</c:v>
                </c:pt>
                <c:pt idx="42">
                  <c:v>-0.673137123676368</c:v>
                </c:pt>
                <c:pt idx="43">
                  <c:v>-0.529954808447696</c:v>
                </c:pt>
                <c:pt idx="44">
                  <c:v>-0.365642614133163</c:v>
                </c:pt>
                <c:pt idx="45">
                  <c:v>-0.187593066898875</c:v>
                </c:pt>
                <c:pt idx="46">
                  <c:v>-0.0118927690686453</c:v>
                </c:pt>
                <c:pt idx="47">
                  <c:v>0.145495987047174</c:v>
                </c:pt>
                <c:pt idx="48">
                  <c:v>0.277546161953463</c:v>
                </c:pt>
                <c:pt idx="49">
                  <c:v>0.378708154202808</c:v>
                </c:pt>
                <c:pt idx="50">
                  <c:v>0.445215171023339</c:v>
                </c:pt>
                <c:pt idx="51">
                  <c:v>0.4909874898597</c:v>
                </c:pt>
                <c:pt idx="52">
                  <c:v>0.531011673336468</c:v>
                </c:pt>
                <c:pt idx="53">
                  <c:v>0.564656516170926</c:v>
                </c:pt>
                <c:pt idx="54">
                  <c:v>0.59139141909312</c:v>
                </c:pt>
                <c:pt idx="55">
                  <c:v>0.61079475671331</c:v>
                </c:pt>
                <c:pt idx="56">
                  <c:v>0.622560526806233</c:v>
                </c:pt>
                <c:pt idx="57">
                  <c:v>0.626503176148995</c:v>
                </c:pt>
                <c:pt idx="58">
                  <c:v>0.622560526806233</c:v>
                </c:pt>
                <c:pt idx="59">
                  <c:v>0.61079475671331</c:v>
                </c:pt>
                <c:pt idx="60">
                  <c:v>0.59139141909312</c:v>
                </c:pt>
                <c:pt idx="61">
                  <c:v>0.564656516170926</c:v>
                </c:pt>
                <c:pt idx="62">
                  <c:v>0.531011673336468</c:v>
                </c:pt>
                <c:pt idx="63">
                  <c:v>0.4909874898597</c:v>
                </c:pt>
                <c:pt idx="64">
                  <c:v>0.445215171023339</c:v>
                </c:pt>
                <c:pt idx="65">
                  <c:v>0.394416573638493</c:v>
                </c:pt>
                <c:pt idx="66">
                  <c:v>0.339392821931531</c:v>
                </c:pt>
                <c:pt idx="67">
                  <c:v>0.281011673336468</c:v>
                </c:pt>
                <c:pt idx="68">
                  <c:v>0.220193833441857</c:v>
                </c:pt>
                <c:pt idx="69">
                  <c:v>0.157898435913651</c:v>
                </c:pt>
                <c:pt idx="70">
                  <c:v>0.0951079163843383</c:v>
                </c:pt>
                <c:pt idx="71">
                  <c:v>0.0328125188561321</c:v>
                </c:pt>
                <c:pt idx="72">
                  <c:v>-0.0280053210384789</c:v>
                </c:pt>
                <c:pt idx="73">
                  <c:v>-0.0863864696335412</c:v>
                </c:pt>
                <c:pt idx="74">
                  <c:v>-0.141410221340503</c:v>
                </c:pt>
                <c:pt idx="75">
                  <c:v>-0.19220881872535</c:v>
                </c:pt>
                <c:pt idx="76">
                  <c:v>-0.237981137561711</c:v>
                </c:pt>
                <c:pt idx="77">
                  <c:v>-0.278005321038479</c:v>
                </c:pt>
                <c:pt idx="78">
                  <c:v>-0.311650163872937</c:v>
                </c:pt>
                <c:pt idx="79">
                  <c:v>-0.338385066795131</c:v>
                </c:pt>
                <c:pt idx="80">
                  <c:v>-0.357788404415321</c:v>
                </c:pt>
                <c:pt idx="81">
                  <c:v>-0.369554174508244</c:v>
                </c:pt>
                <c:pt idx="82">
                  <c:v>-0.373496823851005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019621720"/>
        <c:axId val="2110727208"/>
      </c:scatterChart>
      <c:valAx>
        <c:axId val="2019621720"/>
        <c:scaling>
          <c:orientation val="minMax"/>
          <c:max val="800.0"/>
          <c:min val="-200.0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 w="19050">
            <a:solidFill>
              <a:schemeClr val="tx1"/>
            </a:solidFill>
          </a:ln>
        </c:spPr>
        <c:txPr>
          <a:bodyPr/>
          <a:lstStyle/>
          <a:p>
            <a:pPr>
              <a:defRPr sz="1400"/>
            </a:pPr>
            <a:endParaRPr lang="en-US"/>
          </a:p>
        </c:txPr>
        <c:crossAx val="2110727208"/>
        <c:crosses val="autoZero"/>
        <c:crossBetween val="midCat"/>
        <c:minorUnit val="40.0"/>
      </c:valAx>
      <c:valAx>
        <c:axId val="2110727208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ln w="19050">
            <a:solidFill>
              <a:schemeClr val="tx1"/>
            </a:solidFill>
          </a:ln>
        </c:spPr>
        <c:txPr>
          <a:bodyPr/>
          <a:lstStyle/>
          <a:p>
            <a:pPr>
              <a:defRPr sz="1400"/>
            </a:pPr>
            <a:endParaRPr lang="en-US"/>
          </a:p>
        </c:txPr>
        <c:crossAx val="2019621720"/>
        <c:crosses val="autoZero"/>
        <c:crossBetween val="midCat"/>
      </c:valAx>
    </c:plotArea>
    <c:legend>
      <c:legendPos val="r"/>
      <c:layout>
        <c:manualLayout>
          <c:xMode val="edge"/>
          <c:yMode val="edge"/>
          <c:x val="0.530269707665852"/>
          <c:y val="0.693193542813418"/>
          <c:w val="0.43128503333635"/>
          <c:h val="0.306402883025202"/>
        </c:manualLayout>
      </c:layout>
      <c:overlay val="0"/>
      <c:txPr>
        <a:bodyPr/>
        <a:lstStyle/>
        <a:p>
          <a:pPr>
            <a:defRPr sz="1400"/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000">
                <a:latin typeface="Times" pitchFamily="-112" charset="0"/>
              </a:defRPr>
            </a:lvl1pPr>
          </a:lstStyle>
          <a:p>
            <a:fld id="{859EE065-E2E6-0449-9893-0AB87C2E2CA2}" type="slidenum">
              <a:rPr lang="en-US"/>
              <a:pPr/>
              <a:t>‹#›</a:t>
            </a:fld>
            <a:endParaRPr lang="en-US" sz="1200"/>
          </a:p>
        </p:txBody>
      </p:sp>
      <p:sp>
        <p:nvSpPr>
          <p:cNvPr id="5" name="Rectangle 6"/>
          <p:cNvSpPr>
            <a:spLocks noGrp="1" noChangeArrowheads="1"/>
          </p:cNvSpPr>
          <p:nvPr/>
        </p:nvSpPr>
        <p:spPr bwMode="auto">
          <a:xfrm>
            <a:off x="0" y="8683625"/>
            <a:ext cx="29718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anchor="b">
            <a:prstTxWarp prst="textNoShape">
              <a:avLst/>
            </a:prstTxWarp>
          </a:bodyPr>
          <a:lstStyle/>
          <a:p>
            <a:pPr algn="l"/>
            <a:r>
              <a:rPr lang="en-US" sz="1000" dirty="0">
                <a:latin typeface="Times" pitchFamily="-112" charset="0"/>
                <a:ea typeface="ＭＳ Ｐゴシック" pitchFamily="-112" charset="-128"/>
                <a:cs typeface="ＭＳ Ｐゴシック" pitchFamily="-112" charset="-128"/>
              </a:rPr>
              <a:t>ERP Boot Camp</a:t>
            </a:r>
          </a:p>
          <a:p>
            <a:pPr algn="l"/>
            <a:r>
              <a:rPr lang="en-US" sz="1000" dirty="0">
                <a:latin typeface="Times" pitchFamily="-112" charset="0"/>
                <a:ea typeface="ＭＳ Ｐゴシック" pitchFamily="-112" charset="-128"/>
                <a:cs typeface="ＭＳ Ｐゴシック" pitchFamily="-112" charset="-128"/>
              </a:rPr>
              <a:t>© S. J. Luck, All rights reserved</a:t>
            </a:r>
            <a:endParaRPr lang="en-US" sz="1200" dirty="0">
              <a:latin typeface="Times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1335545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Times" pitchFamily="-112" charset="0"/>
              </a:defRPr>
            </a:lvl1pPr>
          </a:lstStyle>
          <a:p>
            <a:endParaRPr lang="en-US"/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" pitchFamily="-112" charset="0"/>
              </a:defRPr>
            </a:lvl1pPr>
          </a:lstStyle>
          <a:p>
            <a:endParaRPr lang="en-US"/>
          </a:p>
        </p:txBody>
      </p:sp>
      <p:sp>
        <p:nvSpPr>
          <p:cNvPr id="133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133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3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Times" pitchFamily="-112" charset="0"/>
              </a:defRPr>
            </a:lvl1pPr>
          </a:lstStyle>
          <a:p>
            <a:endParaRPr lang="en-US"/>
          </a:p>
        </p:txBody>
      </p:sp>
      <p:sp>
        <p:nvSpPr>
          <p:cNvPr id="133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" pitchFamily="-112" charset="0"/>
              </a:defRPr>
            </a:lvl1pPr>
          </a:lstStyle>
          <a:p>
            <a:fld id="{8A8D068B-7308-B64D-ACDB-4AD79459A28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657768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12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12" charset="0"/>
        <a:ea typeface="ＭＳ Ｐゴシック" pitchFamily="-112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12" charset="0"/>
        <a:ea typeface="ＭＳ Ｐゴシック" pitchFamily="-112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12" charset="0"/>
        <a:ea typeface="ＭＳ Ｐゴシック" pitchFamily="-112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12" charset="0"/>
        <a:ea typeface="ＭＳ Ｐゴシック" pitchFamily="-112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2EB6CB9-7564-1D4A-B9EC-FBCE7E0A2F30}" type="slidenum">
              <a:rPr lang="en-US"/>
              <a:pPr/>
              <a:t>1</a:t>
            </a:fld>
            <a:endParaRPr lang="en-US"/>
          </a:p>
        </p:txBody>
      </p:sp>
      <p:sp>
        <p:nvSpPr>
          <p:cNvPr id="35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57BDF13-1A2A-2947-BD87-C463CF3594A5}" type="slidenum">
              <a:rPr lang="en-US"/>
              <a:pPr/>
              <a:t>10</a:t>
            </a:fld>
            <a:endParaRPr lang="en-US"/>
          </a:p>
        </p:txBody>
      </p:sp>
      <p:sp>
        <p:nvSpPr>
          <p:cNvPr id="82739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273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2" charset="0"/>
                <a:ea typeface="+mn-ea"/>
                <a:cs typeface="+mn-cs"/>
              </a:rPr>
              <a:t>© S. J. Luck. All Rights Reserved. May be used for nonprofit educational purposes if this copyright notice is included. Permission must be obtained from the copyright holder(s) for any other use.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57BDF13-1A2A-2947-BD87-C463CF3594A5}" type="slidenum">
              <a:rPr lang="en-US"/>
              <a:pPr/>
              <a:t>11</a:t>
            </a:fld>
            <a:endParaRPr lang="en-US"/>
          </a:p>
        </p:txBody>
      </p:sp>
      <p:sp>
        <p:nvSpPr>
          <p:cNvPr id="82739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273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latin typeface="Times New Roman" pitchFamily="18" charset="0"/>
              </a:rPr>
              <a:t>Figure 7.6 from </a:t>
            </a:r>
            <a:r>
              <a:rPr lang="en-US" dirty="0" smtClean="0">
                <a:latin typeface="Arial" pitchFamily="18" charset="0"/>
              </a:rPr>
              <a:t>from </a:t>
            </a:r>
            <a:r>
              <a:rPr lang="en-US" sz="1200" kern="1200" dirty="0" smtClean="0">
                <a:solidFill>
                  <a:schemeClr val="tx1"/>
                </a:solidFill>
                <a:latin typeface="Times New Roman" pitchFamily="-112" charset="0"/>
                <a:ea typeface="+mn-ea"/>
                <a:cs typeface="+mn-cs"/>
              </a:rPr>
              <a:t>Luck, S.J. (2014). An Introduction to the Event-Related Potential Technique, Second Edition. Cambridge, MA: MIT Press</a:t>
            </a:r>
            <a:r>
              <a:rPr lang="en-US" dirty="0" smtClean="0">
                <a:latin typeface="Arial" pitchFamily="18" charset="0"/>
              </a:rPr>
              <a:t>. © MIT Press. 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 smtClean="0">
              <a:latin typeface="Arial" pitchFamily="18" charset="0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latin typeface="Geneva" pitchFamily="18" charset="0"/>
              </a:rPr>
              <a:t>This material may be used for nonprofit research and education purposes only, and it may not be reprinted or distributed in any form including print and electronic forms.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 smtClean="0">
              <a:latin typeface="Arial" pitchFamily="18" charset="0"/>
            </a:endParaRPr>
          </a:p>
          <a:p>
            <a:endParaRPr lang="en-US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5DA5AEE-A5DD-3048-A32B-C21CF71DB9D5}" type="slidenum">
              <a:rPr lang="en-US"/>
              <a:pPr/>
              <a:t>12</a:t>
            </a:fld>
            <a:endParaRPr lang="en-US"/>
          </a:p>
        </p:txBody>
      </p:sp>
      <p:sp>
        <p:nvSpPr>
          <p:cNvPr id="80077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007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2" charset="0"/>
                <a:ea typeface="+mn-ea"/>
                <a:cs typeface="+mn-cs"/>
              </a:rPr>
              <a:t>© S. J. Luck. All Rights Reserved. May be used for nonprofit educational purposes if this copyright notice is included. Permission must be obtained from the copyright holder(s) for any other use.</a:t>
            </a:r>
          </a:p>
          <a:p>
            <a:endParaRPr lang="en-US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264EA69-A138-4146-9A9F-580AABAD997E}" type="slidenum">
              <a:rPr lang="en-US"/>
              <a:pPr/>
              <a:t>13</a:t>
            </a:fld>
            <a:endParaRPr lang="en-US"/>
          </a:p>
        </p:txBody>
      </p:sp>
      <p:sp>
        <p:nvSpPr>
          <p:cNvPr id="1214466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144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2" charset="0"/>
                <a:ea typeface="+mn-ea"/>
                <a:cs typeface="+mn-cs"/>
              </a:rPr>
              <a:t>© S. J. Luck. All Rights Reserved. May be used for nonprofit educational purposes if this copyright notice is included. Permission must be obtained from the copyright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Times New Roman" pitchFamily="-112" charset="0"/>
                <a:ea typeface="+mn-ea"/>
                <a:cs typeface="+mn-cs"/>
              </a:rPr>
              <a:t>holder(s</a:t>
            </a:r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2" charset="0"/>
                <a:ea typeface="+mn-ea"/>
                <a:cs typeface="+mn-cs"/>
              </a:rPr>
              <a:t>) for any other use.</a:t>
            </a:r>
          </a:p>
          <a:p>
            <a:endParaRPr lang="en-US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264EA69-A138-4146-9A9F-580AABAD997E}" type="slidenum">
              <a:rPr lang="en-US"/>
              <a:pPr/>
              <a:t>14</a:t>
            </a:fld>
            <a:endParaRPr lang="en-US"/>
          </a:p>
        </p:txBody>
      </p:sp>
      <p:sp>
        <p:nvSpPr>
          <p:cNvPr id="1214466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144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2" charset="0"/>
                <a:ea typeface="+mn-ea"/>
                <a:cs typeface="+mn-cs"/>
              </a:rPr>
              <a:t>© S. J. Luck. All Rights Reserved. May be used for nonprofit educational purposes if this copyright notice is included. Permission must be obtained from the copyright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Times New Roman" pitchFamily="-112" charset="0"/>
                <a:ea typeface="+mn-ea"/>
                <a:cs typeface="+mn-cs"/>
              </a:rPr>
              <a:t>holder(s</a:t>
            </a:r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2" charset="0"/>
                <a:ea typeface="+mn-ea"/>
                <a:cs typeface="+mn-cs"/>
              </a:rPr>
              <a:t>) for any other use.</a:t>
            </a:r>
          </a:p>
          <a:p>
            <a:endParaRPr lang="en-US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C7945EE-193F-484B-80E8-37D284F9999B}" type="slidenum">
              <a:rPr lang="en-US"/>
              <a:pPr/>
              <a:t>15</a:t>
            </a:fld>
            <a:endParaRPr lang="en-US"/>
          </a:p>
        </p:txBody>
      </p:sp>
      <p:sp>
        <p:nvSpPr>
          <p:cNvPr id="130355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035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rtl="0"/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2" charset="0"/>
                <a:ea typeface="+mn-ea"/>
                <a:cs typeface="+mn-cs"/>
              </a:rPr>
              <a:t>© S. J. Luck. All Rights Reserved. May be used for nonprofit educational purposes if this copyright notice is included. Permission must be obtained from the copyright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Times New Roman" pitchFamily="-112" charset="0"/>
                <a:ea typeface="+mn-ea"/>
                <a:cs typeface="+mn-cs"/>
              </a:rPr>
              <a:t>holder(s</a:t>
            </a:r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2" charset="0"/>
                <a:ea typeface="+mn-ea"/>
                <a:cs typeface="+mn-cs"/>
              </a:rPr>
              <a:t>) for any other use.</a:t>
            </a: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C7945EE-193F-484B-80E8-37D284F9999B}" type="slidenum">
              <a:rPr lang="en-US"/>
              <a:pPr/>
              <a:t>16</a:t>
            </a:fld>
            <a:endParaRPr lang="en-US"/>
          </a:p>
        </p:txBody>
      </p:sp>
      <p:sp>
        <p:nvSpPr>
          <p:cNvPr id="130355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035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rtl="0"/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2" charset="0"/>
                <a:ea typeface="+mn-ea"/>
                <a:cs typeface="+mn-cs"/>
              </a:rPr>
              <a:t>© S. J. Luck. All Rights Reserved. May be used for nonprofit educational purposes if this copyright notice is included. Permission must be obtained from the copyright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Times New Roman" pitchFamily="-112" charset="0"/>
                <a:ea typeface="+mn-ea"/>
                <a:cs typeface="+mn-cs"/>
              </a:rPr>
              <a:t>holder(s</a:t>
            </a:r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2" charset="0"/>
                <a:ea typeface="+mn-ea"/>
                <a:cs typeface="+mn-cs"/>
              </a:rPr>
              <a:t>) for any other use.</a:t>
            </a: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C7945EE-193F-484B-80E8-37D284F9999B}" type="slidenum">
              <a:rPr lang="en-US"/>
              <a:pPr/>
              <a:t>17</a:t>
            </a:fld>
            <a:endParaRPr lang="en-US"/>
          </a:p>
        </p:txBody>
      </p:sp>
      <p:sp>
        <p:nvSpPr>
          <p:cNvPr id="130355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035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rtl="0"/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2" charset="0"/>
                <a:ea typeface="+mn-ea"/>
                <a:cs typeface="+mn-cs"/>
              </a:rPr>
              <a:t>© S. J. Luck. All Rights Reserved. May be used for nonprofit educational purposes if this copyright notice is included. Permission must be obtained from the copyright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Times New Roman" pitchFamily="-112" charset="0"/>
                <a:ea typeface="+mn-ea"/>
                <a:cs typeface="+mn-cs"/>
              </a:rPr>
              <a:t>holder(s</a:t>
            </a:r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2" charset="0"/>
                <a:ea typeface="+mn-ea"/>
                <a:cs typeface="+mn-cs"/>
              </a:rPr>
              <a:t>) for any other use.</a:t>
            </a: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C7945EE-193F-484B-80E8-37D284F9999B}" type="slidenum">
              <a:rPr lang="en-US"/>
              <a:pPr/>
              <a:t>18</a:t>
            </a:fld>
            <a:endParaRPr lang="en-US"/>
          </a:p>
        </p:txBody>
      </p:sp>
      <p:sp>
        <p:nvSpPr>
          <p:cNvPr id="130355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035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rtl="0"/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2" charset="0"/>
                <a:ea typeface="+mn-ea"/>
                <a:cs typeface="+mn-cs"/>
              </a:rPr>
              <a:t>© S. J. Luck. All Rights Reserved. May be used for nonprofit educational purposes if this copyright notice is included. Permission must be obtained from the copyright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Times New Roman" pitchFamily="-112" charset="0"/>
                <a:ea typeface="+mn-ea"/>
                <a:cs typeface="+mn-cs"/>
              </a:rPr>
              <a:t>holder(s</a:t>
            </a:r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2" charset="0"/>
                <a:ea typeface="+mn-ea"/>
                <a:cs typeface="+mn-cs"/>
              </a:rPr>
              <a:t>) for any other use.</a:t>
            </a: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C7945EE-193F-484B-80E8-37D284F9999B}" type="slidenum">
              <a:rPr lang="en-US"/>
              <a:pPr/>
              <a:t>19</a:t>
            </a:fld>
            <a:endParaRPr lang="en-US"/>
          </a:p>
        </p:txBody>
      </p:sp>
      <p:sp>
        <p:nvSpPr>
          <p:cNvPr id="130355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035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2" charset="0"/>
                <a:ea typeface="+mn-ea"/>
                <a:cs typeface="+mn-cs"/>
              </a:rPr>
              <a:t>© S. J. Luck. All Rights Reserved. May be used for nonprofit educational purposes if this copyright notice is included. Permission must be obtained from the copyright holder(s) for any other use.</a:t>
            </a:r>
          </a:p>
          <a:p>
            <a:pPr rtl="0"/>
            <a:endParaRPr lang="en-US" sz="1200" kern="1200" baseline="0" dirty="0" smtClean="0">
              <a:solidFill>
                <a:schemeClr val="tx1"/>
              </a:solidFill>
              <a:latin typeface="Times New Roman" pitchFamily="-112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429136B-861F-AB49-B393-2B0752F5778A}" type="slidenum">
              <a:rPr lang="en-US"/>
              <a:pPr/>
              <a:t>2</a:t>
            </a:fld>
            <a:endParaRPr lang="en-US"/>
          </a:p>
        </p:txBody>
      </p:sp>
      <p:sp>
        <p:nvSpPr>
          <p:cNvPr id="76083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608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r>
              <a:rPr lang="en-US" dirty="0" smtClean="0"/>
              <a:t>© S. J. Luck.</a:t>
            </a:r>
            <a:r>
              <a:rPr lang="en-US" baseline="0" dirty="0" smtClean="0"/>
              <a:t> </a:t>
            </a:r>
            <a:r>
              <a:rPr lang="en-US" dirty="0" smtClean="0"/>
              <a:t>All Rights Reserved.</a:t>
            </a:r>
            <a:r>
              <a:rPr lang="en-US" baseline="0" dirty="0" smtClean="0"/>
              <a:t> M</a:t>
            </a:r>
            <a:r>
              <a:rPr lang="en-US" dirty="0" smtClean="0"/>
              <a:t>ay be used for nonprofit educational purposes if this copyright notice is included</a:t>
            </a:r>
            <a:r>
              <a:rPr lang="en-US" baseline="0" dirty="0" smtClean="0"/>
              <a:t>. </a:t>
            </a:r>
            <a:r>
              <a:rPr lang="en-US" dirty="0" smtClean="0"/>
              <a:t>Permission must be obtained from the copyright </a:t>
            </a:r>
            <a:r>
              <a:rPr lang="en-US" dirty="0" err="1" smtClean="0"/>
              <a:t>holder(s</a:t>
            </a:r>
            <a:r>
              <a:rPr lang="en-US" dirty="0" smtClean="0"/>
              <a:t>) for any other use.</a:t>
            </a:r>
          </a:p>
          <a:p>
            <a:endParaRPr lang="en-US"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A3E57F0-7CB8-F242-BEBC-B2064546B574}" type="slidenum">
              <a:rPr lang="en-US"/>
              <a:pPr/>
              <a:t>20</a:t>
            </a:fld>
            <a:endParaRPr lang="en-US"/>
          </a:p>
        </p:txBody>
      </p:sp>
      <p:sp>
        <p:nvSpPr>
          <p:cNvPr id="1299458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9945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rtl="0"/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2" charset="0"/>
                <a:ea typeface="+mn-ea"/>
                <a:cs typeface="+mn-cs"/>
              </a:rPr>
              <a:t>© S. J. Luck. All Rights Reserved. May be used for nonprofit educational purposes if this copyright notice is included. Permission must be obtained from the copyright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Times New Roman" pitchFamily="-112" charset="0"/>
                <a:ea typeface="+mn-ea"/>
                <a:cs typeface="+mn-cs"/>
              </a:rPr>
              <a:t>holder(s</a:t>
            </a:r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2" charset="0"/>
                <a:ea typeface="+mn-ea"/>
                <a:cs typeface="+mn-cs"/>
              </a:rPr>
              <a:t>) for any other use.</a:t>
            </a: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39D589F-A6FC-294E-9C7D-BEAFDE326E2D}" type="slidenum">
              <a:rPr lang="en-US">
                <a:latin typeface="Times" pitchFamily="-111" charset="0"/>
              </a:rPr>
              <a:pPr/>
              <a:t>21</a:t>
            </a:fld>
            <a:endParaRPr lang="en-US">
              <a:latin typeface="Times" pitchFamily="-111" charset="0"/>
            </a:endParaRPr>
          </a:p>
        </p:txBody>
      </p:sp>
      <p:sp>
        <p:nvSpPr>
          <p:cNvPr id="4710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© S. J. Luck.</a:t>
            </a:r>
            <a:r>
              <a:rPr lang="en-US" baseline="0" dirty="0" smtClean="0"/>
              <a:t> </a:t>
            </a:r>
            <a:r>
              <a:rPr lang="en-US" dirty="0" smtClean="0"/>
              <a:t>All Rights Reserved.</a:t>
            </a:r>
            <a:r>
              <a:rPr lang="en-US" baseline="0" dirty="0" smtClean="0"/>
              <a:t> M</a:t>
            </a:r>
            <a:r>
              <a:rPr lang="en-US" dirty="0" smtClean="0"/>
              <a:t>ay be used for nonprofit educational purposes if this copyright notice is included</a:t>
            </a:r>
            <a:r>
              <a:rPr lang="en-US" baseline="0" dirty="0" smtClean="0"/>
              <a:t>. </a:t>
            </a:r>
            <a:r>
              <a:rPr lang="en-US" dirty="0" smtClean="0"/>
              <a:t>Permission must be obtained from the copyright </a:t>
            </a:r>
            <a:r>
              <a:rPr lang="en-US" dirty="0" err="1" smtClean="0"/>
              <a:t>holder(s</a:t>
            </a:r>
            <a:r>
              <a:rPr lang="en-US" dirty="0" smtClean="0"/>
              <a:t>) for any other use.</a:t>
            </a:r>
          </a:p>
          <a:p>
            <a:endParaRPr lang="en-US" dirty="0" smtClean="0">
              <a:latin typeface="Times New Roman" pitchFamily="-111" charset="0"/>
              <a:ea typeface="ＭＳ Ｐゴシック" pitchFamily="-111" charset="-128"/>
              <a:cs typeface="ＭＳ Ｐゴシック" pitchFamily="-111" charset="-128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39D589F-A6FC-294E-9C7D-BEAFDE326E2D}" type="slidenum">
              <a:rPr lang="en-US">
                <a:latin typeface="Times" pitchFamily="-111" charset="0"/>
              </a:rPr>
              <a:pPr/>
              <a:t>22</a:t>
            </a:fld>
            <a:endParaRPr lang="en-US">
              <a:latin typeface="Times" pitchFamily="-111" charset="0"/>
            </a:endParaRPr>
          </a:p>
        </p:txBody>
      </p:sp>
      <p:sp>
        <p:nvSpPr>
          <p:cNvPr id="4710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© S. J. Luck.</a:t>
            </a:r>
            <a:r>
              <a:rPr lang="en-US" baseline="0" dirty="0" smtClean="0"/>
              <a:t> </a:t>
            </a:r>
            <a:r>
              <a:rPr lang="en-US" dirty="0" smtClean="0"/>
              <a:t>All Rights Reserved.</a:t>
            </a:r>
            <a:r>
              <a:rPr lang="en-US" baseline="0" dirty="0" smtClean="0"/>
              <a:t> M</a:t>
            </a:r>
            <a:r>
              <a:rPr lang="en-US" dirty="0" smtClean="0"/>
              <a:t>ay be used for nonprofit educational purposes if this copyright notice is included</a:t>
            </a:r>
            <a:r>
              <a:rPr lang="en-US" baseline="0" dirty="0" smtClean="0"/>
              <a:t>. </a:t>
            </a:r>
            <a:r>
              <a:rPr lang="en-US" dirty="0" smtClean="0"/>
              <a:t>Permission must be obtained from the copyright </a:t>
            </a:r>
            <a:r>
              <a:rPr lang="en-US" dirty="0" err="1" smtClean="0"/>
              <a:t>holder(s</a:t>
            </a:r>
            <a:r>
              <a:rPr lang="en-US" dirty="0" smtClean="0"/>
              <a:t>) for any other use.</a:t>
            </a:r>
          </a:p>
          <a:p>
            <a:endParaRPr lang="en-US" dirty="0" smtClean="0">
              <a:latin typeface="Times New Roman" pitchFamily="-111" charset="0"/>
              <a:ea typeface="ＭＳ Ｐゴシック" pitchFamily="-111" charset="-128"/>
              <a:cs typeface="ＭＳ Ｐゴシック" pitchFamily="-111" charset="-128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3FC050A-3FD9-FE4B-AF24-B56A9ACC380C}" type="slidenum">
              <a:rPr lang="en-US"/>
              <a:pPr/>
              <a:t>23</a:t>
            </a:fld>
            <a:endParaRPr lang="en-US"/>
          </a:p>
        </p:txBody>
      </p:sp>
      <p:sp>
        <p:nvSpPr>
          <p:cNvPr id="81408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408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r>
              <a:rPr lang="en-US" dirty="0" smtClean="0"/>
              <a:t>From </a:t>
            </a:r>
            <a:r>
              <a:rPr lang="en-US" sz="1200" kern="1200" dirty="0" smtClean="0">
                <a:solidFill>
                  <a:schemeClr val="tx1"/>
                </a:solidFill>
                <a:latin typeface="Times New Roman" pitchFamily="-112" charset="0"/>
                <a:ea typeface="+mn-ea"/>
                <a:cs typeface="+mn-cs"/>
              </a:rPr>
              <a:t>Rossion, B., &amp; Jacques, C. (2012). The N170: Understanding the time course of face perception in the human brain. In S. J. Luck &amp; E. S. Kappenman (Eds.), Oxford Handbook of Event-Related Potential Components. New York: Oxford University Press. </a:t>
            </a:r>
            <a:r>
              <a:rPr lang="en-US" dirty="0" smtClean="0"/>
              <a:t>© Oxford University Press.</a:t>
            </a:r>
            <a:endParaRPr lang="en-US" dirty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3FC050A-3FD9-FE4B-AF24-B56A9ACC380C}" type="slidenum">
              <a:rPr lang="en-US"/>
              <a:pPr/>
              <a:t>24</a:t>
            </a:fld>
            <a:endParaRPr lang="en-US"/>
          </a:p>
        </p:txBody>
      </p:sp>
      <p:sp>
        <p:nvSpPr>
          <p:cNvPr id="81408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408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r>
              <a:rPr lang="en-US" dirty="0" smtClean="0"/>
              <a:t>From </a:t>
            </a:r>
            <a:r>
              <a:rPr lang="en-US" sz="1200" kern="1200" dirty="0" smtClean="0">
                <a:solidFill>
                  <a:schemeClr val="tx1"/>
                </a:solidFill>
                <a:latin typeface="Times New Roman" pitchFamily="-112" charset="0"/>
                <a:ea typeface="+mn-ea"/>
                <a:cs typeface="+mn-cs"/>
              </a:rPr>
              <a:t>Rossion, B., &amp; Jacques, C. (2012). The N170: Understanding the time course of face perception in the human brain. In S. J. Luck &amp; E. S. Kappenman (Eds.), Oxford Handbook of Event-Related Potential Components. New York: Oxford University Press. </a:t>
            </a:r>
            <a:r>
              <a:rPr lang="en-US" dirty="0" smtClean="0"/>
              <a:t>© Oxford University Press.</a:t>
            </a:r>
            <a:endParaRPr lang="en-US" dirty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37DC744-B129-7C4F-90E7-6A0C5FEC8CAC}" type="slidenum">
              <a:rPr lang="en-US"/>
              <a:pPr/>
              <a:t>25</a:t>
            </a:fld>
            <a:endParaRPr lang="en-US"/>
          </a:p>
        </p:txBody>
      </p:sp>
      <p:sp>
        <p:nvSpPr>
          <p:cNvPr id="900098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00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Figure</a:t>
            </a:r>
            <a:r>
              <a:rPr lang="en-US" baseline="0" dirty="0" smtClean="0"/>
              <a:t> 8 from </a:t>
            </a:r>
            <a:r>
              <a:rPr lang="en-US" sz="1200" kern="1200" dirty="0" err="1" smtClean="0">
                <a:solidFill>
                  <a:schemeClr val="tx1"/>
                </a:solidFill>
                <a:latin typeface="Times New Roman" pitchFamily="-112" charset="0"/>
                <a:ea typeface="+mn-ea"/>
                <a:cs typeface="+mn-cs"/>
              </a:rPr>
              <a:t>Kuefner</a:t>
            </a:r>
            <a:r>
              <a:rPr lang="en-US" sz="1200" kern="1200" dirty="0" smtClean="0">
                <a:solidFill>
                  <a:schemeClr val="tx1"/>
                </a:solidFill>
                <a:latin typeface="Times New Roman" pitchFamily="-112" charset="0"/>
                <a:ea typeface="+mn-ea"/>
                <a:cs typeface="+mn-cs"/>
              </a:rPr>
              <a:t>, D., de </a:t>
            </a:r>
            <a:r>
              <a:rPr lang="en-US" sz="1200" kern="1200" dirty="0" err="1" smtClean="0">
                <a:solidFill>
                  <a:schemeClr val="tx1"/>
                </a:solidFill>
                <a:latin typeface="Times New Roman" pitchFamily="-112" charset="0"/>
                <a:ea typeface="+mn-ea"/>
                <a:cs typeface="+mn-cs"/>
              </a:rPr>
              <a:t>Heering</a:t>
            </a:r>
            <a:r>
              <a:rPr lang="en-US" sz="1200" kern="1200" dirty="0" smtClean="0">
                <a:solidFill>
                  <a:schemeClr val="tx1"/>
                </a:solidFill>
                <a:latin typeface="Times New Roman" pitchFamily="-112" charset="0"/>
                <a:ea typeface="+mn-ea"/>
                <a:cs typeface="+mn-cs"/>
              </a:rPr>
              <a:t>, A., Jacques, C., </a:t>
            </a:r>
            <a:r>
              <a:rPr lang="en-US" sz="1200" kern="1200" dirty="0" err="1" smtClean="0">
                <a:solidFill>
                  <a:schemeClr val="tx1"/>
                </a:solidFill>
                <a:latin typeface="Times New Roman" pitchFamily="-112" charset="0"/>
                <a:ea typeface="+mn-ea"/>
                <a:cs typeface="+mn-cs"/>
              </a:rPr>
              <a:t>Palmero-Soler</a:t>
            </a:r>
            <a:r>
              <a:rPr lang="en-US" sz="1200" kern="1200" dirty="0" smtClean="0">
                <a:solidFill>
                  <a:schemeClr val="tx1"/>
                </a:solidFill>
                <a:latin typeface="Times New Roman" pitchFamily="-112" charset="0"/>
                <a:ea typeface="+mn-ea"/>
                <a:cs typeface="+mn-cs"/>
              </a:rPr>
              <a:t>, E., &amp; Rossion, B. (2010). Early Visually Evoked Electrophysiological Responses Over the Human Brain (P1, N170) Show Stable Patterns of Face-Sensitivity from 4 years to Adulthood. Frontiers in human neuroscience, 3, 67.  Open access publication.</a:t>
            </a:r>
          </a:p>
          <a:p>
            <a:endParaRPr lang="en-US" dirty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37DC744-B129-7C4F-90E7-6A0C5FEC8CAC}" type="slidenum">
              <a:rPr lang="en-US"/>
              <a:pPr/>
              <a:t>26</a:t>
            </a:fld>
            <a:endParaRPr lang="en-US"/>
          </a:p>
        </p:txBody>
      </p:sp>
      <p:sp>
        <p:nvSpPr>
          <p:cNvPr id="900098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00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Figure</a:t>
            </a:r>
            <a:r>
              <a:rPr lang="en-US" baseline="0" dirty="0" smtClean="0"/>
              <a:t> 7 from </a:t>
            </a:r>
            <a:r>
              <a:rPr lang="en-US" sz="1200" kern="1200" dirty="0" err="1" smtClean="0">
                <a:solidFill>
                  <a:schemeClr val="tx1"/>
                </a:solidFill>
                <a:latin typeface="Times New Roman" pitchFamily="-112" charset="0"/>
                <a:ea typeface="+mn-ea"/>
                <a:cs typeface="+mn-cs"/>
              </a:rPr>
              <a:t>Kuefner</a:t>
            </a:r>
            <a:r>
              <a:rPr lang="en-US" sz="1200" kern="1200" dirty="0" smtClean="0">
                <a:solidFill>
                  <a:schemeClr val="tx1"/>
                </a:solidFill>
                <a:latin typeface="Times New Roman" pitchFamily="-112" charset="0"/>
                <a:ea typeface="+mn-ea"/>
                <a:cs typeface="+mn-cs"/>
              </a:rPr>
              <a:t>, D., de </a:t>
            </a:r>
            <a:r>
              <a:rPr lang="en-US" sz="1200" kern="1200" dirty="0" err="1" smtClean="0">
                <a:solidFill>
                  <a:schemeClr val="tx1"/>
                </a:solidFill>
                <a:latin typeface="Times New Roman" pitchFamily="-112" charset="0"/>
                <a:ea typeface="+mn-ea"/>
                <a:cs typeface="+mn-cs"/>
              </a:rPr>
              <a:t>Heering</a:t>
            </a:r>
            <a:r>
              <a:rPr lang="en-US" sz="1200" kern="1200" dirty="0" smtClean="0">
                <a:solidFill>
                  <a:schemeClr val="tx1"/>
                </a:solidFill>
                <a:latin typeface="Times New Roman" pitchFamily="-112" charset="0"/>
                <a:ea typeface="+mn-ea"/>
                <a:cs typeface="+mn-cs"/>
              </a:rPr>
              <a:t>, A., Jacques, C., </a:t>
            </a:r>
            <a:r>
              <a:rPr lang="en-US" sz="1200" kern="1200" dirty="0" err="1" smtClean="0">
                <a:solidFill>
                  <a:schemeClr val="tx1"/>
                </a:solidFill>
                <a:latin typeface="Times New Roman" pitchFamily="-112" charset="0"/>
                <a:ea typeface="+mn-ea"/>
                <a:cs typeface="+mn-cs"/>
              </a:rPr>
              <a:t>Palmero-Soler</a:t>
            </a:r>
            <a:r>
              <a:rPr lang="en-US" sz="1200" kern="1200" dirty="0" smtClean="0">
                <a:solidFill>
                  <a:schemeClr val="tx1"/>
                </a:solidFill>
                <a:latin typeface="Times New Roman" pitchFamily="-112" charset="0"/>
                <a:ea typeface="+mn-ea"/>
                <a:cs typeface="+mn-cs"/>
              </a:rPr>
              <a:t>, E., &amp; Rossion, B. (2010). Early Visually Evoked Electrophysiological Responses Over the Human Brain (P1, N170) Show Stable Patterns of Face-Sensitivity from 4 years to Adulthood. Frontiers in human neuroscience, 3, 67. Open access publication.</a:t>
            </a:r>
          </a:p>
          <a:p>
            <a:endParaRPr lang="en-US" dirty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37DC744-B129-7C4F-90E7-6A0C5FEC8CAC}" type="slidenum">
              <a:rPr lang="en-US"/>
              <a:pPr/>
              <a:t>27</a:t>
            </a:fld>
            <a:endParaRPr lang="en-US"/>
          </a:p>
        </p:txBody>
      </p:sp>
      <p:sp>
        <p:nvSpPr>
          <p:cNvPr id="900098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00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Figure</a:t>
            </a:r>
            <a:r>
              <a:rPr lang="en-US" baseline="0" dirty="0" smtClean="0"/>
              <a:t> 9 from </a:t>
            </a:r>
            <a:r>
              <a:rPr lang="en-US" sz="1200" kern="1200" dirty="0" err="1" smtClean="0">
                <a:solidFill>
                  <a:schemeClr val="tx1"/>
                </a:solidFill>
                <a:latin typeface="Times New Roman" pitchFamily="-112" charset="0"/>
                <a:ea typeface="+mn-ea"/>
                <a:cs typeface="+mn-cs"/>
              </a:rPr>
              <a:t>Kuefner</a:t>
            </a:r>
            <a:r>
              <a:rPr lang="en-US" sz="1200" kern="1200" dirty="0" smtClean="0">
                <a:solidFill>
                  <a:schemeClr val="tx1"/>
                </a:solidFill>
                <a:latin typeface="Times New Roman" pitchFamily="-112" charset="0"/>
                <a:ea typeface="+mn-ea"/>
                <a:cs typeface="+mn-cs"/>
              </a:rPr>
              <a:t>, D., de </a:t>
            </a:r>
            <a:r>
              <a:rPr lang="en-US" sz="1200" kern="1200" dirty="0" err="1" smtClean="0">
                <a:solidFill>
                  <a:schemeClr val="tx1"/>
                </a:solidFill>
                <a:latin typeface="Times New Roman" pitchFamily="-112" charset="0"/>
                <a:ea typeface="+mn-ea"/>
                <a:cs typeface="+mn-cs"/>
              </a:rPr>
              <a:t>Heering</a:t>
            </a:r>
            <a:r>
              <a:rPr lang="en-US" sz="1200" kern="1200" dirty="0" smtClean="0">
                <a:solidFill>
                  <a:schemeClr val="tx1"/>
                </a:solidFill>
                <a:latin typeface="Times New Roman" pitchFamily="-112" charset="0"/>
                <a:ea typeface="+mn-ea"/>
                <a:cs typeface="+mn-cs"/>
              </a:rPr>
              <a:t>, A., Jacques, C., </a:t>
            </a:r>
            <a:r>
              <a:rPr lang="en-US" sz="1200" kern="1200" dirty="0" err="1" smtClean="0">
                <a:solidFill>
                  <a:schemeClr val="tx1"/>
                </a:solidFill>
                <a:latin typeface="Times New Roman" pitchFamily="-112" charset="0"/>
                <a:ea typeface="+mn-ea"/>
                <a:cs typeface="+mn-cs"/>
              </a:rPr>
              <a:t>Palmero-Soler</a:t>
            </a:r>
            <a:r>
              <a:rPr lang="en-US" sz="1200" kern="1200" dirty="0" smtClean="0">
                <a:solidFill>
                  <a:schemeClr val="tx1"/>
                </a:solidFill>
                <a:latin typeface="Times New Roman" pitchFamily="-112" charset="0"/>
                <a:ea typeface="+mn-ea"/>
                <a:cs typeface="+mn-cs"/>
              </a:rPr>
              <a:t>, E., &amp; Rossion, B. (2010). Early Visually Evoked Electrophysiological Responses Over the Human Brain (P1, N170) Show Stable Patterns of Face-Sensitivity from 4 years to Adulthood. Frontiers in human neuroscience, 3, 67. </a:t>
            </a:r>
            <a:r>
              <a:rPr lang="en-US" sz="1200" kern="1200" smtClean="0">
                <a:solidFill>
                  <a:schemeClr val="tx1"/>
                </a:solidFill>
                <a:latin typeface="Times New Roman" pitchFamily="-112" charset="0"/>
                <a:ea typeface="+mn-ea"/>
                <a:cs typeface="+mn-cs"/>
              </a:rPr>
              <a:t>Open access publication.</a:t>
            </a:r>
            <a:endParaRPr lang="en-US" sz="1200" kern="1200" dirty="0" smtClean="0">
              <a:solidFill>
                <a:schemeClr val="tx1"/>
              </a:solidFill>
              <a:latin typeface="Times New Roman" pitchFamily="-112" charset="0"/>
              <a:ea typeface="+mn-ea"/>
              <a:cs typeface="+mn-cs"/>
            </a:endParaRPr>
          </a:p>
          <a:p>
            <a:endParaRPr lang="en-US" dirty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916B7BA-DD96-4E76-9DA2-1868D119170C}" type="slidenum">
              <a:rPr lang="en-US"/>
              <a:pPr/>
              <a:t>28</a:t>
            </a:fld>
            <a:endParaRPr lang="en-US"/>
          </a:p>
        </p:txBody>
      </p:sp>
      <p:sp>
        <p:nvSpPr>
          <p:cNvPr id="76083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608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© S. J. Luck.</a:t>
            </a:r>
            <a:r>
              <a:rPr lang="en-US" baseline="0" dirty="0" smtClean="0"/>
              <a:t> </a:t>
            </a:r>
            <a:r>
              <a:rPr lang="en-US" dirty="0" smtClean="0"/>
              <a:t>All Rights Reserved.</a:t>
            </a:r>
            <a:r>
              <a:rPr lang="en-US" baseline="0" dirty="0" smtClean="0"/>
              <a:t> M</a:t>
            </a:r>
            <a:r>
              <a:rPr lang="en-US" dirty="0" smtClean="0"/>
              <a:t>ay be used for nonprofit educational purposes if this copyright notice is included</a:t>
            </a:r>
            <a:r>
              <a:rPr lang="en-US" baseline="0" dirty="0" smtClean="0"/>
              <a:t>. </a:t>
            </a:r>
            <a:r>
              <a:rPr lang="en-US" dirty="0" smtClean="0"/>
              <a:t>Permission must be obtained from the copyright </a:t>
            </a:r>
            <a:r>
              <a:rPr lang="en-US" dirty="0" err="1" smtClean="0"/>
              <a:t>holder(s</a:t>
            </a:r>
            <a:r>
              <a:rPr lang="en-US" dirty="0" smtClean="0"/>
              <a:t>) for any other use.</a:t>
            </a:r>
          </a:p>
          <a:p>
            <a:endParaRPr lang="en-US" dirty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A9E9F1C-F22A-884E-BE9E-A99695D7EC56}" type="slidenum">
              <a:rPr lang="en-US"/>
              <a:pPr/>
              <a:t>29</a:t>
            </a:fld>
            <a:endParaRPr lang="en-US"/>
          </a:p>
        </p:txBody>
      </p:sp>
      <p:sp>
        <p:nvSpPr>
          <p:cNvPr id="86528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6528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r>
              <a:rPr lang="en-US" dirty="0" smtClean="0"/>
              <a:t> © S. J. Luck.</a:t>
            </a:r>
            <a:r>
              <a:rPr lang="en-US" baseline="0" dirty="0" smtClean="0"/>
              <a:t> </a:t>
            </a:r>
            <a:r>
              <a:rPr lang="en-US" dirty="0" smtClean="0"/>
              <a:t>All Rights Reserved.</a:t>
            </a:r>
            <a:r>
              <a:rPr lang="en-US" baseline="0" dirty="0" smtClean="0"/>
              <a:t> M</a:t>
            </a:r>
            <a:r>
              <a:rPr lang="en-US" dirty="0" smtClean="0"/>
              <a:t>ay be used for nonprofit educational purposes if this copyright notice is included</a:t>
            </a:r>
            <a:r>
              <a:rPr lang="en-US" baseline="0" dirty="0" smtClean="0"/>
              <a:t>. </a:t>
            </a:r>
            <a:r>
              <a:rPr lang="en-US" dirty="0" smtClean="0"/>
              <a:t>Permission must be obtained from the copyright </a:t>
            </a:r>
            <a:r>
              <a:rPr lang="en-US" dirty="0" err="1" smtClean="0"/>
              <a:t>holder(s</a:t>
            </a:r>
            <a:r>
              <a:rPr lang="en-US" dirty="0" smtClean="0"/>
              <a:t>) for any other use.</a:t>
            </a:r>
            <a:endParaRPr 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866B342-149A-1F48-B314-4E79D1B98A81}" type="slidenum">
              <a:rPr lang="en-US"/>
              <a:pPr/>
              <a:t>3</a:t>
            </a:fld>
            <a:endParaRPr lang="en-US"/>
          </a:p>
        </p:txBody>
      </p:sp>
      <p:sp>
        <p:nvSpPr>
          <p:cNvPr id="825346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253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r>
              <a:rPr lang="en-US"/>
              <a:t>http://en.wikipedia.org/wiki/Eeg</a:t>
            </a: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A9E9F1C-F22A-884E-BE9E-A99695D7EC56}" type="slidenum">
              <a:rPr lang="en-US"/>
              <a:pPr/>
              <a:t>30</a:t>
            </a:fld>
            <a:endParaRPr lang="en-US"/>
          </a:p>
        </p:txBody>
      </p:sp>
      <p:sp>
        <p:nvSpPr>
          <p:cNvPr id="86528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6528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r>
              <a:rPr lang="en-US" dirty="0" smtClean="0"/>
              <a:t> © S. J. Luck.</a:t>
            </a:r>
            <a:r>
              <a:rPr lang="en-US" baseline="0" dirty="0" smtClean="0"/>
              <a:t> </a:t>
            </a:r>
            <a:r>
              <a:rPr lang="en-US" dirty="0" smtClean="0"/>
              <a:t>All Rights Reserved.</a:t>
            </a:r>
            <a:r>
              <a:rPr lang="en-US" baseline="0" dirty="0" smtClean="0"/>
              <a:t> M</a:t>
            </a:r>
            <a:r>
              <a:rPr lang="en-US" dirty="0" smtClean="0"/>
              <a:t>ay be used for nonprofit educational purposes if this copyright notice is included</a:t>
            </a:r>
            <a:r>
              <a:rPr lang="en-US" baseline="0" dirty="0" smtClean="0"/>
              <a:t>. </a:t>
            </a:r>
            <a:r>
              <a:rPr lang="en-US" dirty="0" smtClean="0"/>
              <a:t>Permission must be obtained from the copyright </a:t>
            </a:r>
            <a:r>
              <a:rPr lang="en-US" dirty="0" err="1" smtClean="0"/>
              <a:t>holder(s</a:t>
            </a:r>
            <a:r>
              <a:rPr lang="en-US" dirty="0" smtClean="0"/>
              <a:t>) for any other use.</a:t>
            </a:r>
            <a:endParaRPr lang="en-US" dirty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BAA61AB-89D9-1842-804B-0CA50986537F}" type="slidenum">
              <a:rPr lang="en-US"/>
              <a:pPr/>
              <a:t>31</a:t>
            </a:fld>
            <a:endParaRPr lang="en-US"/>
          </a:p>
        </p:txBody>
      </p:sp>
      <p:sp>
        <p:nvSpPr>
          <p:cNvPr id="1219586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195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08" charset="0"/>
                <a:ea typeface="+mn-ea"/>
                <a:cs typeface="+mn-cs"/>
              </a:rPr>
              <a:t>© S. J. Luck. All Rights Reserved. May be used for nonprofit educational purposes if this copyright notice is included. Permission must be obtained from the copyright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Times New Roman" pitchFamily="-108" charset="0"/>
                <a:ea typeface="+mn-ea"/>
                <a:cs typeface="+mn-cs"/>
              </a:rPr>
              <a:t>holder(s</a:t>
            </a:r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08" charset="0"/>
                <a:ea typeface="+mn-ea"/>
                <a:cs typeface="+mn-cs"/>
              </a:rPr>
              <a:t>) for any other use.</a:t>
            </a:r>
          </a:p>
          <a:p>
            <a:endParaRPr lang="en-US" dirty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BAA61AB-89D9-1842-804B-0CA50986537F}" type="slidenum">
              <a:rPr lang="en-US"/>
              <a:pPr/>
              <a:t>32</a:t>
            </a:fld>
            <a:endParaRPr lang="en-US"/>
          </a:p>
        </p:txBody>
      </p:sp>
      <p:sp>
        <p:nvSpPr>
          <p:cNvPr id="1219586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195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08" charset="0"/>
                <a:ea typeface="+mn-ea"/>
                <a:cs typeface="+mn-cs"/>
              </a:rPr>
              <a:t>© S. J. Luck. All Rights Reserved. May be used for nonprofit educational purposes if this copyright notice is included. Permission must be obtained from the copyright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Times New Roman" pitchFamily="-108" charset="0"/>
                <a:ea typeface="+mn-ea"/>
                <a:cs typeface="+mn-cs"/>
              </a:rPr>
              <a:t>holder(s</a:t>
            </a:r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08" charset="0"/>
                <a:ea typeface="+mn-ea"/>
                <a:cs typeface="+mn-cs"/>
              </a:rPr>
              <a:t>) for any other use.</a:t>
            </a:r>
          </a:p>
          <a:p>
            <a:endParaRPr lang="en-US" dirty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8D5EC8D-3AE8-2B49-984A-83F72A63A487}" type="slidenum">
              <a:rPr lang="en-US"/>
              <a:pPr/>
              <a:t>33</a:t>
            </a:fld>
            <a:endParaRPr lang="en-US"/>
          </a:p>
        </p:txBody>
      </p:sp>
      <p:sp>
        <p:nvSpPr>
          <p:cNvPr id="856066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560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© S. J. Luck.</a:t>
            </a:r>
            <a:r>
              <a:rPr lang="en-US" baseline="0" dirty="0" smtClean="0"/>
              <a:t> </a:t>
            </a:r>
            <a:r>
              <a:rPr lang="en-US" dirty="0" smtClean="0"/>
              <a:t>All Rights Reserved.</a:t>
            </a:r>
            <a:r>
              <a:rPr lang="en-US" baseline="0" dirty="0" smtClean="0"/>
              <a:t> M</a:t>
            </a:r>
            <a:r>
              <a:rPr lang="en-US" dirty="0" smtClean="0"/>
              <a:t>ay be used for nonprofit educational purposes if this copyright notice is included</a:t>
            </a:r>
            <a:r>
              <a:rPr lang="en-US" baseline="0" dirty="0" smtClean="0"/>
              <a:t>. </a:t>
            </a:r>
            <a:r>
              <a:rPr lang="en-US" dirty="0" smtClean="0"/>
              <a:t>Permission must be obtained from the copyright </a:t>
            </a:r>
            <a:r>
              <a:rPr lang="en-US" dirty="0" err="1" smtClean="0"/>
              <a:t>holder(s</a:t>
            </a:r>
            <a:r>
              <a:rPr lang="en-US" dirty="0" smtClean="0"/>
              <a:t>) for any other use.</a:t>
            </a: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07755E3-2569-1C48-851C-6A25C2C9BFD5}" type="slidenum">
              <a:rPr lang="en-US"/>
              <a:pPr/>
              <a:t>34</a:t>
            </a:fld>
            <a:endParaRPr lang="en-US"/>
          </a:p>
        </p:txBody>
      </p:sp>
      <p:sp>
        <p:nvSpPr>
          <p:cNvPr id="85299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529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r>
              <a:rPr lang="en-US" dirty="0" smtClean="0"/>
              <a:t>Adapted</a:t>
            </a:r>
            <a:r>
              <a:rPr lang="en-US" baseline="0" dirty="0" smtClean="0"/>
              <a:t> from </a:t>
            </a:r>
            <a:r>
              <a:rPr lang="en-US" dirty="0" err="1" smtClean="0"/>
              <a:t>Smulders</a:t>
            </a:r>
            <a:r>
              <a:rPr lang="en-US" dirty="0" smtClean="0"/>
              <a:t>, F. T. Y., &amp; Miller, J. O. (2012). Lateralized Readiness Potential. In S. J. Luck &amp; E. S. Kappenman (Eds.), Oxford Handbook of Event-Related Potential Components. New York: Oxford University Press. © Oxford University Press.</a:t>
            </a: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07755E3-2569-1C48-851C-6A25C2C9BFD5}" type="slidenum">
              <a:rPr lang="en-US"/>
              <a:pPr/>
              <a:t>35</a:t>
            </a:fld>
            <a:endParaRPr lang="en-US"/>
          </a:p>
        </p:txBody>
      </p:sp>
      <p:sp>
        <p:nvSpPr>
          <p:cNvPr id="85299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529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r>
              <a:rPr lang="en-US" dirty="0" smtClean="0"/>
              <a:t>Adapted</a:t>
            </a:r>
            <a:r>
              <a:rPr lang="en-US" baseline="0" dirty="0" smtClean="0"/>
              <a:t> from </a:t>
            </a:r>
            <a:r>
              <a:rPr lang="en-US" dirty="0" err="1" smtClean="0"/>
              <a:t>Smulders</a:t>
            </a:r>
            <a:r>
              <a:rPr lang="en-US" dirty="0" smtClean="0"/>
              <a:t>, F. T. Y., &amp; Miller, J. O. (2012). Lateralized Readiness Potential. In S. J. Luck &amp; E. S. Kappenman (Eds.), Oxford Handbook of Event-Related Potential Components. New York: Oxford University Press.</a:t>
            </a:r>
            <a:r>
              <a:rPr lang="en-US" sz="1200" kern="1200" dirty="0" smtClean="0">
                <a:solidFill>
                  <a:schemeClr val="tx1"/>
                </a:solidFill>
                <a:latin typeface="Times New Roman" pitchFamily="-112" charset="0"/>
                <a:ea typeface="+mn-ea"/>
                <a:cs typeface="+mn-cs"/>
              </a:rPr>
              <a:t> </a:t>
            </a:r>
            <a:r>
              <a:rPr lang="en-US" dirty="0" smtClean="0"/>
              <a:t>© Oxford University Press.</a:t>
            </a:r>
          </a:p>
          <a:p>
            <a:endParaRPr lang="en-US" dirty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230F480-AA81-E84C-9A61-4BB7497B7CBE}" type="slidenum">
              <a:rPr lang="en-US"/>
              <a:pPr/>
              <a:t>36</a:t>
            </a:fld>
            <a:endParaRPr lang="en-US"/>
          </a:p>
        </p:txBody>
      </p:sp>
      <p:sp>
        <p:nvSpPr>
          <p:cNvPr id="802818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028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Left</a:t>
            </a:r>
            <a:r>
              <a:rPr lang="en-US" baseline="0" dirty="0" smtClean="0"/>
              <a:t> </a:t>
            </a:r>
            <a:r>
              <a:rPr lang="en-US" baseline="0" dirty="0" smtClean="0"/>
              <a:t>panel from </a:t>
            </a:r>
            <a:r>
              <a:rPr lang="en-US" sz="1200" kern="1200" dirty="0" smtClean="0">
                <a:solidFill>
                  <a:schemeClr val="tx1"/>
                </a:solidFill>
                <a:latin typeface="Times New Roman" pitchFamily="-112" charset="0"/>
                <a:ea typeface="+mn-ea"/>
                <a:cs typeface="+mn-cs"/>
              </a:rPr>
              <a:t>Vogel, E.K., Luck, S.J., &amp; Shapiro, K.L. (1998). Electrophysiological evidence for a postperceptual locus of suppression during the attentional blink. Journal of Experimental Psychology: Human Perception and Performance, 24, 1656-1674.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Right panel from </a:t>
            </a:r>
            <a:r>
              <a:rPr lang="en-US" sz="1200" kern="1200" dirty="0" smtClean="0">
                <a:solidFill>
                  <a:schemeClr val="tx1"/>
                </a:solidFill>
                <a:latin typeface="Times New Roman" pitchFamily="-112" charset="0"/>
                <a:ea typeface="+mn-ea"/>
                <a:cs typeface="+mn-cs"/>
              </a:rPr>
              <a:t>Johannes, S., </a:t>
            </a:r>
            <a:r>
              <a:rPr lang="en-US" sz="1200" kern="1200" dirty="0" err="1" smtClean="0">
                <a:solidFill>
                  <a:schemeClr val="tx1"/>
                </a:solidFill>
                <a:latin typeface="Times New Roman" pitchFamily="-112" charset="0"/>
                <a:ea typeface="+mn-ea"/>
                <a:cs typeface="+mn-cs"/>
              </a:rPr>
              <a:t>Knalmann</a:t>
            </a:r>
            <a:r>
              <a:rPr lang="en-US" sz="1200" kern="1200" dirty="0" smtClean="0">
                <a:solidFill>
                  <a:schemeClr val="tx1"/>
                </a:solidFill>
                <a:latin typeface="Times New Roman" pitchFamily="-112" charset="0"/>
                <a:ea typeface="+mn-ea"/>
                <a:cs typeface="+mn-cs"/>
              </a:rPr>
              <a:t>, U., Heinze, H.J., &amp; Mangun, G.R. (1995). Luminance and spatial attention effects on early visual processing. Cognitive Brain Research, 2, 189-205.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r>
              <a:rPr lang="en-US" dirty="0" smtClean="0"/>
              <a:t>Other content: © S. J. Luck.</a:t>
            </a:r>
            <a:r>
              <a:rPr lang="en-US" baseline="0" dirty="0" smtClean="0"/>
              <a:t> </a:t>
            </a:r>
            <a:r>
              <a:rPr lang="en-US" dirty="0" smtClean="0"/>
              <a:t>All Rights Reserved.</a:t>
            </a:r>
            <a:r>
              <a:rPr lang="en-US" baseline="0" dirty="0" smtClean="0"/>
              <a:t> M</a:t>
            </a:r>
            <a:r>
              <a:rPr lang="en-US" dirty="0" smtClean="0"/>
              <a:t>ay be used for nonprofit educational purposes if this copyright notice is included</a:t>
            </a:r>
            <a:r>
              <a:rPr lang="en-US" baseline="0" dirty="0" smtClean="0"/>
              <a:t>. </a:t>
            </a:r>
            <a:r>
              <a:rPr lang="en-US" dirty="0" smtClean="0"/>
              <a:t>Permission must be obtained from the copyright holder(s) for any other use.</a:t>
            </a:r>
            <a:endParaRPr lang="en-US" dirty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919FA9D-8CEE-0442-95CA-1A09390035AF}" type="slidenum">
              <a:rPr lang="en-US"/>
              <a:pPr/>
              <a:t>37</a:t>
            </a:fld>
            <a:endParaRPr lang="en-US"/>
          </a:p>
        </p:txBody>
      </p:sp>
      <p:sp>
        <p:nvSpPr>
          <p:cNvPr id="818178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81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r>
              <a:rPr lang="en-US" dirty="0" smtClean="0"/>
              <a:t>From </a:t>
            </a:r>
            <a:r>
              <a:rPr lang="en-US" sz="1200" kern="1200" dirty="0" smtClean="0">
                <a:solidFill>
                  <a:schemeClr val="tx1"/>
                </a:solidFill>
                <a:latin typeface="Times New Roman" pitchFamily="-112" charset="0"/>
                <a:ea typeface="+mn-ea"/>
                <a:cs typeface="+mn-cs"/>
              </a:rPr>
              <a:t>Pratt, H. (2012). Sensory ERP components. In S. J. Luck &amp; E. S. Kappenman (Eds.), Oxford Handbook of Event-Related Potential Components. New York: Oxford University Press. </a:t>
            </a:r>
            <a:r>
              <a:rPr lang="en-US" dirty="0" smtClean="0"/>
              <a:t>© Oxford University Press.</a:t>
            </a:r>
            <a:endParaRPr lang="en-US" dirty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206293C-F6ED-5947-A6F2-027BBBADCC64}" type="slidenum">
              <a:rPr lang="en-US"/>
              <a:pPr/>
              <a:t>38</a:t>
            </a:fld>
            <a:endParaRPr lang="en-US"/>
          </a:p>
        </p:txBody>
      </p:sp>
      <p:sp>
        <p:nvSpPr>
          <p:cNvPr id="82227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222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Waveforms </a:t>
            </a:r>
            <a:r>
              <a:rPr lang="en-US" baseline="0" dirty="0" smtClean="0"/>
              <a:t>from </a:t>
            </a:r>
            <a:r>
              <a:rPr lang="en-US" sz="1200" kern="1200" dirty="0" smtClean="0">
                <a:solidFill>
                  <a:schemeClr val="tx1"/>
                </a:solidFill>
                <a:latin typeface="Times New Roman" pitchFamily="-112" charset="0"/>
                <a:ea typeface="+mn-ea"/>
                <a:cs typeface="+mn-cs"/>
              </a:rPr>
              <a:t>Näätänen, R., &amp; </a:t>
            </a:r>
            <a:r>
              <a:rPr lang="en-US" sz="1200" kern="1200" dirty="0" err="1" smtClean="0">
                <a:solidFill>
                  <a:schemeClr val="tx1"/>
                </a:solidFill>
                <a:latin typeface="Times New Roman" pitchFamily="-112" charset="0"/>
                <a:ea typeface="+mn-ea"/>
                <a:cs typeface="+mn-cs"/>
              </a:rPr>
              <a:t>Kreegipuu</a:t>
            </a:r>
            <a:r>
              <a:rPr lang="en-US" sz="1200" kern="1200" dirty="0" smtClean="0">
                <a:solidFill>
                  <a:schemeClr val="tx1"/>
                </a:solidFill>
                <a:latin typeface="Times New Roman" pitchFamily="-112" charset="0"/>
                <a:ea typeface="+mn-ea"/>
                <a:cs typeface="+mn-cs"/>
              </a:rPr>
              <a:t>, K. (2012). The mismatch negativity (MMN). In S. J. Luck &amp; E. S. Kappenman (Eds.), The Oxford Handbook of Event-Related Potential Components (pp. 143-157). New York: Oxford University Press. </a:t>
            </a:r>
            <a:r>
              <a:rPr lang="en-US" dirty="0" smtClean="0"/>
              <a:t>© Oxford University Press.</a:t>
            </a:r>
            <a:endParaRPr lang="en-US" sz="1200" kern="1200" dirty="0" smtClean="0">
              <a:solidFill>
                <a:schemeClr val="tx1"/>
              </a:solidFill>
              <a:latin typeface="Times New Roman" pitchFamily="-112" charset="0"/>
              <a:ea typeface="+mn-ea"/>
              <a:cs typeface="+mn-cs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200" i="0" kern="1200" dirty="0" smtClean="0">
              <a:solidFill>
                <a:schemeClr val="tx1"/>
              </a:solidFill>
              <a:latin typeface="Times New Roman" pitchFamily="-108" charset="0"/>
              <a:ea typeface="+mn-ea"/>
              <a:cs typeface="+mn-cs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Other content: © S. J. Luck.</a:t>
            </a:r>
            <a:r>
              <a:rPr lang="en-US" baseline="0" dirty="0" smtClean="0"/>
              <a:t> </a:t>
            </a:r>
            <a:r>
              <a:rPr lang="en-US" dirty="0" smtClean="0"/>
              <a:t>All Rights Reserved.</a:t>
            </a:r>
            <a:r>
              <a:rPr lang="en-US" baseline="0" dirty="0" smtClean="0"/>
              <a:t> M</a:t>
            </a:r>
            <a:r>
              <a:rPr lang="en-US" dirty="0" smtClean="0"/>
              <a:t>ay be used for nonprofit educational purposes if this copyright notice is included</a:t>
            </a:r>
            <a:r>
              <a:rPr lang="en-US" baseline="0" dirty="0" smtClean="0"/>
              <a:t>. </a:t>
            </a:r>
            <a:r>
              <a:rPr lang="en-US" dirty="0" smtClean="0"/>
              <a:t>Permission must be obtained from the copyright holder(s) for any other use.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0" kern="1200" dirty="0" smtClean="0">
                <a:solidFill>
                  <a:schemeClr val="tx1"/>
                </a:solidFill>
                <a:latin typeface="Times New Roman" pitchFamily="-108" charset="0"/>
                <a:ea typeface="+mn-ea"/>
                <a:cs typeface="+mn-cs"/>
              </a:rPr>
              <a:t>	</a:t>
            </a:r>
          </a:p>
          <a:p>
            <a:endParaRPr lang="en-US" dirty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BF9DEDE-6DDF-1647-8E83-527B1C230181}" type="slidenum">
              <a:rPr lang="en-US"/>
              <a:pPr/>
              <a:t>39</a:t>
            </a:fld>
            <a:endParaRPr lang="en-US"/>
          </a:p>
        </p:txBody>
      </p:sp>
      <p:sp>
        <p:nvSpPr>
          <p:cNvPr id="84275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427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© S. J. Luck.</a:t>
            </a:r>
            <a:r>
              <a:rPr lang="en-US" baseline="0" dirty="0" smtClean="0"/>
              <a:t> </a:t>
            </a:r>
            <a:r>
              <a:rPr lang="en-US" dirty="0" smtClean="0"/>
              <a:t>All Rights Reserved.</a:t>
            </a:r>
            <a:r>
              <a:rPr lang="en-US" baseline="0" dirty="0" smtClean="0"/>
              <a:t> M</a:t>
            </a:r>
            <a:r>
              <a:rPr lang="en-US" dirty="0" smtClean="0"/>
              <a:t>ay be used for nonprofit educational purposes if this copyright notice is included</a:t>
            </a:r>
            <a:r>
              <a:rPr lang="en-US" baseline="0" dirty="0" smtClean="0"/>
              <a:t>. </a:t>
            </a:r>
            <a:r>
              <a:rPr lang="en-US" dirty="0" smtClean="0"/>
              <a:t>Permission must be obtained from the copyright </a:t>
            </a:r>
            <a:r>
              <a:rPr lang="en-US" dirty="0" err="1" smtClean="0"/>
              <a:t>holder(s</a:t>
            </a:r>
            <a:r>
              <a:rPr lang="en-US" dirty="0" smtClean="0"/>
              <a:t>) for any other use.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57BDF13-1A2A-2947-BD87-C463CF3594A5}" type="slidenum">
              <a:rPr lang="en-US"/>
              <a:pPr/>
              <a:t>4</a:t>
            </a:fld>
            <a:endParaRPr lang="en-US"/>
          </a:p>
        </p:txBody>
      </p:sp>
      <p:sp>
        <p:nvSpPr>
          <p:cNvPr id="82739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273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r>
              <a:rPr lang="en-US" dirty="0"/>
              <a:t>http://</a:t>
            </a:r>
            <a:r>
              <a:rPr lang="en-US" dirty="0" err="1"/>
              <a:t>en.wikipedia.org</a:t>
            </a:r>
            <a:r>
              <a:rPr lang="en-US" dirty="0"/>
              <a:t>/wiki/</a:t>
            </a:r>
            <a:r>
              <a:rPr lang="en-US" dirty="0" err="1"/>
              <a:t>Eeg</a:t>
            </a:r>
            <a:endParaRPr lang="en-US" dirty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661D516-7C32-D447-854D-2CDC5E1BB5E7}" type="slidenum">
              <a:rPr lang="en-US"/>
              <a:pPr/>
              <a:t>40</a:t>
            </a:fld>
            <a:endParaRPr lang="en-US"/>
          </a:p>
        </p:txBody>
      </p:sp>
      <p:sp>
        <p:nvSpPr>
          <p:cNvPr id="84685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468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© S. J. Luck.</a:t>
            </a:r>
            <a:r>
              <a:rPr lang="en-US" baseline="0" dirty="0" smtClean="0"/>
              <a:t> </a:t>
            </a:r>
            <a:r>
              <a:rPr lang="en-US" dirty="0" smtClean="0"/>
              <a:t>All Rights Reserved.</a:t>
            </a:r>
            <a:r>
              <a:rPr lang="en-US" baseline="0" dirty="0" smtClean="0"/>
              <a:t> M</a:t>
            </a:r>
            <a:r>
              <a:rPr lang="en-US" dirty="0" smtClean="0"/>
              <a:t>ay be used for nonprofit educational purposes if this copyright notice is included</a:t>
            </a:r>
            <a:r>
              <a:rPr lang="en-US" baseline="0" dirty="0" smtClean="0"/>
              <a:t>. </a:t>
            </a:r>
            <a:r>
              <a:rPr lang="en-US" dirty="0" smtClean="0"/>
              <a:t>Permission must be obtained from the copyright </a:t>
            </a:r>
            <a:r>
              <a:rPr lang="en-US" dirty="0" err="1" smtClean="0"/>
              <a:t>holder(s</a:t>
            </a:r>
            <a:r>
              <a:rPr lang="en-US" dirty="0" smtClean="0"/>
              <a:t>) for any other use.</a:t>
            </a: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07755E3-2569-1C48-851C-6A25C2C9BFD5}" type="slidenum">
              <a:rPr lang="en-US"/>
              <a:pPr/>
              <a:t>41</a:t>
            </a:fld>
            <a:endParaRPr lang="en-US"/>
          </a:p>
        </p:txBody>
      </p:sp>
      <p:sp>
        <p:nvSpPr>
          <p:cNvPr id="85299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529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Adapted</a:t>
            </a:r>
            <a:r>
              <a:rPr lang="en-US" baseline="0" dirty="0" smtClean="0"/>
              <a:t> from </a:t>
            </a:r>
            <a:r>
              <a:rPr lang="en-US" sz="1200" kern="1200" dirty="0" smtClean="0">
                <a:solidFill>
                  <a:schemeClr val="tx1"/>
                </a:solidFill>
                <a:latin typeface="Times New Roman" pitchFamily="-112" charset="0"/>
                <a:ea typeface="+mn-ea"/>
                <a:cs typeface="+mn-cs"/>
              </a:rPr>
              <a:t>Hajcak, G., </a:t>
            </a:r>
            <a:r>
              <a:rPr lang="en-US" sz="1200" kern="1200" dirty="0" err="1" smtClean="0">
                <a:solidFill>
                  <a:schemeClr val="tx1"/>
                </a:solidFill>
                <a:latin typeface="Times New Roman" pitchFamily="-112" charset="0"/>
                <a:ea typeface="+mn-ea"/>
                <a:cs typeface="+mn-cs"/>
              </a:rPr>
              <a:t>Wienberg</a:t>
            </a:r>
            <a:r>
              <a:rPr lang="en-US" sz="1200" kern="1200" dirty="0" smtClean="0">
                <a:solidFill>
                  <a:schemeClr val="tx1"/>
                </a:solidFill>
                <a:latin typeface="Times New Roman" pitchFamily="-112" charset="0"/>
                <a:ea typeface="+mn-ea"/>
                <a:cs typeface="+mn-cs"/>
              </a:rPr>
              <a:t>, A., </a:t>
            </a:r>
            <a:r>
              <a:rPr lang="en-US" sz="1200" kern="1200" dirty="0" err="1" smtClean="0">
                <a:solidFill>
                  <a:schemeClr val="tx1"/>
                </a:solidFill>
                <a:latin typeface="Times New Roman" pitchFamily="-112" charset="0"/>
                <a:ea typeface="+mn-ea"/>
                <a:cs typeface="+mn-cs"/>
              </a:rPr>
              <a:t>MacNamara</a:t>
            </a:r>
            <a:r>
              <a:rPr lang="en-US" sz="1200" kern="1200" dirty="0" smtClean="0">
                <a:solidFill>
                  <a:schemeClr val="tx1"/>
                </a:solidFill>
                <a:latin typeface="Times New Roman" pitchFamily="-112" charset="0"/>
                <a:ea typeface="+mn-ea"/>
                <a:cs typeface="+mn-cs"/>
              </a:rPr>
              <a:t>, A., &amp; </a:t>
            </a:r>
            <a:r>
              <a:rPr lang="en-US" sz="1200" kern="1200" dirty="0" err="1" smtClean="0">
                <a:solidFill>
                  <a:schemeClr val="tx1"/>
                </a:solidFill>
                <a:latin typeface="Times New Roman" pitchFamily="-112" charset="0"/>
                <a:ea typeface="+mn-ea"/>
                <a:cs typeface="+mn-cs"/>
              </a:rPr>
              <a:t>Foti</a:t>
            </a:r>
            <a:r>
              <a:rPr lang="en-US" sz="1200" kern="1200" dirty="0" smtClean="0">
                <a:solidFill>
                  <a:schemeClr val="tx1"/>
                </a:solidFill>
                <a:latin typeface="Times New Roman" pitchFamily="-112" charset="0"/>
                <a:ea typeface="+mn-ea"/>
                <a:cs typeface="+mn-cs"/>
              </a:rPr>
              <a:t>, D. (2012). ERPs and the study of emotion. In S. J. Luck &amp; E. S. Kappenman (Eds.), The Oxford Handbook of Event-Related Potential Components (pp. 441-472). New York: Oxford University Press. </a:t>
            </a:r>
            <a:r>
              <a:rPr lang="en-US" dirty="0" smtClean="0"/>
              <a:t>© Oxford University Press.</a:t>
            </a:r>
            <a:endParaRPr lang="en-US" dirty="0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07755E3-2569-1C48-851C-6A25C2C9BFD5}" type="slidenum">
              <a:rPr lang="en-US"/>
              <a:pPr/>
              <a:t>42</a:t>
            </a:fld>
            <a:endParaRPr lang="en-US"/>
          </a:p>
        </p:txBody>
      </p:sp>
      <p:sp>
        <p:nvSpPr>
          <p:cNvPr id="85299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529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Adapted</a:t>
            </a:r>
            <a:r>
              <a:rPr lang="en-US" baseline="0" dirty="0" smtClean="0"/>
              <a:t> from </a:t>
            </a:r>
            <a:r>
              <a:rPr lang="en-US" sz="1200" kern="1200" dirty="0" smtClean="0">
                <a:solidFill>
                  <a:schemeClr val="tx1"/>
                </a:solidFill>
                <a:latin typeface="Times New Roman" pitchFamily="-112" charset="0"/>
                <a:ea typeface="+mn-ea"/>
                <a:cs typeface="+mn-cs"/>
              </a:rPr>
              <a:t>Hajcak, G., </a:t>
            </a:r>
            <a:r>
              <a:rPr lang="en-US" sz="1200" kern="1200" dirty="0" err="1" smtClean="0">
                <a:solidFill>
                  <a:schemeClr val="tx1"/>
                </a:solidFill>
                <a:latin typeface="Times New Roman" pitchFamily="-112" charset="0"/>
                <a:ea typeface="+mn-ea"/>
                <a:cs typeface="+mn-cs"/>
              </a:rPr>
              <a:t>Wienberg</a:t>
            </a:r>
            <a:r>
              <a:rPr lang="en-US" sz="1200" kern="1200" dirty="0" smtClean="0">
                <a:solidFill>
                  <a:schemeClr val="tx1"/>
                </a:solidFill>
                <a:latin typeface="Times New Roman" pitchFamily="-112" charset="0"/>
                <a:ea typeface="+mn-ea"/>
                <a:cs typeface="+mn-cs"/>
              </a:rPr>
              <a:t>, A., </a:t>
            </a:r>
            <a:r>
              <a:rPr lang="en-US" sz="1200" kern="1200" dirty="0" err="1" smtClean="0">
                <a:solidFill>
                  <a:schemeClr val="tx1"/>
                </a:solidFill>
                <a:latin typeface="Times New Roman" pitchFamily="-112" charset="0"/>
                <a:ea typeface="+mn-ea"/>
                <a:cs typeface="+mn-cs"/>
              </a:rPr>
              <a:t>MacNamara</a:t>
            </a:r>
            <a:r>
              <a:rPr lang="en-US" sz="1200" kern="1200" dirty="0" smtClean="0">
                <a:solidFill>
                  <a:schemeClr val="tx1"/>
                </a:solidFill>
                <a:latin typeface="Times New Roman" pitchFamily="-112" charset="0"/>
                <a:ea typeface="+mn-ea"/>
                <a:cs typeface="+mn-cs"/>
              </a:rPr>
              <a:t>, A., &amp; </a:t>
            </a:r>
            <a:r>
              <a:rPr lang="en-US" sz="1200" kern="1200" dirty="0" err="1" smtClean="0">
                <a:solidFill>
                  <a:schemeClr val="tx1"/>
                </a:solidFill>
                <a:latin typeface="Times New Roman" pitchFamily="-112" charset="0"/>
                <a:ea typeface="+mn-ea"/>
                <a:cs typeface="+mn-cs"/>
              </a:rPr>
              <a:t>Foti</a:t>
            </a:r>
            <a:r>
              <a:rPr lang="en-US" sz="1200" kern="1200" dirty="0" smtClean="0">
                <a:solidFill>
                  <a:schemeClr val="tx1"/>
                </a:solidFill>
                <a:latin typeface="Times New Roman" pitchFamily="-112" charset="0"/>
                <a:ea typeface="+mn-ea"/>
                <a:cs typeface="+mn-cs"/>
              </a:rPr>
              <a:t>, D. (2012). ERPs and the study of emotion. In S. J. Luck &amp; E. S. Kappenman (Eds.), The Oxford Handbook of Event-Related Potential Components (pp. 441-472). New York: Oxford University Press. </a:t>
            </a:r>
            <a:r>
              <a:rPr lang="en-US" dirty="0" smtClean="0"/>
              <a:t>© Oxford University Press.</a:t>
            </a: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07755E3-2569-1C48-851C-6A25C2C9BFD5}" type="slidenum">
              <a:rPr lang="en-US"/>
              <a:pPr/>
              <a:t>43</a:t>
            </a:fld>
            <a:endParaRPr lang="en-US"/>
          </a:p>
        </p:txBody>
      </p:sp>
      <p:sp>
        <p:nvSpPr>
          <p:cNvPr id="85299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529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Adapted</a:t>
            </a:r>
            <a:r>
              <a:rPr lang="en-US" baseline="0" dirty="0" smtClean="0"/>
              <a:t> from </a:t>
            </a:r>
            <a:r>
              <a:rPr lang="en-US" sz="1200" kern="1200" dirty="0" smtClean="0">
                <a:solidFill>
                  <a:schemeClr val="tx1"/>
                </a:solidFill>
                <a:latin typeface="Times New Roman" pitchFamily="-112" charset="0"/>
                <a:ea typeface="+mn-ea"/>
                <a:cs typeface="+mn-cs"/>
              </a:rPr>
              <a:t>Hajcak, G., </a:t>
            </a:r>
            <a:r>
              <a:rPr lang="en-US" sz="1200" kern="1200" dirty="0" err="1" smtClean="0">
                <a:solidFill>
                  <a:schemeClr val="tx1"/>
                </a:solidFill>
                <a:latin typeface="Times New Roman" pitchFamily="-112" charset="0"/>
                <a:ea typeface="+mn-ea"/>
                <a:cs typeface="+mn-cs"/>
              </a:rPr>
              <a:t>Wienberg</a:t>
            </a:r>
            <a:r>
              <a:rPr lang="en-US" sz="1200" kern="1200" dirty="0" smtClean="0">
                <a:solidFill>
                  <a:schemeClr val="tx1"/>
                </a:solidFill>
                <a:latin typeface="Times New Roman" pitchFamily="-112" charset="0"/>
                <a:ea typeface="+mn-ea"/>
                <a:cs typeface="+mn-cs"/>
              </a:rPr>
              <a:t>, A., </a:t>
            </a:r>
            <a:r>
              <a:rPr lang="en-US" sz="1200" kern="1200" dirty="0" err="1" smtClean="0">
                <a:solidFill>
                  <a:schemeClr val="tx1"/>
                </a:solidFill>
                <a:latin typeface="Times New Roman" pitchFamily="-112" charset="0"/>
                <a:ea typeface="+mn-ea"/>
                <a:cs typeface="+mn-cs"/>
              </a:rPr>
              <a:t>MacNamara</a:t>
            </a:r>
            <a:r>
              <a:rPr lang="en-US" sz="1200" kern="1200" dirty="0" smtClean="0">
                <a:solidFill>
                  <a:schemeClr val="tx1"/>
                </a:solidFill>
                <a:latin typeface="Times New Roman" pitchFamily="-112" charset="0"/>
                <a:ea typeface="+mn-ea"/>
                <a:cs typeface="+mn-cs"/>
              </a:rPr>
              <a:t>, A., &amp; </a:t>
            </a:r>
            <a:r>
              <a:rPr lang="en-US" sz="1200" kern="1200" dirty="0" err="1" smtClean="0">
                <a:solidFill>
                  <a:schemeClr val="tx1"/>
                </a:solidFill>
                <a:latin typeface="Times New Roman" pitchFamily="-112" charset="0"/>
                <a:ea typeface="+mn-ea"/>
                <a:cs typeface="+mn-cs"/>
              </a:rPr>
              <a:t>Foti</a:t>
            </a:r>
            <a:r>
              <a:rPr lang="en-US" sz="1200" kern="1200" dirty="0" smtClean="0">
                <a:solidFill>
                  <a:schemeClr val="tx1"/>
                </a:solidFill>
                <a:latin typeface="Times New Roman" pitchFamily="-112" charset="0"/>
                <a:ea typeface="+mn-ea"/>
                <a:cs typeface="+mn-cs"/>
              </a:rPr>
              <a:t>, D. (2012). ERPs and the study of emotion. In S. J. Luck &amp; E. S. Kappenman (Eds.), The Oxford Handbook of Event-Related Potential Components (pp. 441-472). New York: Oxford University Press. </a:t>
            </a:r>
            <a:r>
              <a:rPr lang="en-US" dirty="0" smtClean="0"/>
              <a:t>© Oxford University Press.</a:t>
            </a:r>
          </a:p>
          <a:p>
            <a:endParaRPr 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335197E-3785-8F42-BD9F-6221A954A7B9}" type="slidenum">
              <a:rPr lang="en-US"/>
              <a:pPr/>
              <a:t>5</a:t>
            </a:fld>
            <a:endParaRPr lang="en-US"/>
          </a:p>
        </p:txBody>
      </p:sp>
      <p:sp>
        <p:nvSpPr>
          <p:cNvPr id="139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92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2" charset="0"/>
                <a:ea typeface="+mn-ea"/>
                <a:cs typeface="+mn-cs"/>
              </a:rPr>
              <a:t>© S. J. Luck. All Rights Reserved. May be used for nonprofit educational purposes if this copyright notice is included. Permission must be obtained from the copyright holder(s) for any other use.</a:t>
            </a:r>
          </a:p>
          <a:p>
            <a:endParaRPr 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866B342-149A-1F48-B314-4E79D1B98A81}" type="slidenum">
              <a:rPr lang="en-US"/>
              <a:pPr/>
              <a:t>6</a:t>
            </a:fld>
            <a:endParaRPr lang="en-US"/>
          </a:p>
        </p:txBody>
      </p:sp>
      <p:sp>
        <p:nvSpPr>
          <p:cNvPr id="825346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253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2" charset="0"/>
                <a:ea typeface="+mn-ea"/>
                <a:cs typeface="+mn-cs"/>
              </a:rPr>
              <a:t>© S. J. Luck. All Rights Reserved. May be used for nonprofit educational purposes if this copyright notice is included. Permission must be obtained from the copyright holder(s) for any other use.</a:t>
            </a:r>
          </a:p>
          <a:p>
            <a:endParaRPr lang="en-US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57BDF13-1A2A-2947-BD87-C463CF3594A5}" type="slidenum">
              <a:rPr lang="en-US"/>
              <a:pPr/>
              <a:t>7</a:t>
            </a:fld>
            <a:endParaRPr lang="en-US"/>
          </a:p>
        </p:txBody>
      </p:sp>
      <p:sp>
        <p:nvSpPr>
          <p:cNvPr id="82739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273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r>
              <a:rPr lang="en-US" dirty="0" smtClean="0"/>
              <a:t>EEG from http</a:t>
            </a:r>
            <a:r>
              <a:rPr lang="en-US" dirty="0"/>
              <a:t>://</a:t>
            </a:r>
            <a:r>
              <a:rPr lang="en-US" dirty="0" err="1"/>
              <a:t>en.wikipedia.org</a:t>
            </a:r>
            <a:r>
              <a:rPr lang="en-US" dirty="0"/>
              <a:t>/wiki/</a:t>
            </a:r>
            <a:r>
              <a:rPr lang="en-US" dirty="0" err="1" smtClean="0"/>
              <a:t>Eeg</a:t>
            </a:r>
            <a:endParaRPr lang="en-US" dirty="0" smtClean="0"/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2" charset="0"/>
                <a:ea typeface="+mn-ea"/>
                <a:cs typeface="+mn-cs"/>
              </a:rPr>
              <a:t>All other content © S. J. Luck. All Rights Reserved. May be used for nonprofit educational purposes if this copyright notice is included. Permission must be obtained from the copyright holder(s) for any other use.</a:t>
            </a:r>
          </a:p>
          <a:p>
            <a:endParaRPr lang="en-US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57BDF13-1A2A-2947-BD87-C463CF3594A5}" type="slidenum">
              <a:rPr lang="en-US"/>
              <a:pPr/>
              <a:t>8</a:t>
            </a:fld>
            <a:endParaRPr lang="en-US"/>
          </a:p>
        </p:txBody>
      </p:sp>
      <p:sp>
        <p:nvSpPr>
          <p:cNvPr id="82739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273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2" charset="0"/>
                <a:ea typeface="+mn-ea"/>
                <a:cs typeface="+mn-cs"/>
              </a:rPr>
              <a:t>All other content © S. J. Luck. All Rights Reserved. May be used for nonprofit educational purposes if this copyright notice is included. Permission must be obtained from the copyright holder(s) for any other use.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57BDF13-1A2A-2947-BD87-C463CF3594A5}" type="slidenum">
              <a:rPr lang="en-US"/>
              <a:pPr/>
              <a:t>9</a:t>
            </a:fld>
            <a:endParaRPr lang="en-US"/>
          </a:p>
        </p:txBody>
      </p:sp>
      <p:sp>
        <p:nvSpPr>
          <p:cNvPr id="82739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273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2" charset="0"/>
                <a:ea typeface="+mn-ea"/>
                <a:cs typeface="+mn-cs"/>
              </a:rPr>
              <a:t>© S. J. Luck. All Rights Reserved. May be used for nonprofit educational purposes if this copyright notice is included. Permission must be obtained from the copyright holder(s) for any other use.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791" name="Rectangle 39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Times" pitchFamily="-112" charset="0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330792" name="Rectangle 40"/>
          <p:cNvSpPr>
            <a:spLocks noGrp="1" noChangeArrowheads="1"/>
          </p:cNvSpPr>
          <p:nvPr>
            <p:ph type="ctrTitle"/>
          </p:nvPr>
        </p:nvSpPr>
        <p:spPr>
          <a:xfrm>
            <a:off x="685800" y="1768475"/>
            <a:ext cx="7772400" cy="1736725"/>
          </a:xfrm>
        </p:spPr>
        <p:txBody>
          <a:bodyPr anchor="b" anchorCtr="1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30794" name="Text Box 42"/>
          <p:cNvSpPr txBox="1">
            <a:spLocks noChangeArrowheads="1"/>
          </p:cNvSpPr>
          <p:nvPr userDrawn="1"/>
        </p:nvSpPr>
        <p:spPr bwMode="auto">
          <a:xfrm>
            <a:off x="990600" y="6248400"/>
            <a:ext cx="7356915" cy="577081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50" dirty="0" smtClean="0"/>
              <a:t>All slides © </a:t>
            </a:r>
            <a:r>
              <a:rPr lang="en-US" sz="1050" dirty="0"/>
              <a:t>S. J. </a:t>
            </a:r>
            <a:r>
              <a:rPr lang="en-US" sz="1050" dirty="0" smtClean="0"/>
              <a:t>Luck, except as indicated in the notes sections of individual slides</a:t>
            </a:r>
          </a:p>
          <a:p>
            <a:pPr algn="ctr"/>
            <a:r>
              <a:rPr lang="en-US" sz="1050" dirty="0" smtClean="0"/>
              <a:t>Slides may be used for</a:t>
            </a:r>
            <a:r>
              <a:rPr lang="en-US" sz="1050" baseline="0" dirty="0" smtClean="0"/>
              <a:t> nonprofit educational purposes</a:t>
            </a:r>
            <a:r>
              <a:rPr lang="en-US" sz="1050" dirty="0" smtClean="0"/>
              <a:t> if this copyright notice is included, except as noted</a:t>
            </a:r>
            <a:endParaRPr lang="en-US" sz="1050" baseline="0" dirty="0" smtClean="0"/>
          </a:p>
          <a:p>
            <a:pPr algn="ctr"/>
            <a:r>
              <a:rPr lang="en-US" sz="1050" baseline="0" dirty="0" smtClean="0"/>
              <a:t>Permission must be obtained from the copyright </a:t>
            </a:r>
            <a:r>
              <a:rPr lang="en-US" sz="1050" baseline="0" dirty="0" err="1" smtClean="0"/>
              <a:t>holder(s</a:t>
            </a:r>
            <a:r>
              <a:rPr lang="en-US" sz="1050" baseline="0" dirty="0" smtClean="0"/>
              <a:t>) for any other use</a:t>
            </a:r>
            <a:endParaRPr lang="en-US" sz="1050" dirty="0" smtClean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99CAD89F-C610-F94E-BD91-27E200AB1D7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2D9A1C10-A33F-0A4F-9F2D-BC6EE7E0675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215D101E-2AF9-074F-A555-BA28D5EF453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83C9D67F-4293-7246-8B2E-85D59E7E376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970F3076-AA0A-684F-83C2-34F623166BA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E8C3FBCD-9237-0A4E-8120-017F2552660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E784533A-BB84-8F41-BC0B-B805AB80D55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F62D579B-1129-2F44-B644-51D2DB3B53B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E296D3E3-44E0-9346-A628-ED4D3FFBFBC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40103B57-B45B-824A-B12D-F453740B2D2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765" name="Rectangle 37"/>
          <p:cNvSpPr>
            <a:spLocks noGrp="1" noChangeArrowheads="1"/>
          </p:cNvSpPr>
          <p:nvPr>
            <p:ph type="title"/>
          </p:nvPr>
        </p:nvSpPr>
        <p:spPr bwMode="black">
          <a:xfrm>
            <a:off x="457200" y="277813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29766" name="Rectangle 38"/>
          <p:cNvSpPr>
            <a:spLocks noGrp="1" noChangeArrowheads="1"/>
          </p:cNvSpPr>
          <p:nvPr>
            <p:ph type="body" idx="1"/>
          </p:nvPr>
        </p:nvSpPr>
        <p:spPr bwMode="black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29767" name="Rectangle 39"/>
          <p:cNvSpPr>
            <a:spLocks noGrp="1" noChangeArrowheads="1"/>
          </p:cNvSpPr>
          <p:nvPr>
            <p:ph type="dt" sz="half" idx="2"/>
          </p:nvPr>
        </p:nvSpPr>
        <p:spPr bwMode="black">
          <a:xfrm>
            <a:off x="457200" y="6278563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itchFamily="-112" charset="0"/>
              </a:defRPr>
            </a:lvl1pPr>
          </a:lstStyle>
          <a:p>
            <a:endParaRPr lang="en-US"/>
          </a:p>
        </p:txBody>
      </p:sp>
      <p:sp>
        <p:nvSpPr>
          <p:cNvPr id="329768" name="Rectangle 40"/>
          <p:cNvSpPr>
            <a:spLocks noGrp="1" noChangeArrowheads="1"/>
          </p:cNvSpPr>
          <p:nvPr>
            <p:ph type="ftr" sz="quarter" idx="3"/>
          </p:nvPr>
        </p:nvSpPr>
        <p:spPr bwMode="black">
          <a:xfrm>
            <a:off x="3124200" y="6278563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pitchFamily="-112" charset="0"/>
              </a:defRPr>
            </a:lvl1pPr>
          </a:lstStyle>
          <a:p>
            <a:endParaRPr lang="en-US"/>
          </a:p>
        </p:txBody>
      </p:sp>
      <p:sp>
        <p:nvSpPr>
          <p:cNvPr id="329769" name="Rectangle 41"/>
          <p:cNvSpPr>
            <a:spLocks noGrp="1" noChangeArrowheads="1"/>
          </p:cNvSpPr>
          <p:nvPr>
            <p:ph type="sldNum" sz="quarter" idx="4"/>
          </p:nvPr>
        </p:nvSpPr>
        <p:spPr bwMode="black">
          <a:xfrm>
            <a:off x="6553200" y="6278563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itchFamily="-112" charset="0"/>
              </a:defRPr>
            </a:lvl1pPr>
          </a:lstStyle>
          <a:p>
            <a:fld id="{46068002-4779-EE44-A02F-9893D8B0BFF8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  <p:sldLayoutId id="2147483778" r:id="rId5"/>
    <p:sldLayoutId id="2147483779" r:id="rId6"/>
    <p:sldLayoutId id="2147483780" r:id="rId7"/>
    <p:sldLayoutId id="2147483781" r:id="rId8"/>
    <p:sldLayoutId id="2147483782" r:id="rId9"/>
    <p:sldLayoutId id="2147483783" r:id="rId10"/>
    <p:sldLayoutId id="2147483784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effectLst>
            <a:outerShdw blurRad="38100" dist="38100" dir="2700000" algn="tl">
              <a:srgbClr val="DDDDDD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effectLst>
            <a:outerShdw blurRad="38100" dist="38100" dir="2700000" algn="tl">
              <a:srgbClr val="DDDDDD"/>
            </a:outerShdw>
          </a:effectLst>
          <a:latin typeface="Geneva" pitchFamily="-112" charset="0"/>
        </a:defRPr>
      </a:lvl2pPr>
      <a:lvl3pPr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effectLst>
            <a:outerShdw blurRad="38100" dist="38100" dir="2700000" algn="tl">
              <a:srgbClr val="DDDDDD"/>
            </a:outerShdw>
          </a:effectLst>
          <a:latin typeface="Geneva" pitchFamily="-112" charset="0"/>
        </a:defRPr>
      </a:lvl3pPr>
      <a:lvl4pPr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effectLst>
            <a:outerShdw blurRad="38100" dist="38100" dir="2700000" algn="tl">
              <a:srgbClr val="DDDDDD"/>
            </a:outerShdw>
          </a:effectLst>
          <a:latin typeface="Geneva" pitchFamily="-112" charset="0"/>
        </a:defRPr>
      </a:lvl4pPr>
      <a:lvl5pPr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effectLst>
            <a:outerShdw blurRad="38100" dist="38100" dir="2700000" algn="tl">
              <a:srgbClr val="DDDDDD"/>
            </a:outerShdw>
          </a:effectLst>
          <a:latin typeface="Geneva" pitchFamily="-112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effectLst>
            <a:outerShdw blurRad="38100" dist="38100" dir="2700000" algn="tl">
              <a:srgbClr val="DDDDDD"/>
            </a:outerShdw>
          </a:effectLst>
          <a:latin typeface="Geneva" pitchFamily="-112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effectLst>
            <a:outerShdw blurRad="38100" dist="38100" dir="2700000" algn="tl">
              <a:srgbClr val="DDDDDD"/>
            </a:outerShdw>
          </a:effectLst>
          <a:latin typeface="Geneva" pitchFamily="-112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effectLst>
            <a:outerShdw blurRad="38100" dist="38100" dir="2700000" algn="tl">
              <a:srgbClr val="DDDDDD"/>
            </a:outerShdw>
          </a:effectLst>
          <a:latin typeface="Geneva" pitchFamily="-112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effectLst>
            <a:outerShdw blurRad="38100" dist="38100" dir="2700000" algn="tl">
              <a:srgbClr val="DDDDDD"/>
            </a:outerShdw>
          </a:effectLst>
          <a:latin typeface="Geneva" pitchFamily="-112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SzPct val="125000"/>
        <a:buFont typeface="Times" pitchFamily="-112" charset="0"/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DDDDDD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tx1"/>
        </a:buClr>
        <a:buSzPct val="100000"/>
        <a:buChar char="-"/>
        <a:defRPr sz="2000">
          <a:solidFill>
            <a:schemeClr val="tx1"/>
          </a:solidFill>
          <a:effectLst>
            <a:outerShdw blurRad="38100" dist="38100" dir="2700000" algn="tl">
              <a:srgbClr val="DDDDDD"/>
            </a:outerShdw>
          </a:effectLst>
          <a:latin typeface="+mn-lt"/>
          <a:ea typeface="ＭＳ Ｐゴシック" pitchFamily="-112" charset="-128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SzPct val="65000"/>
        <a:buFont typeface="Times" pitchFamily="-112" charset="0"/>
        <a:buChar char="•"/>
        <a:defRPr sz="1600">
          <a:solidFill>
            <a:schemeClr val="tx1"/>
          </a:solidFill>
          <a:effectLst>
            <a:outerShdw blurRad="38100" dist="38100" dir="2700000" algn="tl">
              <a:srgbClr val="DDDDDD"/>
            </a:outerShdw>
          </a:effectLst>
          <a:latin typeface="+mn-lt"/>
          <a:ea typeface="ＭＳ Ｐゴシック" pitchFamily="-112" charset="-128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-112" charset="2"/>
        <a:buChar char="n"/>
        <a:defRPr sz="1400">
          <a:solidFill>
            <a:schemeClr val="tx1"/>
          </a:solidFill>
          <a:effectLst>
            <a:outerShdw blurRad="38100" dist="38100" dir="2700000" algn="tl">
              <a:srgbClr val="DDDDDD"/>
            </a:outerShdw>
          </a:effectLst>
          <a:latin typeface="+mn-lt"/>
          <a:ea typeface="ＭＳ Ｐゴシック" pitchFamily="-112" charset="-128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-112" charset="2"/>
        <a:buChar char="n"/>
        <a:defRPr sz="1200">
          <a:solidFill>
            <a:schemeClr val="tx1"/>
          </a:solidFill>
          <a:effectLst>
            <a:outerShdw blurRad="38100" dist="38100" dir="2700000" algn="tl">
              <a:srgbClr val="DDDDDD"/>
            </a:outerShdw>
          </a:effectLst>
          <a:latin typeface="+mn-lt"/>
          <a:ea typeface="ＭＳ Ｐゴシック" pitchFamily="-112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-112" charset="2"/>
        <a:buChar char="n"/>
        <a:defRPr sz="1200">
          <a:solidFill>
            <a:schemeClr val="tx1"/>
          </a:solidFill>
          <a:effectLst>
            <a:outerShdw blurRad="38100" dist="38100" dir="2700000" algn="tl">
              <a:srgbClr val="DDDDDD"/>
            </a:outerShdw>
          </a:effectLst>
          <a:latin typeface="+mn-lt"/>
          <a:ea typeface="ＭＳ Ｐゴシック" pitchFamily="-112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-112" charset="2"/>
        <a:buChar char="n"/>
        <a:defRPr sz="1200">
          <a:solidFill>
            <a:schemeClr val="tx1"/>
          </a:solidFill>
          <a:effectLst>
            <a:outerShdw blurRad="38100" dist="38100" dir="2700000" algn="tl">
              <a:srgbClr val="DDDDDD"/>
            </a:outerShdw>
          </a:effectLst>
          <a:latin typeface="+mn-lt"/>
          <a:ea typeface="ＭＳ Ｐゴシック" pitchFamily="-112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-112" charset="2"/>
        <a:buChar char="n"/>
        <a:defRPr sz="1200">
          <a:solidFill>
            <a:schemeClr val="tx1"/>
          </a:solidFill>
          <a:effectLst>
            <a:outerShdw blurRad="38100" dist="38100" dir="2700000" algn="tl">
              <a:srgbClr val="DDDDDD"/>
            </a:outerShdw>
          </a:effectLst>
          <a:latin typeface="+mn-lt"/>
          <a:ea typeface="ＭＳ Ｐゴシック" pitchFamily="-112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-112" charset="2"/>
        <a:buChar char="n"/>
        <a:defRPr sz="1200">
          <a:solidFill>
            <a:schemeClr val="tx1"/>
          </a:solidFill>
          <a:effectLst>
            <a:outerShdw blurRad="38100" dist="38100" dir="2700000" algn="tl">
              <a:srgbClr val="DDDDDD"/>
            </a:outerShdw>
          </a:effectLst>
          <a:latin typeface="+mn-lt"/>
          <a:ea typeface="ＭＳ Ｐゴシック" pitchFamily="-112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0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4" Type="http://schemas.openxmlformats.org/officeDocument/2006/relationships/image" Target="../media/image22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4" Type="http://schemas.openxmlformats.org/officeDocument/2006/relationships/image" Target="../media/image12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3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4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chart" Target="../charts/char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chart" Target="../charts/char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chart" Target="../charts/char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4" Type="http://schemas.openxmlformats.org/officeDocument/2006/relationships/image" Target="../media/image26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7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8.e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9.em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0.e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3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35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36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4" Type="http://schemas.openxmlformats.org/officeDocument/2006/relationships/image" Target="../media/image4.emf"/><Relationship Id="rId5" Type="http://schemas.openxmlformats.org/officeDocument/2006/relationships/image" Target="../media/image5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37.em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38.em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39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4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42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4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4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46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4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4" Type="http://schemas.openxmlformats.org/officeDocument/2006/relationships/image" Target="../media/image49.emf"/><Relationship Id="rId5" Type="http://schemas.openxmlformats.org/officeDocument/2006/relationships/image" Target="../media/image50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4" Type="http://schemas.openxmlformats.org/officeDocument/2006/relationships/image" Target="../media/image7.emf"/><Relationship Id="rId5" Type="http://schemas.openxmlformats.org/officeDocument/2006/relationships/image" Target="../media/image8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51.emf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5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4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4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4" Type="http://schemas.openxmlformats.org/officeDocument/2006/relationships/image" Target="../media/image10.emf"/><Relationship Id="rId5" Type="http://schemas.openxmlformats.org/officeDocument/2006/relationships/image" Target="../media/image11.emf"/><Relationship Id="rId6" Type="http://schemas.openxmlformats.org/officeDocument/2006/relationships/image" Target="../media/image12.e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4" Type="http://schemas.openxmlformats.org/officeDocument/2006/relationships/image" Target="../media/image15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4" Type="http://schemas.openxmlformats.org/officeDocument/2006/relationships/image" Target="../media/image17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4" Type="http://schemas.openxmlformats.org/officeDocument/2006/relationships/image" Target="../media/image19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11" name="Rectangle 19"/>
          <p:cNvSpPr>
            <a:spLocks noGrp="1" noChangeArrowheads="1"/>
          </p:cNvSpPr>
          <p:nvPr>
            <p:ph type="ctrTitle"/>
          </p:nvPr>
        </p:nvSpPr>
        <p:spPr>
          <a:xfrm>
            <a:off x="685800" y="1219200"/>
            <a:ext cx="7924800" cy="2286000"/>
          </a:xfrm>
        </p:spPr>
        <p:txBody>
          <a:bodyPr anchor="ctr"/>
          <a:lstStyle/>
          <a:p>
            <a:r>
              <a:rPr lang="en-US" b="1"/>
              <a:t>The ERP Boot Camp</a:t>
            </a:r>
          </a:p>
        </p:txBody>
      </p:sp>
      <p:sp>
        <p:nvSpPr>
          <p:cNvPr id="8214" name="Rectangle 22"/>
          <p:cNvSpPr>
            <a:spLocks noChangeArrowheads="1"/>
          </p:cNvSpPr>
          <p:nvPr/>
        </p:nvSpPr>
        <p:spPr bwMode="black">
          <a:xfrm>
            <a:off x="647700" y="3276600"/>
            <a:ext cx="7772400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 anchorCtr="1">
            <a:prstTxWarp prst="textNoShape">
              <a:avLst/>
            </a:prstTxWarp>
          </a:bodyPr>
          <a:lstStyle/>
          <a:p>
            <a:pPr eaLnBrk="1" hangingPunct="1"/>
            <a:r>
              <a:rPr lang="en-US" sz="4400" dirty="0"/>
              <a:t>Miscellaneous stuff that will keep coming up so I should just go ahead and talk about it now</a:t>
            </a:r>
            <a:endParaRPr lang="en-US" sz="4400" b="1" dirty="0">
              <a:solidFill>
                <a:schemeClr val="tx2"/>
              </a:solidFill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sp>
        <p:nvSpPr>
          <p:cNvPr id="8215" name="Line 23"/>
          <p:cNvSpPr>
            <a:spLocks noChangeShapeType="1"/>
          </p:cNvSpPr>
          <p:nvPr/>
        </p:nvSpPr>
        <p:spPr bwMode="auto">
          <a:xfrm rot="5400000">
            <a:off x="4533900" y="-228600"/>
            <a:ext cx="0" cy="6553200"/>
          </a:xfrm>
          <a:prstGeom prst="line">
            <a:avLst/>
          </a:prstGeom>
          <a:noFill/>
          <a:ln w="28575" cap="sq">
            <a:solidFill>
              <a:srgbClr val="FF0000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Picture 2" descr="Positive Up Logo"/>
          <p:cNvPicPr>
            <a:picLocks noChangeAspect="1" noChangeArrowheads="1"/>
          </p:cNvPicPr>
          <p:nvPr/>
        </p:nvPicPr>
        <p:blipFill>
          <a:blip r:embed="rId3">
            <a:alphaModFix/>
          </a:blip>
          <a:srcRect/>
          <a:stretch>
            <a:fillRect/>
          </a:stretch>
        </p:blipFill>
        <p:spPr bwMode="auto">
          <a:xfrm>
            <a:off x="86193" y="0"/>
            <a:ext cx="2428407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19400" y="95250"/>
            <a:ext cx="6248400" cy="97155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/>
        </p:nvSpPr>
        <p:spPr bwMode="auto">
          <a:xfrm>
            <a:off x="5410200" y="3429000"/>
            <a:ext cx="1371600" cy="1066800"/>
          </a:xfrm>
          <a:prstGeom prst="ellipse">
            <a:avLst/>
          </a:prstGeom>
          <a:solidFill>
            <a:srgbClr val="FFFF00"/>
          </a:solidFill>
          <a:ln w="28575" cap="sq" cmpd="sng" algn="ctr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Geneva" pitchFamily="-112" charset="0"/>
            </a:endParaRPr>
          </a:p>
        </p:txBody>
      </p:sp>
      <p:sp>
        <p:nvSpPr>
          <p:cNvPr id="826370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0"/>
            <a:ext cx="8686800" cy="914400"/>
          </a:xfrm>
        </p:spPr>
        <p:txBody>
          <a:bodyPr/>
          <a:lstStyle/>
          <a:p>
            <a:r>
              <a:rPr lang="en-US" dirty="0" smtClean="0"/>
              <a:t>Filtering</a:t>
            </a:r>
            <a:endParaRPr lang="en-US" dirty="0"/>
          </a:p>
        </p:txBody>
      </p:sp>
      <p:sp>
        <p:nvSpPr>
          <p:cNvPr id="826371" name="Line 3"/>
          <p:cNvSpPr>
            <a:spLocks noChangeShapeType="1"/>
          </p:cNvSpPr>
          <p:nvPr/>
        </p:nvSpPr>
        <p:spPr bwMode="auto">
          <a:xfrm rot="5400000">
            <a:off x="4572000" y="-3048000"/>
            <a:ext cx="0" cy="7924800"/>
          </a:xfrm>
          <a:prstGeom prst="line">
            <a:avLst/>
          </a:prstGeom>
          <a:noFill/>
          <a:ln w="28575" cap="sq">
            <a:solidFill>
              <a:srgbClr val="FF0000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" name="Text Box 6"/>
          <p:cNvSpPr txBox="1">
            <a:spLocks noChangeArrowheads="1"/>
          </p:cNvSpPr>
          <p:nvPr/>
        </p:nvSpPr>
        <p:spPr bwMode="auto">
          <a:xfrm>
            <a:off x="533400" y="990600"/>
            <a:ext cx="8077200" cy="40011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/>
            <a:r>
              <a:rPr lang="en-US" dirty="0" smtClean="0"/>
              <a:t>High-pass filter: Remove low frequencies, high low frequencies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947" y="1676400"/>
            <a:ext cx="8856995" cy="3581400"/>
          </a:xfrm>
          <a:prstGeom prst="rect">
            <a:avLst/>
          </a:prstGeom>
        </p:spPr>
      </p:pic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5715000" y="4495800"/>
            <a:ext cx="2743200" cy="101566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dirty="0" smtClean="0"/>
              <a:t>Extreme filters can significantly distort an ERP waveform</a:t>
            </a:r>
          </a:p>
        </p:txBody>
      </p:sp>
    </p:spTree>
    <p:extLst>
      <p:ext uri="{BB962C8B-B14F-4D97-AF65-F5344CB8AC3E}">
        <p14:creationId xmlns:p14="http://schemas.microsoft.com/office/powerpoint/2010/main" val="34715806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6370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0"/>
            <a:ext cx="8686800" cy="914400"/>
          </a:xfrm>
        </p:spPr>
        <p:txBody>
          <a:bodyPr/>
          <a:lstStyle/>
          <a:p>
            <a:r>
              <a:rPr lang="en-US" dirty="0" smtClean="0"/>
              <a:t>Filtering</a:t>
            </a:r>
            <a:endParaRPr lang="en-US" dirty="0"/>
          </a:p>
        </p:txBody>
      </p:sp>
      <p:sp>
        <p:nvSpPr>
          <p:cNvPr id="826371" name="Line 3"/>
          <p:cNvSpPr>
            <a:spLocks noChangeShapeType="1"/>
          </p:cNvSpPr>
          <p:nvPr/>
        </p:nvSpPr>
        <p:spPr bwMode="auto">
          <a:xfrm rot="5400000">
            <a:off x="4572000" y="-3048000"/>
            <a:ext cx="0" cy="7924800"/>
          </a:xfrm>
          <a:prstGeom prst="line">
            <a:avLst/>
          </a:prstGeom>
          <a:noFill/>
          <a:ln w="28575" cap="sq">
            <a:solidFill>
              <a:srgbClr val="FF0000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" name="Text Box 6"/>
          <p:cNvSpPr txBox="1">
            <a:spLocks noChangeArrowheads="1"/>
          </p:cNvSpPr>
          <p:nvPr/>
        </p:nvSpPr>
        <p:spPr bwMode="auto">
          <a:xfrm>
            <a:off x="533400" y="990600"/>
            <a:ext cx="8077200" cy="40011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/>
            <a:r>
              <a:rPr lang="en-US" dirty="0" smtClean="0"/>
              <a:t>High-pass filter: Remove low frequencies, high low frequencies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0200" y="1447800"/>
            <a:ext cx="7073900" cy="2667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5734" y="4167698"/>
            <a:ext cx="7088366" cy="2667000"/>
          </a:xfrm>
          <a:prstGeom prst="rect">
            <a:avLst/>
          </a:prstGeom>
        </p:spPr>
      </p:pic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76200" y="2571690"/>
            <a:ext cx="1447800" cy="707886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/>
            <a:r>
              <a:rPr lang="en-US" dirty="0" smtClean="0"/>
              <a:t>EEG,</a:t>
            </a:r>
          </a:p>
          <a:p>
            <a:pPr algn="l"/>
            <a:r>
              <a:rPr lang="en-US" dirty="0" smtClean="0"/>
              <a:t>Unfiltered</a:t>
            </a:r>
          </a:p>
        </p:txBody>
      </p:sp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76200" y="4953000"/>
            <a:ext cx="1447800" cy="101566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/>
            <a:r>
              <a:rPr lang="en-US" smtClean="0"/>
              <a:t>EEG,</a:t>
            </a:r>
            <a:endParaRPr lang="en-US" dirty="0" smtClean="0"/>
          </a:p>
          <a:p>
            <a:pPr algn="l"/>
            <a:r>
              <a:rPr lang="en-US" dirty="0" smtClean="0"/>
              <a:t>Filtered @ 0.1 Hz</a:t>
            </a:r>
          </a:p>
        </p:txBody>
      </p:sp>
    </p:spTree>
    <p:extLst>
      <p:ext uri="{BB962C8B-B14F-4D97-AF65-F5344CB8AC3E}">
        <p14:creationId xmlns:p14="http://schemas.microsoft.com/office/powerpoint/2010/main" val="32339659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9746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12700"/>
            <a:ext cx="8686800" cy="1143000"/>
          </a:xfrm>
        </p:spPr>
        <p:txBody>
          <a:bodyPr/>
          <a:lstStyle/>
          <a:p>
            <a:r>
              <a:rPr lang="en-US" dirty="0" smtClean="0"/>
              <a:t>Segmenting &amp; </a:t>
            </a:r>
            <a:r>
              <a:rPr lang="en-US" dirty="0" err="1" smtClean="0"/>
              <a:t>Baselining</a:t>
            </a:r>
            <a:endParaRPr lang="en-US" dirty="0"/>
          </a:p>
        </p:txBody>
      </p:sp>
      <p:sp>
        <p:nvSpPr>
          <p:cNvPr id="799747" name="Line 3"/>
          <p:cNvSpPr>
            <a:spLocks noChangeShapeType="1"/>
          </p:cNvSpPr>
          <p:nvPr/>
        </p:nvSpPr>
        <p:spPr bwMode="auto">
          <a:xfrm rot="5400000">
            <a:off x="4572000" y="-2932113"/>
            <a:ext cx="0" cy="7924800"/>
          </a:xfrm>
          <a:prstGeom prst="line">
            <a:avLst/>
          </a:prstGeom>
          <a:noFill/>
          <a:ln w="28575" cap="sq">
            <a:solidFill>
              <a:srgbClr val="FF0000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99748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360363" y="1600200"/>
            <a:ext cx="8437273" cy="4724400"/>
          </a:xfrm>
        </p:spPr>
        <p:txBody>
          <a:bodyPr/>
          <a:lstStyle/>
          <a:p>
            <a:r>
              <a:rPr lang="en-US" dirty="0" smtClean="0"/>
              <a:t>Prior to averaging, we must extract segments (epochs) of the EEG surrounding the relevant events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Baseline correction is usually performed at this point</a:t>
            </a:r>
          </a:p>
          <a:p>
            <a:pPr lvl="1"/>
            <a:r>
              <a:rPr lang="en-US" dirty="0" smtClean="0"/>
              <a:t>This is important for some types of artifact rejection procedures (e.g., absolute voltage thresholds)</a:t>
            </a:r>
          </a:p>
          <a:p>
            <a:pPr lvl="1"/>
            <a:r>
              <a:rPr lang="en-US" dirty="0" smtClean="0"/>
              <a:t>For most purposes, baseline correction can be performed at any time</a:t>
            </a:r>
          </a:p>
          <a:p>
            <a:endParaRPr lang="en-US" dirty="0"/>
          </a:p>
        </p:txBody>
      </p:sp>
      <p:pic>
        <p:nvPicPr>
          <p:cNvPr id="5" name="Picture 1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52397" y="2427858"/>
            <a:ext cx="5702300" cy="13081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</p:pic>
      <p:pic>
        <p:nvPicPr>
          <p:cNvPr id="6" name="Picture 1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flipV="1">
            <a:off x="1663745" y="2829514"/>
            <a:ext cx="6176012" cy="931418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</p:pic>
      <p:grpSp>
        <p:nvGrpSpPr>
          <p:cNvPr id="7" name="Group 6"/>
          <p:cNvGrpSpPr/>
          <p:nvPr/>
        </p:nvGrpSpPr>
        <p:grpSpPr>
          <a:xfrm>
            <a:off x="1847666" y="3685758"/>
            <a:ext cx="842820" cy="338554"/>
            <a:chOff x="5149272" y="1881913"/>
            <a:chExt cx="842820" cy="338554"/>
          </a:xfrm>
        </p:grpSpPr>
        <p:sp>
          <p:nvSpPr>
            <p:cNvPr id="8" name="TextBox 7"/>
            <p:cNvSpPr txBox="1"/>
            <p:nvPr/>
          </p:nvSpPr>
          <p:spPr>
            <a:xfrm>
              <a:off x="5149272" y="1881913"/>
              <a:ext cx="66576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Time</a:t>
              </a:r>
              <a:endParaRPr lang="en-US" sz="1600" dirty="0"/>
            </a:p>
          </p:txBody>
        </p:sp>
        <p:cxnSp>
          <p:nvCxnSpPr>
            <p:cNvPr id="9" name="Straight Arrow Connector 8"/>
            <p:cNvCxnSpPr/>
            <p:nvPr/>
          </p:nvCxnSpPr>
          <p:spPr bwMode="auto">
            <a:xfrm>
              <a:off x="5738092" y="2078182"/>
              <a:ext cx="254000" cy="1588"/>
            </a:xfrm>
            <a:prstGeom prst="straightConnector1">
              <a:avLst/>
            </a:prstGeom>
            <a:solidFill>
              <a:schemeClr val="accent1"/>
            </a:solidFill>
            <a:ln w="1270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arrow"/>
            </a:ln>
            <a:effectLst/>
          </p:spPr>
        </p:cxnSp>
      </p:grpSp>
      <p:grpSp>
        <p:nvGrpSpPr>
          <p:cNvPr id="10" name="Group 9"/>
          <p:cNvGrpSpPr/>
          <p:nvPr/>
        </p:nvGrpSpPr>
        <p:grpSpPr>
          <a:xfrm>
            <a:off x="762393" y="3097729"/>
            <a:ext cx="954107" cy="392545"/>
            <a:chOff x="2944090" y="1651793"/>
            <a:chExt cx="954107" cy="392545"/>
          </a:xfrm>
        </p:grpSpPr>
        <p:cxnSp>
          <p:nvCxnSpPr>
            <p:cNvPr id="11" name="Straight Arrow Connector 10"/>
            <p:cNvCxnSpPr/>
            <p:nvPr/>
          </p:nvCxnSpPr>
          <p:spPr bwMode="auto">
            <a:xfrm rot="5400000">
              <a:off x="3648364" y="1847272"/>
              <a:ext cx="392545" cy="1588"/>
            </a:xfrm>
            <a:prstGeom prst="straightConnector1">
              <a:avLst/>
            </a:prstGeom>
            <a:solidFill>
              <a:schemeClr val="accent1"/>
            </a:solidFill>
            <a:ln w="12700" cap="sq" cmpd="sng" algn="ctr">
              <a:solidFill>
                <a:schemeClr val="tx1"/>
              </a:solidFill>
              <a:prstDash val="solid"/>
              <a:round/>
              <a:headEnd type="arrow"/>
              <a:tailEnd type="arrow"/>
            </a:ln>
            <a:effectLst/>
          </p:spPr>
        </p:cxnSp>
        <p:sp>
          <p:nvSpPr>
            <p:cNvPr id="12" name="TextBox 11"/>
            <p:cNvSpPr txBox="1"/>
            <p:nvPr/>
          </p:nvSpPr>
          <p:spPr>
            <a:xfrm>
              <a:off x="2944090" y="1662549"/>
              <a:ext cx="95410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Voltage</a:t>
              </a:r>
              <a:endParaRPr lang="en-US" sz="1600" dirty="0"/>
            </a:p>
          </p:txBody>
        </p:sp>
      </p:grpSp>
    </p:spTree>
    <p:extLst>
      <p:ext uri="{BB962C8B-B14F-4D97-AF65-F5344CB8AC3E}">
        <p14:creationId xmlns:p14="http://schemas.microsoft.com/office/powerpoint/2010/main" val="23971039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3442" name="Line 2"/>
          <p:cNvSpPr>
            <a:spLocks noChangeShapeType="1"/>
          </p:cNvSpPr>
          <p:nvPr/>
        </p:nvSpPr>
        <p:spPr bwMode="auto">
          <a:xfrm rot="5400000">
            <a:off x="4572000" y="-2944813"/>
            <a:ext cx="0" cy="7924800"/>
          </a:xfrm>
          <a:prstGeom prst="line">
            <a:avLst/>
          </a:prstGeom>
          <a:noFill/>
          <a:ln w="28575" cap="sq">
            <a:solidFill>
              <a:srgbClr val="FF0000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13443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Reason 1: DC Offset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850" y="2084900"/>
            <a:ext cx="8750300" cy="43815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175159" y="2638065"/>
            <a:ext cx="103105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FF0000"/>
                </a:solidFill>
              </a:rPr>
              <a:t>115 µV</a:t>
            </a:r>
            <a:endParaRPr lang="en-US" sz="1800" dirty="0">
              <a:solidFill>
                <a:srgbClr val="FF0000"/>
              </a:solidFill>
            </a:endParaRPr>
          </a:p>
        </p:txBody>
      </p:sp>
      <p:sp>
        <p:nvSpPr>
          <p:cNvPr id="9" name="Oval 8"/>
          <p:cNvSpPr/>
          <p:nvPr/>
        </p:nvSpPr>
        <p:spPr bwMode="auto">
          <a:xfrm>
            <a:off x="4223071" y="3007397"/>
            <a:ext cx="299508" cy="239634"/>
          </a:xfrm>
          <a:prstGeom prst="ellipse">
            <a:avLst/>
          </a:prstGeom>
          <a:noFill/>
          <a:ln w="28575" cap="sq" cmpd="sng" algn="ctr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Geneva" pitchFamily="-11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27541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850" y="2084900"/>
            <a:ext cx="8750300" cy="4381500"/>
          </a:xfrm>
          <a:prstGeom prst="rect">
            <a:avLst/>
          </a:prstGeom>
        </p:spPr>
      </p:pic>
      <p:sp>
        <p:nvSpPr>
          <p:cNvPr id="1213442" name="Line 2"/>
          <p:cNvSpPr>
            <a:spLocks noChangeShapeType="1"/>
          </p:cNvSpPr>
          <p:nvPr/>
        </p:nvSpPr>
        <p:spPr bwMode="auto">
          <a:xfrm rot="5400000">
            <a:off x="4572000" y="-2944813"/>
            <a:ext cx="0" cy="7924800"/>
          </a:xfrm>
          <a:prstGeom prst="line">
            <a:avLst/>
          </a:prstGeom>
          <a:noFill/>
          <a:ln w="28575" cap="sq">
            <a:solidFill>
              <a:srgbClr val="FF0000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13443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Reason 2: Baseline Drift</a:t>
            </a:r>
            <a:endParaRPr lang="en-US" dirty="0"/>
          </a:p>
        </p:txBody>
      </p:sp>
      <p:cxnSp>
        <p:nvCxnSpPr>
          <p:cNvPr id="10" name="Straight Connector 9"/>
          <p:cNvCxnSpPr>
            <a:stCxn id="12" idx="0"/>
            <a:endCxn id="13" idx="0"/>
          </p:cNvCxnSpPr>
          <p:nvPr/>
        </p:nvCxnSpPr>
        <p:spPr bwMode="auto">
          <a:xfrm rot="16200000" flipH="1">
            <a:off x="4822070" y="2929594"/>
            <a:ext cx="212310" cy="1110800"/>
          </a:xfrm>
          <a:prstGeom prst="line">
            <a:avLst/>
          </a:prstGeom>
          <a:solidFill>
            <a:schemeClr val="accent1"/>
          </a:solidFill>
          <a:ln w="28575" cap="sq" cmpd="sng" algn="ctr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sp>
        <p:nvSpPr>
          <p:cNvPr id="12" name="Oval 11"/>
          <p:cNvSpPr/>
          <p:nvPr/>
        </p:nvSpPr>
        <p:spPr bwMode="auto">
          <a:xfrm>
            <a:off x="4223071" y="3378839"/>
            <a:ext cx="299508" cy="239634"/>
          </a:xfrm>
          <a:prstGeom prst="ellipse">
            <a:avLst/>
          </a:prstGeom>
          <a:noFill/>
          <a:ln w="28575" cap="sq" cmpd="sng" algn="ctr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Geneva" pitchFamily="-112" charset="0"/>
            </a:endParaRPr>
          </a:p>
        </p:txBody>
      </p:sp>
      <p:sp>
        <p:nvSpPr>
          <p:cNvPr id="13" name="Oval 12"/>
          <p:cNvSpPr/>
          <p:nvPr/>
        </p:nvSpPr>
        <p:spPr bwMode="auto">
          <a:xfrm>
            <a:off x="5333871" y="3591149"/>
            <a:ext cx="299508" cy="239634"/>
          </a:xfrm>
          <a:prstGeom prst="ellipse">
            <a:avLst/>
          </a:prstGeom>
          <a:noFill/>
          <a:ln w="28575" cap="sq" cmpd="sng" algn="ctr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Geneva" pitchFamily="-11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66378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/>
          <p:cNvSpPr/>
          <p:nvPr/>
        </p:nvSpPr>
        <p:spPr bwMode="auto">
          <a:xfrm>
            <a:off x="1698688" y="3978202"/>
            <a:ext cx="886546" cy="347468"/>
          </a:xfrm>
          <a:prstGeom prst="ellipse">
            <a:avLst/>
          </a:prstGeom>
          <a:solidFill>
            <a:schemeClr val="accent1">
              <a:lumMod val="90000"/>
            </a:schemeClr>
          </a:solidFill>
          <a:ln w="28575" cap="sq" cmpd="sng" algn="ctr">
            <a:solidFill>
              <a:srgbClr val="0000FF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Geneva" pitchFamily="-112" charset="0"/>
            </a:endParaRPr>
          </a:p>
        </p:txBody>
      </p:sp>
      <p:sp>
        <p:nvSpPr>
          <p:cNvPr id="1302530" name="Line 2"/>
          <p:cNvSpPr>
            <a:spLocks noChangeShapeType="1"/>
          </p:cNvSpPr>
          <p:nvPr/>
        </p:nvSpPr>
        <p:spPr bwMode="auto">
          <a:xfrm rot="5400000">
            <a:off x="4572000" y="-2906713"/>
            <a:ext cx="0" cy="7924800"/>
          </a:xfrm>
          <a:prstGeom prst="line">
            <a:avLst/>
          </a:prstGeom>
          <a:noFill/>
          <a:ln w="28575" cap="sq">
            <a:solidFill>
              <a:srgbClr val="FF0000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02531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38100"/>
            <a:ext cx="8229600" cy="1143000"/>
          </a:xfrm>
        </p:spPr>
        <p:txBody>
          <a:bodyPr/>
          <a:lstStyle/>
          <a:p>
            <a:r>
              <a:rPr lang="en-US" dirty="0" smtClean="0"/>
              <a:t>How to Correct Baseline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114516" y="1295400"/>
            <a:ext cx="7654531" cy="11900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20000"/>
              </a:lnSpc>
            </a:pPr>
            <a:r>
              <a:rPr lang="en-US" dirty="0" smtClean="0"/>
              <a:t>Goal: Subtract estimate of DC offset from the waveform</a:t>
            </a:r>
          </a:p>
          <a:p>
            <a:pPr algn="l">
              <a:lnSpc>
                <a:spcPct val="120000"/>
              </a:lnSpc>
            </a:pPr>
            <a:r>
              <a:rPr lang="en-US" dirty="0" smtClean="0"/>
              <a:t>Mean prestimulus voltage is usually a reasonable estimate</a:t>
            </a:r>
          </a:p>
          <a:p>
            <a:pPr algn="l">
              <a:lnSpc>
                <a:spcPct val="120000"/>
              </a:lnSpc>
            </a:pPr>
            <a:r>
              <a:rPr lang="en-US" dirty="0" smtClean="0"/>
              <a:t>Subtract this value from each point in the waveform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505200" y="5842337"/>
            <a:ext cx="544890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Anything that messes up the baseline (e.g., noise, overlap) will be propagated to your amplitude measurements</a:t>
            </a:r>
            <a:endParaRPr lang="en-US" dirty="0"/>
          </a:p>
        </p:txBody>
      </p:sp>
      <p:graphicFrame>
        <p:nvGraphicFramePr>
          <p:cNvPr id="9" name="Chart 8"/>
          <p:cNvGraphicFramePr/>
          <p:nvPr/>
        </p:nvGraphicFramePr>
        <p:xfrm>
          <a:off x="1107209" y="2453987"/>
          <a:ext cx="6629400" cy="40513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2126118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build="p"/>
      <p:bldP spid="10" grpId="0" build="p"/>
      <p:bldGraphic spid="9" grpId="0" uiExpand="1">
        <p:bldSub>
          <a:bldChart bld="series" animBg="0"/>
        </p:bldSub>
      </p:bldGraphic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2530" name="Line 2"/>
          <p:cNvSpPr>
            <a:spLocks noChangeShapeType="1"/>
          </p:cNvSpPr>
          <p:nvPr/>
        </p:nvSpPr>
        <p:spPr bwMode="auto">
          <a:xfrm rot="5400000">
            <a:off x="4572000" y="-2957513"/>
            <a:ext cx="0" cy="7924800"/>
          </a:xfrm>
          <a:prstGeom prst="line">
            <a:avLst/>
          </a:prstGeom>
          <a:noFill/>
          <a:ln w="28575" cap="sq">
            <a:solidFill>
              <a:srgbClr val="FF0000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02531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-12700"/>
            <a:ext cx="8229600" cy="1143000"/>
          </a:xfrm>
        </p:spPr>
        <p:txBody>
          <a:bodyPr/>
          <a:lstStyle/>
          <a:p>
            <a:r>
              <a:rPr lang="en-US" dirty="0" smtClean="0"/>
              <a:t>Baseline Noise Example</a:t>
            </a:r>
            <a:endParaRPr lang="en-US" dirty="0"/>
          </a:p>
        </p:txBody>
      </p:sp>
      <p:graphicFrame>
        <p:nvGraphicFramePr>
          <p:cNvPr id="6" name="Chart 5"/>
          <p:cNvGraphicFramePr/>
          <p:nvPr/>
        </p:nvGraphicFramePr>
        <p:xfrm>
          <a:off x="1107210" y="2453986"/>
          <a:ext cx="6629400" cy="40513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10" name="Straight Arrow Connector 9"/>
          <p:cNvCxnSpPr/>
          <p:nvPr/>
        </p:nvCxnSpPr>
        <p:spPr bwMode="auto">
          <a:xfrm rot="16200000" flipV="1">
            <a:off x="2591953" y="5432137"/>
            <a:ext cx="958273" cy="600363"/>
          </a:xfrm>
          <a:prstGeom prst="straightConnector1">
            <a:avLst/>
          </a:prstGeom>
          <a:solidFill>
            <a:schemeClr val="accent1"/>
          </a:solidFill>
          <a:ln w="28575" cap="sq" cmpd="sng" algn="ctr">
            <a:solidFill>
              <a:schemeClr val="tx1"/>
            </a:solidFill>
            <a:prstDash val="solid"/>
            <a:round/>
            <a:headEnd type="none" w="sm" len="sm"/>
            <a:tailEnd type="arrow" w="med" len="med"/>
          </a:ln>
          <a:effectLst/>
        </p:spPr>
      </p:cxnSp>
      <p:sp>
        <p:nvSpPr>
          <p:cNvPr id="14" name="TextBox 13"/>
          <p:cNvSpPr txBox="1"/>
          <p:nvPr/>
        </p:nvSpPr>
        <p:spPr>
          <a:xfrm>
            <a:off x="3327764" y="6049819"/>
            <a:ext cx="52209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Entire waveform shifted down (negative) because of positive noise blip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67988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2530" name="Line 2"/>
          <p:cNvSpPr>
            <a:spLocks noChangeShapeType="1"/>
          </p:cNvSpPr>
          <p:nvPr/>
        </p:nvSpPr>
        <p:spPr bwMode="auto">
          <a:xfrm rot="5400000">
            <a:off x="4572000" y="-2957513"/>
            <a:ext cx="0" cy="7924800"/>
          </a:xfrm>
          <a:prstGeom prst="line">
            <a:avLst/>
          </a:prstGeom>
          <a:noFill/>
          <a:ln w="28575" cap="sq">
            <a:solidFill>
              <a:srgbClr val="FF0000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02531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-12700"/>
            <a:ext cx="8229600" cy="1143000"/>
          </a:xfrm>
        </p:spPr>
        <p:txBody>
          <a:bodyPr/>
          <a:lstStyle/>
          <a:p>
            <a:r>
              <a:rPr lang="en-US" dirty="0" smtClean="0"/>
              <a:t>Differential Overlap</a:t>
            </a:r>
            <a:endParaRPr lang="en-US" dirty="0"/>
          </a:p>
        </p:txBody>
      </p:sp>
      <p:graphicFrame>
        <p:nvGraphicFramePr>
          <p:cNvPr id="5" name="Chart 4"/>
          <p:cNvGraphicFramePr/>
          <p:nvPr/>
        </p:nvGraphicFramePr>
        <p:xfrm>
          <a:off x="1128943" y="2011872"/>
          <a:ext cx="6629400" cy="40513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496500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Sub>
          <a:bldChart bld="series" animBg="0"/>
        </p:bldSub>
      </p:bldGraphic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2530" name="Line 2"/>
          <p:cNvSpPr>
            <a:spLocks noChangeShapeType="1"/>
          </p:cNvSpPr>
          <p:nvPr/>
        </p:nvSpPr>
        <p:spPr bwMode="auto">
          <a:xfrm rot="5400000">
            <a:off x="4572000" y="-2944813"/>
            <a:ext cx="0" cy="7924800"/>
          </a:xfrm>
          <a:prstGeom prst="line">
            <a:avLst/>
          </a:prstGeom>
          <a:noFill/>
          <a:ln w="28575" cap="sq">
            <a:solidFill>
              <a:srgbClr val="FF0000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02531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Drift Over Time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487" y="1170022"/>
            <a:ext cx="7836499" cy="468278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8218" y="3614773"/>
            <a:ext cx="7390516" cy="136979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04800" y="5842337"/>
            <a:ext cx="8686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 smtClean="0"/>
              <a:t>However, if you are looking at EEG activity in specific frequency bands (e.g., alpha activity), slow drifts in DC offset have no impact, so you can look over a longer time period.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43874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491" y="1547774"/>
            <a:ext cx="7887677" cy="4964033"/>
          </a:xfrm>
          <a:prstGeom prst="rect">
            <a:avLst/>
          </a:prstGeom>
        </p:spPr>
      </p:pic>
      <p:sp>
        <p:nvSpPr>
          <p:cNvPr id="1302530" name="Line 2"/>
          <p:cNvSpPr>
            <a:spLocks noChangeShapeType="1"/>
          </p:cNvSpPr>
          <p:nvPr/>
        </p:nvSpPr>
        <p:spPr bwMode="auto">
          <a:xfrm rot="5400000">
            <a:off x="4572000" y="-2919413"/>
            <a:ext cx="0" cy="7924800"/>
          </a:xfrm>
          <a:prstGeom prst="line">
            <a:avLst/>
          </a:prstGeom>
          <a:noFill/>
          <a:ln w="28575" cap="sq">
            <a:solidFill>
              <a:srgbClr val="FF0000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02531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25400"/>
            <a:ext cx="8229600" cy="1143000"/>
          </a:xfrm>
        </p:spPr>
        <p:txBody>
          <a:bodyPr/>
          <a:lstStyle/>
          <a:p>
            <a:r>
              <a:rPr lang="en-US" dirty="0" smtClean="0"/>
              <a:t>What to look for…</a:t>
            </a:r>
            <a:endParaRPr lang="en-US" dirty="0"/>
          </a:p>
        </p:txBody>
      </p:sp>
      <p:sp>
        <p:nvSpPr>
          <p:cNvPr id="7" name="Oval 6"/>
          <p:cNvSpPr/>
          <p:nvPr/>
        </p:nvSpPr>
        <p:spPr bwMode="auto">
          <a:xfrm>
            <a:off x="1845419" y="3881036"/>
            <a:ext cx="2152988" cy="1408545"/>
          </a:xfrm>
          <a:prstGeom prst="ellipse">
            <a:avLst/>
          </a:prstGeom>
          <a:noFill/>
          <a:ln w="38100" cap="sq" cmpd="sng" algn="ctr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Geneva" pitchFamily="-11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59436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9810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0"/>
            <a:ext cx="8686800" cy="1143000"/>
          </a:xfrm>
        </p:spPr>
        <p:txBody>
          <a:bodyPr/>
          <a:lstStyle/>
          <a:p>
            <a:r>
              <a:rPr lang="en-US"/>
              <a:t>Overview</a:t>
            </a:r>
          </a:p>
        </p:txBody>
      </p:sp>
      <p:sp>
        <p:nvSpPr>
          <p:cNvPr id="7598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76400"/>
            <a:ext cx="8305800" cy="4953000"/>
          </a:xfrm>
        </p:spPr>
        <p:txBody>
          <a:bodyPr/>
          <a:lstStyle/>
          <a:p>
            <a:r>
              <a:rPr lang="en-US" dirty="0"/>
              <a:t>EEG frequency </a:t>
            </a:r>
            <a:r>
              <a:rPr lang="en-US" dirty="0" smtClean="0"/>
              <a:t>bands</a:t>
            </a:r>
          </a:p>
          <a:p>
            <a:r>
              <a:rPr lang="en-US" dirty="0" smtClean="0"/>
              <a:t>Averaging and </a:t>
            </a:r>
            <a:r>
              <a:rPr lang="en-US" smtClean="0"/>
              <a:t>Phase Resetting</a:t>
            </a:r>
            <a:endParaRPr lang="en-US" dirty="0"/>
          </a:p>
          <a:p>
            <a:r>
              <a:rPr lang="en-US" dirty="0"/>
              <a:t>Filters and Fourier analysis</a:t>
            </a:r>
          </a:p>
          <a:p>
            <a:r>
              <a:rPr lang="en-US" dirty="0"/>
              <a:t>Baseline correction</a:t>
            </a:r>
          </a:p>
          <a:p>
            <a:r>
              <a:rPr lang="en-US" dirty="0"/>
              <a:t>Overlap</a:t>
            </a:r>
          </a:p>
          <a:p>
            <a:r>
              <a:rPr lang="en-US" dirty="0"/>
              <a:t>Difference </a:t>
            </a:r>
            <a:r>
              <a:rPr lang="en-US" dirty="0" smtClean="0"/>
              <a:t>waves</a:t>
            </a:r>
          </a:p>
          <a:p>
            <a:r>
              <a:rPr lang="en-US" dirty="0" smtClean="0"/>
              <a:t>Order of data processing steps</a:t>
            </a:r>
            <a:endParaRPr lang="en-US" dirty="0"/>
          </a:p>
          <a:p>
            <a:r>
              <a:rPr lang="en-US" dirty="0"/>
              <a:t>Some key ERP components</a:t>
            </a:r>
          </a:p>
        </p:txBody>
      </p:sp>
      <p:sp>
        <p:nvSpPr>
          <p:cNvPr id="759812" name="Line 4"/>
          <p:cNvSpPr>
            <a:spLocks noChangeShapeType="1"/>
          </p:cNvSpPr>
          <p:nvPr/>
        </p:nvSpPr>
        <p:spPr bwMode="auto">
          <a:xfrm rot="5400000">
            <a:off x="4572000" y="-2944813"/>
            <a:ext cx="0" cy="7924800"/>
          </a:xfrm>
          <a:prstGeom prst="line">
            <a:avLst/>
          </a:prstGeom>
          <a:noFill/>
          <a:ln w="28575" cap="sq">
            <a:solidFill>
              <a:srgbClr val="FF0000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8434" name="Line 2"/>
          <p:cNvSpPr>
            <a:spLocks noChangeShapeType="1"/>
          </p:cNvSpPr>
          <p:nvPr/>
        </p:nvSpPr>
        <p:spPr bwMode="auto">
          <a:xfrm rot="5400000">
            <a:off x="4572000" y="-2944813"/>
            <a:ext cx="0" cy="7924800"/>
          </a:xfrm>
          <a:prstGeom prst="line">
            <a:avLst/>
          </a:prstGeom>
          <a:noFill/>
          <a:ln w="28575" cap="sq">
            <a:solidFill>
              <a:srgbClr val="FF0000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98435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Response-Locked Baseline</a:t>
            </a:r>
            <a:endParaRPr lang="en-US" dirty="0"/>
          </a:p>
        </p:txBody>
      </p:sp>
      <p:sp>
        <p:nvSpPr>
          <p:cNvPr id="1298436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493125" cy="344805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dirty="0"/>
              <a:t>What to use for response-locked averages?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A period that is equivalent across conditions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Often, only the prestimulus period is guaranteed to be equivalent</a:t>
            </a:r>
          </a:p>
          <a:p>
            <a:pPr>
              <a:lnSpc>
                <a:spcPct val="90000"/>
              </a:lnSpc>
            </a:pPr>
            <a:r>
              <a:rPr lang="en-US" dirty="0"/>
              <a:t>Simple option-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Average using a long pre-response interval and use a time range that is prior to the stimulus </a:t>
            </a:r>
            <a:r>
              <a:rPr lang="en-US" dirty="0" smtClean="0"/>
              <a:t>on (almost) every trial</a:t>
            </a:r>
            <a:endParaRPr lang="en-US" dirty="0"/>
          </a:p>
          <a:p>
            <a:pPr>
              <a:lnSpc>
                <a:spcPct val="90000"/>
              </a:lnSpc>
            </a:pPr>
            <a:r>
              <a:rPr lang="en-US" dirty="0"/>
              <a:t>Complex option-</a:t>
            </a:r>
            <a:endParaRPr lang="en-US" dirty="0" smtClean="0"/>
          </a:p>
          <a:p>
            <a:pPr lvl="1">
              <a:lnSpc>
                <a:spcPct val="90000"/>
              </a:lnSpc>
            </a:pPr>
            <a:r>
              <a:rPr lang="en-US" dirty="0" smtClean="0"/>
              <a:t>Use </a:t>
            </a:r>
            <a:r>
              <a:rPr lang="en-US" dirty="0"/>
              <a:t>the prestimulus period for each individual trial</a:t>
            </a:r>
          </a:p>
        </p:txBody>
      </p:sp>
      <p:pic>
        <p:nvPicPr>
          <p:cNvPr id="1298439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7700" y="5035550"/>
            <a:ext cx="7750175" cy="1646238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</p:pic>
    </p:spTree>
    <p:extLst>
      <p:ext uri="{BB962C8B-B14F-4D97-AF65-F5344CB8AC3E}">
        <p14:creationId xmlns:p14="http://schemas.microsoft.com/office/powerpoint/2010/main" val="42327164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ea typeface="+mj-ea"/>
                <a:cs typeface="+mj-cs"/>
              </a:rPr>
              <a:t>Difference </a:t>
            </a:r>
            <a:r>
              <a:rPr lang="en-US" dirty="0" smtClean="0"/>
              <a:t>Waves</a:t>
            </a:r>
            <a:endParaRPr lang="en-US" dirty="0">
              <a:ea typeface="+mj-ea"/>
              <a:cs typeface="+mj-cs"/>
            </a:endParaRPr>
          </a:p>
        </p:txBody>
      </p:sp>
      <p:sp>
        <p:nvSpPr>
          <p:cNvPr id="46109" name="Line 4"/>
          <p:cNvSpPr>
            <a:spLocks noChangeShapeType="1"/>
          </p:cNvSpPr>
          <p:nvPr/>
        </p:nvSpPr>
        <p:spPr bwMode="auto">
          <a:xfrm rot="5400000">
            <a:off x="4572000" y="-3581400"/>
            <a:ext cx="0" cy="9144000"/>
          </a:xfrm>
          <a:prstGeom prst="line">
            <a:avLst/>
          </a:prstGeom>
          <a:noFill/>
          <a:ln w="28575" cap="sq">
            <a:solidFill>
              <a:srgbClr val="FF0000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6111" name="TextBox 80"/>
          <p:cNvSpPr txBox="1">
            <a:spLocks noChangeArrowheads="1"/>
          </p:cNvSpPr>
          <p:nvPr/>
        </p:nvSpPr>
        <p:spPr bwMode="auto">
          <a:xfrm>
            <a:off x="338013" y="5534561"/>
            <a:ext cx="8494595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/>
            <a:r>
              <a:rPr lang="en-US" sz="1600" dirty="0" smtClean="0"/>
              <a:t>If a single component varies across conditions, it can be isolated by means of a difference wave</a:t>
            </a:r>
          </a:p>
          <a:p>
            <a:pPr algn="l"/>
            <a:endParaRPr lang="en-US" sz="1600" dirty="0" smtClean="0"/>
          </a:p>
          <a:p>
            <a:pPr algn="l"/>
            <a:r>
              <a:rPr lang="en-US" sz="1600" dirty="0" smtClean="0"/>
              <a:t>For this to work, the conditions must be so similar that only one component varies across conditions</a:t>
            </a:r>
            <a:endParaRPr lang="en-US" sz="16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4494" y="1031568"/>
            <a:ext cx="6549828" cy="4502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7964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ea typeface="+mj-ea"/>
                <a:cs typeface="+mj-cs"/>
              </a:rPr>
              <a:t>Slope Illusion</a:t>
            </a:r>
            <a:endParaRPr lang="en-US" dirty="0">
              <a:ea typeface="+mj-ea"/>
              <a:cs typeface="+mj-cs"/>
            </a:endParaRPr>
          </a:p>
        </p:txBody>
      </p:sp>
      <p:sp>
        <p:nvSpPr>
          <p:cNvPr id="46109" name="Line 4"/>
          <p:cNvSpPr>
            <a:spLocks noChangeShapeType="1"/>
          </p:cNvSpPr>
          <p:nvPr/>
        </p:nvSpPr>
        <p:spPr bwMode="auto">
          <a:xfrm rot="5400000">
            <a:off x="4572000" y="-3581400"/>
            <a:ext cx="0" cy="9144000"/>
          </a:xfrm>
          <a:prstGeom prst="line">
            <a:avLst/>
          </a:prstGeom>
          <a:noFill/>
          <a:ln w="28575" cap="sq">
            <a:solidFill>
              <a:srgbClr val="FF0000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1676400"/>
            <a:ext cx="8693692" cy="327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96425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3058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12700"/>
            <a:ext cx="8686800" cy="1143000"/>
          </a:xfrm>
        </p:spPr>
        <p:txBody>
          <a:bodyPr/>
          <a:lstStyle/>
          <a:p>
            <a:r>
              <a:rPr lang="en-US" dirty="0" smtClean="0"/>
              <a:t>Example: </a:t>
            </a:r>
            <a:r>
              <a:rPr lang="en-US" dirty="0"/>
              <a:t>N170</a:t>
            </a:r>
          </a:p>
        </p:txBody>
      </p:sp>
      <p:sp>
        <p:nvSpPr>
          <p:cNvPr id="813059" name="Line 3"/>
          <p:cNvSpPr>
            <a:spLocks noChangeShapeType="1"/>
          </p:cNvSpPr>
          <p:nvPr/>
        </p:nvSpPr>
        <p:spPr bwMode="auto">
          <a:xfrm rot="5400000">
            <a:off x="4572000" y="-2932113"/>
            <a:ext cx="0" cy="7924800"/>
          </a:xfrm>
          <a:prstGeom prst="line">
            <a:avLst/>
          </a:prstGeom>
          <a:noFill/>
          <a:ln w="28575" cap="sq">
            <a:solidFill>
              <a:srgbClr val="FF0000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13063" name="Rectangle 7"/>
          <p:cNvSpPr>
            <a:spLocks noChangeArrowheads="1"/>
          </p:cNvSpPr>
          <p:nvPr/>
        </p:nvSpPr>
        <p:spPr bwMode="auto">
          <a:xfrm>
            <a:off x="1454150" y="6537325"/>
            <a:ext cx="7689850" cy="3206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r"/>
            <a:r>
              <a:rPr lang="en-US" sz="1500" dirty="0" err="1" smtClean="0">
                <a:solidFill>
                  <a:srgbClr val="000000"/>
                </a:solidFill>
                <a:latin typeface="Arial" pitchFamily="-112" charset="0"/>
              </a:rPr>
              <a:t>Rossion</a:t>
            </a:r>
            <a:r>
              <a:rPr lang="en-US" sz="1500" dirty="0" smtClean="0">
                <a:solidFill>
                  <a:srgbClr val="000000"/>
                </a:solidFill>
                <a:latin typeface="Arial" pitchFamily="-112" charset="0"/>
              </a:rPr>
              <a:t> &amp; Jacques (2009)</a:t>
            </a:r>
            <a:endParaRPr lang="en-US" sz="1500" dirty="0">
              <a:solidFill>
                <a:srgbClr val="000000"/>
              </a:solidFill>
              <a:latin typeface="Arial" pitchFamily="-112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21115"/>
            <a:ext cx="8956386" cy="2881334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 bwMode="auto">
          <a:xfrm>
            <a:off x="4173203" y="3794672"/>
            <a:ext cx="257045" cy="257010"/>
          </a:xfrm>
          <a:prstGeom prst="ellipse">
            <a:avLst/>
          </a:prstGeom>
          <a:noFill/>
          <a:ln w="28575" cap="sq" cmpd="sng" algn="ctr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Geneva" pitchFamily="-11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107549" y="4142904"/>
            <a:ext cx="503645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 smtClean="0"/>
              <a:t>This voltage reflects face-related activity plus everything else that is active at 170 ms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78351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3058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0"/>
            <a:ext cx="8686800" cy="1143000"/>
          </a:xfrm>
        </p:spPr>
        <p:txBody>
          <a:bodyPr/>
          <a:lstStyle/>
          <a:p>
            <a:r>
              <a:rPr lang="en-US" dirty="0" smtClean="0"/>
              <a:t>Example: </a:t>
            </a:r>
            <a:r>
              <a:rPr lang="en-US" dirty="0"/>
              <a:t>N170</a:t>
            </a:r>
          </a:p>
        </p:txBody>
      </p:sp>
      <p:sp>
        <p:nvSpPr>
          <p:cNvPr id="813059" name="Line 3"/>
          <p:cNvSpPr>
            <a:spLocks noChangeShapeType="1"/>
          </p:cNvSpPr>
          <p:nvPr/>
        </p:nvSpPr>
        <p:spPr bwMode="auto">
          <a:xfrm rot="5400000">
            <a:off x="4572000" y="-2944813"/>
            <a:ext cx="0" cy="7924800"/>
          </a:xfrm>
          <a:prstGeom prst="line">
            <a:avLst/>
          </a:prstGeom>
          <a:noFill/>
          <a:ln w="28575" cap="sq">
            <a:solidFill>
              <a:srgbClr val="FF0000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13063" name="Rectangle 7"/>
          <p:cNvSpPr>
            <a:spLocks noChangeArrowheads="1"/>
          </p:cNvSpPr>
          <p:nvPr/>
        </p:nvSpPr>
        <p:spPr bwMode="auto">
          <a:xfrm>
            <a:off x="1454150" y="6537325"/>
            <a:ext cx="7689850" cy="3206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r"/>
            <a:r>
              <a:rPr lang="en-US" sz="1500" dirty="0" err="1" smtClean="0">
                <a:solidFill>
                  <a:srgbClr val="000000"/>
                </a:solidFill>
                <a:latin typeface="Arial" pitchFamily="-112" charset="0"/>
              </a:rPr>
              <a:t>Rossion</a:t>
            </a:r>
            <a:r>
              <a:rPr lang="en-US" sz="1500" dirty="0" smtClean="0">
                <a:solidFill>
                  <a:srgbClr val="000000"/>
                </a:solidFill>
                <a:latin typeface="Arial" pitchFamily="-112" charset="0"/>
              </a:rPr>
              <a:t> &amp; Jacques (2009)</a:t>
            </a:r>
            <a:endParaRPr lang="en-US" sz="1500" dirty="0">
              <a:solidFill>
                <a:srgbClr val="000000"/>
              </a:solidFill>
              <a:latin typeface="Arial" pitchFamily="-112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21115"/>
            <a:ext cx="8956386" cy="288133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56735" y="1490771"/>
            <a:ext cx="3886200" cy="26543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107549" y="4142904"/>
            <a:ext cx="503645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 smtClean="0"/>
              <a:t>This difference reflects only brain activity that differentiates between faces and cars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30591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9074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0"/>
            <a:ext cx="8686800" cy="1143000"/>
          </a:xfrm>
        </p:spPr>
        <p:txBody>
          <a:bodyPr/>
          <a:lstStyle/>
          <a:p>
            <a:r>
              <a:rPr lang="en-US" dirty="0" smtClean="0"/>
              <a:t>N170 and Development</a:t>
            </a:r>
            <a:endParaRPr lang="en-US" dirty="0"/>
          </a:p>
        </p:txBody>
      </p:sp>
      <p:sp>
        <p:nvSpPr>
          <p:cNvPr id="899075" name="Line 3"/>
          <p:cNvSpPr>
            <a:spLocks noChangeShapeType="1"/>
          </p:cNvSpPr>
          <p:nvPr/>
        </p:nvSpPr>
        <p:spPr bwMode="auto">
          <a:xfrm rot="5400000">
            <a:off x="4572000" y="-2944813"/>
            <a:ext cx="0" cy="7924800"/>
          </a:xfrm>
          <a:prstGeom prst="line">
            <a:avLst/>
          </a:prstGeom>
          <a:noFill/>
          <a:ln w="28575" cap="sq">
            <a:solidFill>
              <a:srgbClr val="FF0000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1454150" y="6537325"/>
            <a:ext cx="7689850" cy="3206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r"/>
            <a:r>
              <a:rPr lang="en-US" sz="1500" dirty="0" err="1" smtClean="0">
                <a:solidFill>
                  <a:srgbClr val="000000"/>
                </a:solidFill>
                <a:latin typeface="Arial" pitchFamily="-112" charset="0"/>
              </a:rPr>
              <a:t>Kuefner</a:t>
            </a:r>
            <a:r>
              <a:rPr lang="en-US" sz="1500" dirty="0" smtClean="0">
                <a:solidFill>
                  <a:srgbClr val="000000"/>
                </a:solidFill>
                <a:latin typeface="Arial" pitchFamily="-112" charset="0"/>
              </a:rPr>
              <a:t> et al (2010, Frontiers in Human Neuroscience)</a:t>
            </a:r>
            <a:endParaRPr lang="en-US" sz="1500" dirty="0">
              <a:solidFill>
                <a:srgbClr val="000000"/>
              </a:solidFill>
              <a:latin typeface="Arial" pitchFamily="-112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3693" y="1385652"/>
            <a:ext cx="6068865" cy="1706218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926449" y="3015027"/>
            <a:ext cx="6760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Faces</a:t>
            </a:r>
            <a:endParaRPr lang="en-US" sz="1400" dirty="0"/>
          </a:p>
        </p:txBody>
      </p:sp>
      <p:sp>
        <p:nvSpPr>
          <p:cNvPr id="15" name="TextBox 14"/>
          <p:cNvSpPr txBox="1"/>
          <p:nvPr/>
        </p:nvSpPr>
        <p:spPr>
          <a:xfrm>
            <a:off x="2936380" y="3015027"/>
            <a:ext cx="16348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Scrambled Faces</a:t>
            </a:r>
            <a:endParaRPr lang="en-US" sz="1400" dirty="0"/>
          </a:p>
        </p:txBody>
      </p:sp>
      <p:sp>
        <p:nvSpPr>
          <p:cNvPr id="16" name="TextBox 15"/>
          <p:cNvSpPr txBox="1"/>
          <p:nvPr/>
        </p:nvSpPr>
        <p:spPr>
          <a:xfrm>
            <a:off x="4985424" y="3015027"/>
            <a:ext cx="5617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Cars</a:t>
            </a:r>
            <a:endParaRPr lang="en-US" sz="1400" dirty="0"/>
          </a:p>
        </p:txBody>
      </p:sp>
      <p:sp>
        <p:nvSpPr>
          <p:cNvPr id="17" name="TextBox 16"/>
          <p:cNvSpPr txBox="1"/>
          <p:nvPr/>
        </p:nvSpPr>
        <p:spPr>
          <a:xfrm>
            <a:off x="5995355" y="3015027"/>
            <a:ext cx="15205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Scrambled Cars</a:t>
            </a:r>
            <a:endParaRPr lang="en-US" sz="1400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3471" y="3659909"/>
            <a:ext cx="8641579" cy="2285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3271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1454150" y="6537325"/>
            <a:ext cx="7689850" cy="3206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r"/>
            <a:r>
              <a:rPr lang="en-US" sz="1500" dirty="0" err="1" smtClean="0">
                <a:solidFill>
                  <a:srgbClr val="000000"/>
                </a:solidFill>
                <a:latin typeface="Arial" pitchFamily="-112" charset="0"/>
              </a:rPr>
              <a:t>Kuefner</a:t>
            </a:r>
            <a:r>
              <a:rPr lang="en-US" sz="1500" dirty="0" smtClean="0">
                <a:solidFill>
                  <a:srgbClr val="000000"/>
                </a:solidFill>
                <a:latin typeface="Arial" pitchFamily="-112" charset="0"/>
              </a:rPr>
              <a:t> et al (2010, Frontiers in Human Neuroscience)</a:t>
            </a:r>
            <a:endParaRPr lang="en-US" sz="1500" dirty="0">
              <a:solidFill>
                <a:srgbClr val="000000"/>
              </a:solidFill>
              <a:latin typeface="Arial" pitchFamily="-112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376" y="1346100"/>
            <a:ext cx="8099146" cy="5230368"/>
          </a:xfrm>
          <a:prstGeom prst="rect">
            <a:avLst/>
          </a:prstGeom>
        </p:spPr>
      </p:pic>
      <p:cxnSp>
        <p:nvCxnSpPr>
          <p:cNvPr id="19" name="Straight Connector 18"/>
          <p:cNvCxnSpPr/>
          <p:nvPr/>
        </p:nvCxnSpPr>
        <p:spPr bwMode="auto">
          <a:xfrm rot="5400000" flipH="1" flipV="1">
            <a:off x="2337955" y="2557318"/>
            <a:ext cx="1304636" cy="1588"/>
          </a:xfrm>
          <a:prstGeom prst="line">
            <a:avLst/>
          </a:prstGeom>
          <a:solidFill>
            <a:schemeClr val="accent1"/>
          </a:solidFill>
          <a:ln w="28575" cap="sq" cmpd="sng" algn="ctr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sp>
        <p:nvSpPr>
          <p:cNvPr id="21" name="TextBox 20"/>
          <p:cNvSpPr txBox="1"/>
          <p:nvPr/>
        </p:nvSpPr>
        <p:spPr>
          <a:xfrm>
            <a:off x="213651" y="71220"/>
            <a:ext cx="8780257" cy="1015663"/>
          </a:xfrm>
          <a:prstGeom prst="rect">
            <a:avLst/>
          </a:prstGeom>
          <a:solidFill>
            <a:schemeClr val="accent1">
              <a:lumMod val="90000"/>
            </a:schemeClr>
          </a:solidFill>
          <a:ln w="28575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en-US" dirty="0" smtClean="0"/>
              <a:t>It looks like the N170 scalp distribution changes over development</a:t>
            </a:r>
          </a:p>
          <a:p>
            <a:pPr algn="l"/>
            <a:endParaRPr lang="en-US" dirty="0" smtClean="0"/>
          </a:p>
          <a:p>
            <a:pPr algn="l"/>
            <a:r>
              <a:rPr lang="en-US" dirty="0" smtClean="0"/>
              <a:t>But this could be due to other components in this time range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72508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833" y="1372565"/>
            <a:ext cx="8067446" cy="5254142"/>
          </a:xfrm>
          <a:prstGeom prst="rect">
            <a:avLst/>
          </a:prstGeom>
        </p:spPr>
      </p:pic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1454150" y="6537325"/>
            <a:ext cx="7689850" cy="3206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r"/>
            <a:r>
              <a:rPr lang="en-US" sz="1500" dirty="0" err="1" smtClean="0">
                <a:solidFill>
                  <a:srgbClr val="000000"/>
                </a:solidFill>
                <a:latin typeface="Arial" pitchFamily="-112" charset="0"/>
              </a:rPr>
              <a:t>Kuefner</a:t>
            </a:r>
            <a:r>
              <a:rPr lang="en-US" sz="1500" dirty="0" smtClean="0">
                <a:solidFill>
                  <a:srgbClr val="000000"/>
                </a:solidFill>
                <a:latin typeface="Arial" pitchFamily="-112" charset="0"/>
              </a:rPr>
              <a:t> et al (2010, Frontiers in Human Neuroscience)</a:t>
            </a:r>
            <a:endParaRPr lang="en-US" sz="1500" dirty="0">
              <a:solidFill>
                <a:srgbClr val="000000"/>
              </a:solidFill>
              <a:latin typeface="Arial" pitchFamily="-11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13651" y="71220"/>
            <a:ext cx="8780257" cy="1015663"/>
          </a:xfrm>
          <a:prstGeom prst="rect">
            <a:avLst/>
          </a:prstGeom>
          <a:solidFill>
            <a:schemeClr val="accent1">
              <a:lumMod val="90000"/>
            </a:schemeClr>
          </a:solidFill>
          <a:ln w="28575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en-US" dirty="0" smtClean="0"/>
              <a:t>Subtracting scrambled faces removes nonspecific activity</a:t>
            </a:r>
          </a:p>
          <a:p>
            <a:pPr algn="l"/>
            <a:endParaRPr lang="en-US" dirty="0" smtClean="0"/>
          </a:p>
          <a:p>
            <a:pPr algn="l"/>
            <a:r>
              <a:rPr lang="en-US" dirty="0" smtClean="0"/>
              <a:t>The face-specific activity has the same distribution over development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75262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9810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0"/>
            <a:ext cx="8686800" cy="1143000"/>
          </a:xfrm>
        </p:spPr>
        <p:txBody>
          <a:bodyPr/>
          <a:lstStyle/>
          <a:p>
            <a:r>
              <a:rPr lang="en-US" dirty="0" smtClean="0"/>
              <a:t>Shortcomings of Difference Waves</a:t>
            </a:r>
            <a:endParaRPr lang="en-US" dirty="0"/>
          </a:p>
        </p:txBody>
      </p:sp>
      <p:sp>
        <p:nvSpPr>
          <p:cNvPr id="7598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76400"/>
            <a:ext cx="8305800" cy="4953000"/>
          </a:xfrm>
        </p:spPr>
        <p:txBody>
          <a:bodyPr/>
          <a:lstStyle/>
          <a:p>
            <a:r>
              <a:rPr lang="en-US" dirty="0" smtClean="0"/>
              <a:t>May not isolate a single component</a:t>
            </a:r>
          </a:p>
          <a:p>
            <a:pPr lvl="1"/>
            <a:r>
              <a:rPr lang="en-US" dirty="0" smtClean="0"/>
              <a:t>Example: Rare-Frequent yields P2, N2, P3</a:t>
            </a:r>
          </a:p>
          <a:p>
            <a:r>
              <a:rPr lang="en-US" dirty="0" smtClean="0"/>
              <a:t>If Cond1–Cond2 difference wave is reduced, cannot distinguish between smaller Cond1 and larger Cond2</a:t>
            </a:r>
          </a:p>
          <a:p>
            <a:pPr lvl="1"/>
            <a:r>
              <a:rPr lang="en-US" dirty="0" smtClean="0"/>
              <a:t>For most components, need to look at original waveforms as well as difference waves</a:t>
            </a:r>
          </a:p>
          <a:p>
            <a:r>
              <a:rPr lang="en-US" dirty="0" smtClean="0"/>
              <a:t>Changes in latency between Cond1 and Cond2 produce an apparent difference in amplitude</a:t>
            </a:r>
          </a:p>
          <a:p>
            <a:pPr lvl="1"/>
            <a:r>
              <a:rPr lang="en-US" dirty="0" smtClean="0"/>
              <a:t>Not a problem if you view difference wave as simply meaning a difference in the time course of amplitude</a:t>
            </a:r>
            <a:endParaRPr lang="en-US" dirty="0"/>
          </a:p>
        </p:txBody>
      </p:sp>
      <p:sp>
        <p:nvSpPr>
          <p:cNvPr id="759812" name="Line 4"/>
          <p:cNvSpPr>
            <a:spLocks noChangeShapeType="1"/>
          </p:cNvSpPr>
          <p:nvPr/>
        </p:nvSpPr>
        <p:spPr bwMode="auto">
          <a:xfrm rot="5400000">
            <a:off x="4572000" y="-2895600"/>
            <a:ext cx="0" cy="7924800"/>
          </a:xfrm>
          <a:prstGeom prst="line">
            <a:avLst/>
          </a:prstGeom>
          <a:noFill/>
          <a:ln w="28575" cap="sq">
            <a:solidFill>
              <a:srgbClr val="FF0000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48284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98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98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98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98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98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98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9811" grpId="0" build="p" autoUpdateAnimBg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4258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0"/>
            <a:ext cx="8686800" cy="1143000"/>
          </a:xfrm>
        </p:spPr>
        <p:txBody>
          <a:bodyPr/>
          <a:lstStyle/>
          <a:p>
            <a:r>
              <a:rPr lang="en-US" dirty="0" smtClean="0"/>
              <a:t>Order of Processing Steps</a:t>
            </a:r>
            <a:endParaRPr lang="en-US" dirty="0"/>
          </a:p>
        </p:txBody>
      </p:sp>
      <p:sp>
        <p:nvSpPr>
          <p:cNvPr id="864259" name="Line 3"/>
          <p:cNvSpPr>
            <a:spLocks noChangeShapeType="1"/>
          </p:cNvSpPr>
          <p:nvPr/>
        </p:nvSpPr>
        <p:spPr bwMode="auto">
          <a:xfrm rot="5400000">
            <a:off x="4572000" y="-2944813"/>
            <a:ext cx="0" cy="7924800"/>
          </a:xfrm>
          <a:prstGeom prst="line">
            <a:avLst/>
          </a:prstGeom>
          <a:noFill/>
          <a:ln w="28575" cap="sq">
            <a:solidFill>
              <a:srgbClr val="FF0000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Rectangle 4"/>
          <p:cNvSpPr txBox="1">
            <a:spLocks noChangeArrowheads="1"/>
          </p:cNvSpPr>
          <p:nvPr/>
        </p:nvSpPr>
        <p:spPr bwMode="black">
          <a:xfrm>
            <a:off x="358127" y="1295400"/>
            <a:ext cx="868680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SzPct val="125000"/>
              <a:buFont typeface="Times" pitchFamily="-108" charset="0"/>
              <a:buChar char="•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-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ＭＳ Ｐゴシック" pitchFamily="-108" charset="-128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SzPct val="65000"/>
              <a:buFont typeface="Times" pitchFamily="-108" charset="0"/>
              <a:buChar char="•"/>
              <a:defRPr sz="160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ＭＳ Ｐゴシック" pitchFamily="-108" charset="-128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-108" charset="2"/>
              <a:buChar char="n"/>
              <a:defRPr sz="140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ＭＳ Ｐゴシック" pitchFamily="-108" charset="-128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-108" charset="2"/>
              <a:buChar char="n"/>
              <a:defRPr sz="120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ＭＳ Ｐゴシック" pitchFamily="-108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-108" charset="2"/>
              <a:buChar char="n"/>
              <a:defRPr sz="120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ＭＳ Ｐゴシック" pitchFamily="-108" charset="-128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-108" charset="2"/>
              <a:buChar char="n"/>
              <a:defRPr sz="120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ＭＳ Ｐゴシック" pitchFamily="-108" charset="-128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-108" charset="2"/>
              <a:buChar char="n"/>
              <a:defRPr sz="120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ＭＳ Ｐゴシック" pitchFamily="-108" charset="-128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-108" charset="2"/>
              <a:buChar char="n"/>
              <a:defRPr sz="120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ＭＳ Ｐゴシック" pitchFamily="-108" charset="-128"/>
              </a:defRPr>
            </a:lvl9pPr>
          </a:lstStyle>
          <a:p>
            <a:pPr>
              <a:lnSpc>
                <a:spcPct val="90000"/>
              </a:lnSpc>
            </a:pPr>
            <a:r>
              <a:rPr lang="en-US" dirty="0" smtClean="0"/>
              <a:t>The order of operations does not matter for “linear operations”</a:t>
            </a:r>
          </a:p>
          <a:p>
            <a:pPr>
              <a:lnSpc>
                <a:spcPct val="90000"/>
              </a:lnSpc>
            </a:pPr>
            <a:r>
              <a:rPr lang="en-US" dirty="0" smtClean="0"/>
              <a:t>Example: Averaging and re-referencing are both linear operations</a:t>
            </a:r>
          </a:p>
          <a:p>
            <a:pPr lvl="1">
              <a:lnSpc>
                <a:spcPct val="90000"/>
              </a:lnSpc>
            </a:pPr>
            <a:r>
              <a:rPr lang="en-US" dirty="0" smtClean="0"/>
              <a:t>Re-referencing before or after averaging yields exactly the same result</a:t>
            </a:r>
          </a:p>
          <a:p>
            <a:pPr>
              <a:lnSpc>
                <a:spcPct val="90000"/>
              </a:lnSpc>
            </a:pPr>
            <a:r>
              <a:rPr lang="en-US" dirty="0" smtClean="0"/>
              <a:t>Artifact rejection is nonlinear</a:t>
            </a:r>
          </a:p>
          <a:p>
            <a:pPr lvl="1">
              <a:lnSpc>
                <a:spcPct val="90000"/>
              </a:lnSpc>
            </a:pPr>
            <a:r>
              <a:rPr lang="en-US" dirty="0" smtClean="0"/>
              <a:t>Re-reference before rejection if it helps rejection</a:t>
            </a:r>
          </a:p>
          <a:p>
            <a:pPr>
              <a:lnSpc>
                <a:spcPct val="90000"/>
              </a:lnSpc>
            </a:pPr>
            <a:r>
              <a:rPr lang="en-US" dirty="0" smtClean="0"/>
              <a:t>Same principles apply to linear filters, except that nonlinearities are introduced at edges of waveform</a:t>
            </a:r>
          </a:p>
          <a:p>
            <a:pPr>
              <a:lnSpc>
                <a:spcPct val="90000"/>
              </a:lnSpc>
            </a:pPr>
            <a:r>
              <a:rPr lang="en-US" dirty="0" smtClean="0"/>
              <a:t>See Appendix in 2</a:t>
            </a:r>
            <a:r>
              <a:rPr lang="en-US" baseline="30000" dirty="0" smtClean="0"/>
              <a:t>nd</a:t>
            </a:r>
            <a:r>
              <a:rPr lang="en-US" dirty="0" smtClean="0"/>
              <a:t> Edition of ERP book for a list of the typical order of processing steps</a:t>
            </a:r>
          </a:p>
        </p:txBody>
      </p:sp>
    </p:spTree>
    <p:extLst>
      <p:ext uri="{BB962C8B-B14F-4D97-AF65-F5344CB8AC3E}">
        <p14:creationId xmlns:p14="http://schemas.microsoft.com/office/powerpoint/2010/main" val="1563471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4322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0"/>
            <a:ext cx="8686800" cy="1143000"/>
          </a:xfrm>
        </p:spPr>
        <p:txBody>
          <a:bodyPr/>
          <a:lstStyle/>
          <a:p>
            <a:r>
              <a:rPr lang="en-US" dirty="0" smtClean="0"/>
              <a:t>Major EEG Bands</a:t>
            </a:r>
            <a:endParaRPr lang="en-US" dirty="0"/>
          </a:p>
        </p:txBody>
      </p:sp>
      <p:sp>
        <p:nvSpPr>
          <p:cNvPr id="824323" name="Line 3"/>
          <p:cNvSpPr>
            <a:spLocks noChangeShapeType="1"/>
          </p:cNvSpPr>
          <p:nvPr/>
        </p:nvSpPr>
        <p:spPr bwMode="auto">
          <a:xfrm rot="5400000">
            <a:off x="4572000" y="-2944813"/>
            <a:ext cx="0" cy="7924800"/>
          </a:xfrm>
          <a:prstGeom prst="line">
            <a:avLst/>
          </a:prstGeom>
          <a:noFill/>
          <a:ln w="28575" cap="sq">
            <a:solidFill>
              <a:srgbClr val="FF0000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24324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0" y="1524000"/>
            <a:ext cx="6705600" cy="15748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</p:pic>
      <p:pic>
        <p:nvPicPr>
          <p:cNvPr id="824325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86000" y="3124200"/>
            <a:ext cx="6705600" cy="15748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</p:pic>
      <p:pic>
        <p:nvPicPr>
          <p:cNvPr id="824326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286000" y="4749800"/>
            <a:ext cx="6705600" cy="15748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</p:pic>
      <p:sp>
        <p:nvSpPr>
          <p:cNvPr id="824327" name="Text Box 7"/>
          <p:cNvSpPr txBox="1">
            <a:spLocks noChangeArrowheads="1"/>
          </p:cNvSpPr>
          <p:nvPr/>
        </p:nvSpPr>
        <p:spPr bwMode="auto">
          <a:xfrm>
            <a:off x="588963" y="1981200"/>
            <a:ext cx="1225550" cy="3968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/>
              <a:t>Raw EEG</a:t>
            </a:r>
          </a:p>
        </p:txBody>
      </p:sp>
      <p:sp>
        <p:nvSpPr>
          <p:cNvPr id="824328" name="Text Box 8"/>
          <p:cNvSpPr txBox="1">
            <a:spLocks noChangeArrowheads="1"/>
          </p:cNvSpPr>
          <p:nvPr/>
        </p:nvSpPr>
        <p:spPr bwMode="auto">
          <a:xfrm>
            <a:off x="76200" y="3505200"/>
            <a:ext cx="2249488" cy="7016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Delta (1-3 Hz)</a:t>
            </a:r>
          </a:p>
          <a:p>
            <a:r>
              <a:rPr lang="en-US"/>
              <a:t>Slow Wave Sleep</a:t>
            </a:r>
          </a:p>
        </p:txBody>
      </p:sp>
      <p:sp>
        <p:nvSpPr>
          <p:cNvPr id="824329" name="Text Box 9"/>
          <p:cNvSpPr txBox="1">
            <a:spLocks noChangeArrowheads="1"/>
          </p:cNvSpPr>
          <p:nvPr/>
        </p:nvSpPr>
        <p:spPr bwMode="auto">
          <a:xfrm>
            <a:off x="171836" y="5105400"/>
            <a:ext cx="2059804" cy="101566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/>
              <a:t>Theta (4-7 Hz)</a:t>
            </a:r>
          </a:p>
          <a:p>
            <a:r>
              <a:rPr lang="en-US" dirty="0"/>
              <a:t>Non-REM </a:t>
            </a:r>
            <a:r>
              <a:rPr lang="en-US" dirty="0" smtClean="0"/>
              <a:t>Sleep</a:t>
            </a:r>
          </a:p>
          <a:p>
            <a:r>
              <a:rPr lang="en-US" dirty="0" err="1" smtClean="0"/>
              <a:t>Misc</a:t>
            </a:r>
            <a:r>
              <a:rPr lang="en-US" dirty="0" smtClean="0"/>
              <a:t> Cognitive</a:t>
            </a:r>
            <a:endParaRPr lang="en-US" dirty="0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1454150" y="6533417"/>
            <a:ext cx="7689850" cy="3206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Geneva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Geneva" pitchFamily="-112" charset="0"/>
                <a:ea typeface="+mn-ea"/>
                <a:cs typeface="+mn-cs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Geneva" pitchFamily="-112" charset="0"/>
                <a:ea typeface="+mn-ea"/>
                <a:cs typeface="+mn-cs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Geneva" pitchFamily="-112" charset="0"/>
                <a:ea typeface="+mn-ea"/>
                <a:cs typeface="+mn-cs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Geneva" pitchFamily="-112" charset="0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2000" kern="1200">
                <a:solidFill>
                  <a:schemeClr val="tx1"/>
                </a:solidFill>
                <a:latin typeface="Geneva" pitchFamily="-112" charset="0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2000" kern="1200">
                <a:solidFill>
                  <a:schemeClr val="tx1"/>
                </a:solidFill>
                <a:latin typeface="Geneva" pitchFamily="-112" charset="0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2000" kern="1200">
                <a:solidFill>
                  <a:schemeClr val="tx1"/>
                </a:solidFill>
                <a:latin typeface="Geneva" pitchFamily="-112" charset="0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2000" kern="1200">
                <a:solidFill>
                  <a:schemeClr val="tx1"/>
                </a:solidFill>
                <a:latin typeface="Geneva" pitchFamily="-112" charset="0"/>
                <a:ea typeface="+mn-ea"/>
                <a:cs typeface="+mn-cs"/>
              </a:defRPr>
            </a:lvl9pPr>
          </a:lstStyle>
          <a:p>
            <a:pPr algn="r"/>
            <a:r>
              <a:rPr lang="en-US" sz="1500" dirty="0">
                <a:solidFill>
                  <a:srgbClr val="000000"/>
                </a:solidFill>
                <a:latin typeface="Arial" pitchFamily="-112" charset="0"/>
              </a:rPr>
              <a:t>https://</a:t>
            </a:r>
            <a:r>
              <a:rPr lang="en-US" sz="1500" dirty="0" err="1">
                <a:solidFill>
                  <a:srgbClr val="000000"/>
                </a:solidFill>
                <a:latin typeface="Arial" pitchFamily="-112" charset="0"/>
              </a:rPr>
              <a:t>en.wikipedia.org</a:t>
            </a:r>
            <a:r>
              <a:rPr lang="en-US" sz="1500" dirty="0">
                <a:solidFill>
                  <a:srgbClr val="000000"/>
                </a:solidFill>
                <a:latin typeface="Arial" pitchFamily="-112" charset="0"/>
              </a:rPr>
              <a:t>/wiki</a:t>
            </a:r>
            <a:r>
              <a:rPr lang="en-US" sz="1500" dirty="0" smtClean="0">
                <a:solidFill>
                  <a:srgbClr val="000000"/>
                </a:solidFill>
                <a:latin typeface="Arial" pitchFamily="-112" charset="0"/>
              </a:rPr>
              <a:t>/</a:t>
            </a:r>
            <a:r>
              <a:rPr lang="en-US" sz="1500" dirty="0" err="1" smtClean="0">
                <a:solidFill>
                  <a:srgbClr val="000000"/>
                </a:solidFill>
                <a:latin typeface="Arial" pitchFamily="-112" charset="0"/>
              </a:rPr>
              <a:t>Eeg</a:t>
            </a:r>
            <a:endParaRPr lang="en-US" sz="1500" dirty="0">
              <a:solidFill>
                <a:srgbClr val="000000"/>
              </a:solidFill>
              <a:latin typeface="Arial" pitchFamily="-11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59042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43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43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4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43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43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43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4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4328" grpId="0" build="p" autoUpdateAnimBg="0"/>
      <p:bldP spid="824329" grpId="0" build="p" autoUpdateAnimBg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09600" y="3733800"/>
            <a:ext cx="7924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 smtClean="0"/>
              <a:t>y = c + </a:t>
            </a:r>
            <a:r>
              <a:rPr lang="en-US" dirty="0" err="1" smtClean="0"/>
              <a:t>bx</a:t>
            </a:r>
            <a:r>
              <a:rPr lang="en-US" dirty="0" smtClean="0"/>
              <a:t>					Simple line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09600" y="4160520"/>
            <a:ext cx="838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 smtClean="0"/>
              <a:t>y = c + b</a:t>
            </a:r>
            <a:r>
              <a:rPr lang="en-US" baseline="-25000" dirty="0" smtClean="0"/>
              <a:t>1</a:t>
            </a:r>
            <a:r>
              <a:rPr lang="en-US" dirty="0" smtClean="0"/>
              <a:t>x</a:t>
            </a:r>
            <a:r>
              <a:rPr lang="en-US" baseline="-25000" dirty="0" smtClean="0"/>
              <a:t>1</a:t>
            </a:r>
            <a:r>
              <a:rPr lang="en-US" dirty="0" smtClean="0"/>
              <a:t> + b</a:t>
            </a:r>
            <a:r>
              <a:rPr lang="en-US" baseline="-25000" dirty="0" smtClean="0"/>
              <a:t>2</a:t>
            </a:r>
            <a:r>
              <a:rPr lang="en-US" dirty="0" smtClean="0"/>
              <a:t>x</a:t>
            </a:r>
            <a:r>
              <a:rPr lang="en-US" baseline="-25000" dirty="0" smtClean="0"/>
              <a:t>2</a:t>
            </a:r>
            <a:r>
              <a:rPr lang="en-US" dirty="0" smtClean="0"/>
              <a:t> + b</a:t>
            </a:r>
            <a:r>
              <a:rPr lang="en-US" baseline="-25000" dirty="0" smtClean="0"/>
              <a:t>3</a:t>
            </a:r>
            <a:r>
              <a:rPr lang="en-US" dirty="0" smtClean="0"/>
              <a:t>x</a:t>
            </a:r>
            <a:r>
              <a:rPr lang="en-US" baseline="-25000" dirty="0" smtClean="0"/>
              <a:t>3</a:t>
            </a:r>
            <a:r>
              <a:rPr lang="en-US" dirty="0" smtClean="0"/>
              <a:t> …			Multiple regression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09600" y="4587240"/>
            <a:ext cx="7924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 smtClean="0"/>
              <a:t>y = ⅓x</a:t>
            </a:r>
            <a:r>
              <a:rPr lang="en-US" baseline="-25000" dirty="0" smtClean="0"/>
              <a:t>1</a:t>
            </a:r>
            <a:r>
              <a:rPr lang="en-US" dirty="0" smtClean="0"/>
              <a:t> </a:t>
            </a:r>
            <a:r>
              <a:rPr lang="en-US" dirty="0"/>
              <a:t>+ ⅓</a:t>
            </a:r>
            <a:r>
              <a:rPr lang="en-US" dirty="0" smtClean="0"/>
              <a:t>x</a:t>
            </a:r>
            <a:r>
              <a:rPr lang="en-US" baseline="-25000" dirty="0"/>
              <a:t>2</a:t>
            </a:r>
            <a:r>
              <a:rPr lang="en-US" dirty="0" smtClean="0"/>
              <a:t> </a:t>
            </a:r>
            <a:r>
              <a:rPr lang="en-US" dirty="0"/>
              <a:t>+ ⅓</a:t>
            </a:r>
            <a:r>
              <a:rPr lang="en-US" dirty="0" smtClean="0"/>
              <a:t>x</a:t>
            </a:r>
            <a:r>
              <a:rPr lang="en-US" baseline="-25000" dirty="0" smtClean="0"/>
              <a:t>3</a:t>
            </a:r>
            <a:r>
              <a:rPr lang="en-US" dirty="0" smtClean="0"/>
              <a:t>				Averaging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09600" y="5013960"/>
            <a:ext cx="7924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 smtClean="0"/>
              <a:t>y = </a:t>
            </a:r>
            <a:r>
              <a:rPr lang="en-US" dirty="0"/>
              <a:t>c</a:t>
            </a:r>
            <a:r>
              <a:rPr lang="en-US" dirty="0" smtClean="0"/>
              <a:t>h1+ (-.5)ch14	</a:t>
            </a:r>
            <a:r>
              <a:rPr lang="en-US" dirty="0"/>
              <a:t>	</a:t>
            </a:r>
            <a:r>
              <a:rPr lang="en-US" dirty="0" smtClean="0"/>
              <a:t>		Re-referencing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152400"/>
            <a:ext cx="4267200" cy="369374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09600" y="5440680"/>
            <a:ext cx="7924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 smtClean="0"/>
              <a:t>Not linear if it involves a threshold 		Artifact rejection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609600" y="5867400"/>
            <a:ext cx="7924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l"/>
            <a:r>
              <a:rPr lang="en-US" dirty="0" smtClean="0"/>
              <a:t>or comparison				Peaks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280036" y="533400"/>
            <a:ext cx="3229420" cy="523220"/>
          </a:xfrm>
          <a:prstGeom prst="rect">
            <a:avLst/>
          </a:prstGeom>
          <a:noFill/>
          <a:ln w="28575" cmpd="sng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dirty="0" smtClean="0"/>
              <a:t>Linear Operations</a:t>
            </a:r>
            <a:endParaRPr lang="en-US" sz="2800" dirty="0"/>
          </a:p>
        </p:txBody>
      </p:sp>
      <p:sp>
        <p:nvSpPr>
          <p:cNvPr id="10" name="TextBox 9"/>
          <p:cNvSpPr txBox="1"/>
          <p:nvPr/>
        </p:nvSpPr>
        <p:spPr>
          <a:xfrm>
            <a:off x="609600" y="6324600"/>
            <a:ext cx="7924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/>
              <a:t> </a:t>
            </a:r>
            <a:r>
              <a:rPr lang="en-US" dirty="0" smtClean="0"/>
              <a:t>    or multiplying/dividing data values	y = ch1</a:t>
            </a:r>
            <a:r>
              <a:rPr lang="en-US" baseline="30000" dirty="0" smtClean="0"/>
              <a:t>2</a:t>
            </a:r>
            <a:endParaRPr lang="en-US" baseline="30000" dirty="0"/>
          </a:p>
        </p:txBody>
      </p:sp>
    </p:spTree>
    <p:extLst>
      <p:ext uri="{BB962C8B-B14F-4D97-AF65-F5344CB8AC3E}">
        <p14:creationId xmlns:p14="http://schemas.microsoft.com/office/powerpoint/2010/main" val="38856276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62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76200"/>
            <a:ext cx="8686800" cy="1143000"/>
          </a:xfrm>
        </p:spPr>
        <p:txBody>
          <a:bodyPr/>
          <a:lstStyle/>
          <a:p>
            <a:r>
              <a:rPr lang="en-US" dirty="0"/>
              <a:t>P3, Probability, &amp; Stimulus Evaluation Time</a:t>
            </a:r>
          </a:p>
        </p:txBody>
      </p:sp>
      <p:sp>
        <p:nvSpPr>
          <p:cNvPr id="1218563" name="Line 3"/>
          <p:cNvSpPr>
            <a:spLocks noChangeShapeType="1"/>
          </p:cNvSpPr>
          <p:nvPr/>
        </p:nvSpPr>
        <p:spPr bwMode="auto">
          <a:xfrm rot="5400000">
            <a:off x="4572000" y="-2667000"/>
            <a:ext cx="0" cy="7924800"/>
          </a:xfrm>
          <a:prstGeom prst="line">
            <a:avLst/>
          </a:prstGeom>
          <a:noFill/>
          <a:ln w="28575" cap="sq">
            <a:solidFill>
              <a:srgbClr val="FF0000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18564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457200" y="1447800"/>
            <a:ext cx="8370888" cy="2341563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/>
              <a:t>P3 amplitude depends on the probability of a task-defined stimulus category</a:t>
            </a:r>
          </a:p>
          <a:p>
            <a:pPr>
              <a:lnSpc>
                <a:spcPct val="90000"/>
              </a:lnSpc>
            </a:pPr>
            <a:r>
              <a:rPr lang="en-US"/>
              <a:t>P3 effect cannot occur until after categorization</a:t>
            </a:r>
          </a:p>
          <a:p>
            <a:pPr>
              <a:lnSpc>
                <a:spcPct val="90000"/>
              </a:lnSpc>
            </a:pPr>
            <a:r>
              <a:rPr lang="en-US"/>
              <a:t>P3 latency is tied to the amount of time required to perceive and categorize a stimulus (“stimulus evaluation time”)</a:t>
            </a:r>
          </a:p>
        </p:txBody>
      </p:sp>
      <p:pic>
        <p:nvPicPr>
          <p:cNvPr id="1218565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38388" y="3490913"/>
            <a:ext cx="4508500" cy="3262312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</p:pic>
    </p:spTree>
    <p:extLst>
      <p:ext uri="{BB962C8B-B14F-4D97-AF65-F5344CB8AC3E}">
        <p14:creationId xmlns:p14="http://schemas.microsoft.com/office/powerpoint/2010/main" val="32829902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185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185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18564" grpId="0" build="p" autoUpdateAnimBg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62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0"/>
            <a:ext cx="8686800" cy="1143000"/>
          </a:xfrm>
        </p:spPr>
        <p:txBody>
          <a:bodyPr/>
          <a:lstStyle/>
          <a:p>
            <a:r>
              <a:rPr lang="en-US" dirty="0" smtClean="0"/>
              <a:t>A Gedankenexperiment</a:t>
            </a:r>
            <a:endParaRPr lang="en-US" dirty="0"/>
          </a:p>
        </p:txBody>
      </p:sp>
      <p:sp>
        <p:nvSpPr>
          <p:cNvPr id="1218563" name="Line 3"/>
          <p:cNvSpPr>
            <a:spLocks noChangeShapeType="1"/>
          </p:cNvSpPr>
          <p:nvPr/>
        </p:nvSpPr>
        <p:spPr bwMode="auto">
          <a:xfrm rot="5400000">
            <a:off x="4572000" y="-2819400"/>
            <a:ext cx="0" cy="7924800"/>
          </a:xfrm>
          <a:prstGeom prst="line">
            <a:avLst/>
          </a:prstGeom>
          <a:noFill/>
          <a:ln w="28575" cap="sq">
            <a:solidFill>
              <a:srgbClr val="FF0000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18564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457200" y="1447800"/>
            <a:ext cx="8370888" cy="1523999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dirty="0" smtClean="0"/>
              <a:t>Oddball task</a:t>
            </a:r>
          </a:p>
          <a:p>
            <a:pPr lvl="1">
              <a:lnSpc>
                <a:spcPct val="90000"/>
              </a:lnSpc>
            </a:pPr>
            <a:r>
              <a:rPr lang="en-US" dirty="0" smtClean="0"/>
              <a:t>Single-Digit condition: Rare = 5; Frequent = 0-4,6-9</a:t>
            </a:r>
          </a:p>
          <a:p>
            <a:pPr lvl="1">
              <a:lnSpc>
                <a:spcPct val="90000"/>
              </a:lnSpc>
            </a:pPr>
            <a:r>
              <a:rPr lang="en-US" dirty="0" smtClean="0"/>
              <a:t>Odd-Even condition: Rare = odd; Frequent = even</a:t>
            </a:r>
          </a:p>
          <a:p>
            <a:pPr lvl="1">
              <a:lnSpc>
                <a:spcPct val="90000"/>
              </a:lnSpc>
            </a:pPr>
            <a:r>
              <a:rPr lang="en-US" dirty="0" smtClean="0"/>
              <a:t>Single-Digit should be categorized faster than Odd-Even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3124200"/>
            <a:ext cx="8527895" cy="350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17567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/>
          <p:cNvSpPr/>
          <p:nvPr/>
        </p:nvSpPr>
        <p:spPr bwMode="auto">
          <a:xfrm>
            <a:off x="7239000" y="4267200"/>
            <a:ext cx="1143000" cy="889000"/>
          </a:xfrm>
          <a:prstGeom prst="ellipse">
            <a:avLst/>
          </a:prstGeom>
          <a:solidFill>
            <a:srgbClr val="FFFF00"/>
          </a:solidFill>
          <a:ln w="28575" cap="sq" cmpd="sng" algn="ctr">
            <a:solidFill>
              <a:srgbClr val="000099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Geneva" pitchFamily="-112" charset="0"/>
            </a:endParaRPr>
          </a:p>
        </p:txBody>
      </p:sp>
      <p:sp>
        <p:nvSpPr>
          <p:cNvPr id="85504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6830"/>
            <a:ext cx="8229600" cy="1143000"/>
          </a:xfrm>
        </p:spPr>
        <p:txBody>
          <a:bodyPr/>
          <a:lstStyle/>
          <a:p>
            <a:r>
              <a:rPr lang="en-US" dirty="0"/>
              <a:t>The N2pc Component</a:t>
            </a:r>
          </a:p>
        </p:txBody>
      </p:sp>
      <p:pic>
        <p:nvPicPr>
          <p:cNvPr id="855047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65475" y="1366838"/>
            <a:ext cx="2733675" cy="2109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55048" name="Line 8"/>
          <p:cNvSpPr>
            <a:spLocks noChangeShapeType="1"/>
          </p:cNvSpPr>
          <p:nvPr/>
        </p:nvSpPr>
        <p:spPr bwMode="auto">
          <a:xfrm rot="5400000">
            <a:off x="4572000" y="-2819400"/>
            <a:ext cx="0" cy="7924800"/>
          </a:xfrm>
          <a:prstGeom prst="line">
            <a:avLst/>
          </a:prstGeom>
          <a:noFill/>
          <a:ln w="28575" cap="sq">
            <a:solidFill>
              <a:srgbClr val="FF0000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7974" y="3518860"/>
            <a:ext cx="7957826" cy="333913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096000" y="1905000"/>
            <a:ext cx="2743200" cy="1200329"/>
          </a:xfrm>
          <a:prstGeom prst="rect">
            <a:avLst/>
          </a:prstGeom>
          <a:noFill/>
          <a:ln w="28575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en-US" sz="1800" dirty="0" smtClean="0"/>
              <a:t>Difference cannot exceed zero until the brain has found the to-be-attended object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7128042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1" animBg="1"/>
      <p:bldP spid="2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34" y="1476108"/>
            <a:ext cx="8923020" cy="4191000"/>
          </a:xfrm>
          <a:prstGeom prst="rect">
            <a:avLst/>
          </a:prstGeom>
        </p:spPr>
      </p:pic>
      <p:sp>
        <p:nvSpPr>
          <p:cNvPr id="85197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sz="3600" dirty="0" smtClean="0"/>
              <a:t>The Lateralized Readiness Potential (LRP)</a:t>
            </a:r>
            <a:endParaRPr lang="en-US" sz="3600" dirty="0"/>
          </a:p>
        </p:txBody>
      </p:sp>
      <p:sp>
        <p:nvSpPr>
          <p:cNvPr id="851971" name="Line 3"/>
          <p:cNvSpPr>
            <a:spLocks noChangeShapeType="1"/>
          </p:cNvSpPr>
          <p:nvPr/>
        </p:nvSpPr>
        <p:spPr bwMode="auto">
          <a:xfrm rot="5400000">
            <a:off x="4572000" y="-2743200"/>
            <a:ext cx="0" cy="7924800"/>
          </a:xfrm>
          <a:prstGeom prst="line">
            <a:avLst/>
          </a:prstGeom>
          <a:noFill/>
          <a:ln w="28575" cap="sq">
            <a:solidFill>
              <a:srgbClr val="FF0000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157564" y="3030279"/>
            <a:ext cx="16124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Left Hemisphere</a:t>
            </a:r>
          </a:p>
          <a:p>
            <a:r>
              <a:rPr lang="en-US" sz="1400" dirty="0" smtClean="0"/>
              <a:t>(</a:t>
            </a:r>
            <a:r>
              <a:rPr lang="en-US" sz="1400" dirty="0" err="1" smtClean="0"/>
              <a:t>Ipsi</a:t>
            </a:r>
            <a:r>
              <a:rPr lang="en-US" sz="1400" dirty="0" smtClean="0"/>
              <a:t>)</a:t>
            </a:r>
            <a:endParaRPr lang="en-US" sz="1400" dirty="0"/>
          </a:p>
        </p:txBody>
      </p:sp>
      <p:sp>
        <p:nvSpPr>
          <p:cNvPr id="9" name="TextBox 8"/>
          <p:cNvSpPr txBox="1"/>
          <p:nvPr/>
        </p:nvSpPr>
        <p:spPr>
          <a:xfrm>
            <a:off x="2292670" y="4468744"/>
            <a:ext cx="16995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Right Hemisphere</a:t>
            </a:r>
          </a:p>
          <a:p>
            <a:r>
              <a:rPr lang="en-US" sz="1400" dirty="0" smtClean="0"/>
              <a:t>(Contra)</a:t>
            </a:r>
            <a:endParaRPr lang="en-US" sz="1400" dirty="0"/>
          </a:p>
        </p:txBody>
      </p:sp>
      <p:cxnSp>
        <p:nvCxnSpPr>
          <p:cNvPr id="10" name="Straight Arrow Connector 9"/>
          <p:cNvCxnSpPr/>
          <p:nvPr/>
        </p:nvCxnSpPr>
        <p:spPr bwMode="auto">
          <a:xfrm>
            <a:off x="2146571" y="3360167"/>
            <a:ext cx="427063" cy="411820"/>
          </a:xfrm>
          <a:prstGeom prst="straightConnector1">
            <a:avLst/>
          </a:prstGeom>
          <a:solidFill>
            <a:schemeClr val="accent1"/>
          </a:solidFill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triangle"/>
          </a:ln>
          <a:effectLst/>
        </p:spPr>
      </p:cxnSp>
      <p:cxnSp>
        <p:nvCxnSpPr>
          <p:cNvPr id="11" name="Straight Arrow Connector 10"/>
          <p:cNvCxnSpPr/>
          <p:nvPr/>
        </p:nvCxnSpPr>
        <p:spPr bwMode="auto">
          <a:xfrm rot="16200000" flipV="1">
            <a:off x="2737188" y="4205427"/>
            <a:ext cx="342073" cy="251990"/>
          </a:xfrm>
          <a:prstGeom prst="straightConnector1">
            <a:avLst/>
          </a:prstGeom>
          <a:solidFill>
            <a:schemeClr val="accent1"/>
          </a:solidFill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triangle"/>
          </a:ln>
          <a:effectLst/>
        </p:spPr>
      </p:cxnSp>
      <p:sp>
        <p:nvSpPr>
          <p:cNvPr id="20" name="TextBox 19"/>
          <p:cNvSpPr txBox="1"/>
          <p:nvPr/>
        </p:nvSpPr>
        <p:spPr>
          <a:xfrm>
            <a:off x="5731672" y="3030279"/>
            <a:ext cx="16995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Right Hemisphere</a:t>
            </a:r>
          </a:p>
          <a:p>
            <a:r>
              <a:rPr lang="en-US" sz="1400" dirty="0" smtClean="0"/>
              <a:t>(</a:t>
            </a:r>
            <a:r>
              <a:rPr lang="en-US" sz="1400" dirty="0" err="1" smtClean="0"/>
              <a:t>Ipsi</a:t>
            </a:r>
            <a:r>
              <a:rPr lang="en-US" sz="1400" dirty="0" smtClean="0"/>
              <a:t>)</a:t>
            </a:r>
            <a:endParaRPr lang="en-US" sz="1400" dirty="0"/>
          </a:p>
        </p:txBody>
      </p:sp>
      <p:sp>
        <p:nvSpPr>
          <p:cNvPr id="21" name="TextBox 20"/>
          <p:cNvSpPr txBox="1"/>
          <p:nvPr/>
        </p:nvSpPr>
        <p:spPr>
          <a:xfrm>
            <a:off x="6866778" y="4468744"/>
            <a:ext cx="16124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Left Hemisphere</a:t>
            </a:r>
          </a:p>
          <a:p>
            <a:r>
              <a:rPr lang="en-US" sz="1400" dirty="0" smtClean="0"/>
              <a:t>(Contra)</a:t>
            </a:r>
            <a:endParaRPr lang="en-US" sz="1400" dirty="0"/>
          </a:p>
        </p:txBody>
      </p:sp>
      <p:cxnSp>
        <p:nvCxnSpPr>
          <p:cNvPr id="23" name="Straight Arrow Connector 22"/>
          <p:cNvCxnSpPr/>
          <p:nvPr/>
        </p:nvCxnSpPr>
        <p:spPr bwMode="auto">
          <a:xfrm rot="16200000" flipV="1">
            <a:off x="7311296" y="4205427"/>
            <a:ext cx="342073" cy="251990"/>
          </a:xfrm>
          <a:prstGeom prst="straightConnector1">
            <a:avLst/>
          </a:prstGeom>
          <a:solidFill>
            <a:schemeClr val="accent1"/>
          </a:solidFill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triangle"/>
          </a:ln>
          <a:effectLst/>
        </p:spPr>
      </p:cxnSp>
      <p:cxnSp>
        <p:nvCxnSpPr>
          <p:cNvPr id="25" name="Straight Arrow Connector 24"/>
          <p:cNvCxnSpPr/>
          <p:nvPr/>
        </p:nvCxnSpPr>
        <p:spPr bwMode="auto">
          <a:xfrm>
            <a:off x="6765632" y="3360167"/>
            <a:ext cx="427063" cy="411820"/>
          </a:xfrm>
          <a:prstGeom prst="straightConnector1">
            <a:avLst/>
          </a:prstGeom>
          <a:solidFill>
            <a:schemeClr val="accent1"/>
          </a:solidFill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triangle"/>
          </a:ln>
          <a:effectLst/>
        </p:spPr>
      </p:cxnSp>
      <p:sp>
        <p:nvSpPr>
          <p:cNvPr id="14" name="TextBox 13"/>
          <p:cNvSpPr txBox="1"/>
          <p:nvPr/>
        </p:nvSpPr>
        <p:spPr>
          <a:xfrm>
            <a:off x="573164" y="5720151"/>
            <a:ext cx="799981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>
                <a:solidFill>
                  <a:srgbClr val="C80000"/>
                </a:solidFill>
              </a:rPr>
              <a:t>LRP = Contra minus </a:t>
            </a:r>
            <a:r>
              <a:rPr lang="en-US" sz="2200" dirty="0" err="1" smtClean="0">
                <a:solidFill>
                  <a:srgbClr val="C80000"/>
                </a:solidFill>
              </a:rPr>
              <a:t>ipsi</a:t>
            </a:r>
            <a:r>
              <a:rPr lang="en-US" sz="2200" dirty="0" smtClean="0">
                <a:solidFill>
                  <a:srgbClr val="C80000"/>
                </a:solidFill>
              </a:rPr>
              <a:t>, averaged over left &amp; right hands</a:t>
            </a:r>
            <a:endParaRPr lang="en-US" sz="2200" dirty="0">
              <a:solidFill>
                <a:srgbClr val="C80000"/>
              </a:solidFill>
            </a:endParaRPr>
          </a:p>
        </p:txBody>
      </p:sp>
      <p:sp>
        <p:nvSpPr>
          <p:cNvPr id="15" name="Oval 14"/>
          <p:cNvSpPr/>
          <p:nvPr/>
        </p:nvSpPr>
        <p:spPr bwMode="auto">
          <a:xfrm>
            <a:off x="2034183" y="3495023"/>
            <a:ext cx="1011473" cy="1011473"/>
          </a:xfrm>
          <a:prstGeom prst="ellipse">
            <a:avLst/>
          </a:prstGeom>
          <a:noFill/>
          <a:ln w="28575" cap="sq" cmpd="sng" algn="ctr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Geneva" pitchFamily="-112" charset="0"/>
            </a:endParaRPr>
          </a:p>
        </p:txBody>
      </p:sp>
      <p:sp>
        <p:nvSpPr>
          <p:cNvPr id="16" name="Oval 15"/>
          <p:cNvSpPr/>
          <p:nvPr/>
        </p:nvSpPr>
        <p:spPr bwMode="auto">
          <a:xfrm>
            <a:off x="6619529" y="3495023"/>
            <a:ext cx="1011473" cy="1011473"/>
          </a:xfrm>
          <a:prstGeom prst="ellipse">
            <a:avLst/>
          </a:prstGeom>
          <a:noFill/>
          <a:ln w="28575" cap="sq" cmpd="sng" algn="ctr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Geneva" pitchFamily="-112" charset="0"/>
            </a:endParaRPr>
          </a:p>
        </p:txBody>
      </p:sp>
      <p:sp>
        <p:nvSpPr>
          <p:cNvPr id="19" name="Rectangle 6"/>
          <p:cNvSpPr>
            <a:spLocks noChangeArrowheads="1"/>
          </p:cNvSpPr>
          <p:nvPr/>
        </p:nvSpPr>
        <p:spPr bwMode="auto">
          <a:xfrm>
            <a:off x="6837801" y="6534835"/>
            <a:ext cx="2306199" cy="32316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r"/>
            <a:r>
              <a:rPr lang="en-US" sz="1500" dirty="0" err="1" smtClean="0">
                <a:solidFill>
                  <a:srgbClr val="000000"/>
                </a:solidFill>
                <a:latin typeface="Arial" pitchFamily="-112" charset="0"/>
              </a:rPr>
              <a:t>Smulders</a:t>
            </a:r>
            <a:r>
              <a:rPr lang="en-US" sz="1500" dirty="0" smtClean="0">
                <a:solidFill>
                  <a:srgbClr val="000000"/>
                </a:solidFill>
                <a:latin typeface="Arial" pitchFamily="-112" charset="0"/>
              </a:rPr>
              <a:t> &amp; Miller (2010)</a:t>
            </a:r>
            <a:endParaRPr lang="en-US" sz="1500" i="1" dirty="0">
              <a:solidFill>
                <a:srgbClr val="000000"/>
              </a:solidFill>
              <a:latin typeface="Arial" pitchFamily="-11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99675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 animBg="1"/>
      <p:bldP spid="16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4133" y="1524000"/>
            <a:ext cx="4305300" cy="4191000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573164" y="1321713"/>
            <a:ext cx="799981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>
                <a:solidFill>
                  <a:srgbClr val="C80000"/>
                </a:solidFill>
              </a:rPr>
              <a:t>LRP = Contra minus </a:t>
            </a:r>
            <a:r>
              <a:rPr lang="en-US" sz="2200" dirty="0" err="1" smtClean="0">
                <a:solidFill>
                  <a:srgbClr val="C80000"/>
                </a:solidFill>
              </a:rPr>
              <a:t>ipsi</a:t>
            </a:r>
            <a:r>
              <a:rPr lang="en-US" sz="2200" dirty="0" smtClean="0">
                <a:solidFill>
                  <a:srgbClr val="C80000"/>
                </a:solidFill>
              </a:rPr>
              <a:t>, averaged over left &amp; right hands</a:t>
            </a:r>
            <a:endParaRPr lang="en-US" sz="2200" dirty="0">
              <a:solidFill>
                <a:srgbClr val="C80000"/>
              </a:solidFill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6837801" y="6534835"/>
            <a:ext cx="2306199" cy="32316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r"/>
            <a:r>
              <a:rPr lang="en-US" sz="1500" dirty="0" err="1" smtClean="0">
                <a:solidFill>
                  <a:srgbClr val="000000"/>
                </a:solidFill>
                <a:latin typeface="Arial" pitchFamily="-112" charset="0"/>
              </a:rPr>
              <a:t>Smulders</a:t>
            </a:r>
            <a:r>
              <a:rPr lang="en-US" sz="1500" dirty="0" smtClean="0">
                <a:solidFill>
                  <a:srgbClr val="000000"/>
                </a:solidFill>
                <a:latin typeface="Arial" pitchFamily="-112" charset="0"/>
              </a:rPr>
              <a:t> &amp; Miller (2010)</a:t>
            </a:r>
            <a:endParaRPr lang="en-US" sz="1500" i="1" dirty="0">
              <a:solidFill>
                <a:srgbClr val="000000"/>
              </a:solidFill>
              <a:latin typeface="Arial" pitchFamily="-112" charset="0"/>
            </a:endParaRPr>
          </a:p>
        </p:txBody>
      </p:sp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sz="3600" dirty="0" smtClean="0"/>
              <a:t>The Lateralized Readiness Potential (LRP)</a:t>
            </a:r>
            <a:endParaRPr lang="en-US" sz="3600" dirty="0"/>
          </a:p>
        </p:txBody>
      </p:sp>
      <p:sp>
        <p:nvSpPr>
          <p:cNvPr id="9" name="Line 3"/>
          <p:cNvSpPr>
            <a:spLocks noChangeShapeType="1"/>
          </p:cNvSpPr>
          <p:nvPr/>
        </p:nvSpPr>
        <p:spPr bwMode="auto">
          <a:xfrm rot="5400000">
            <a:off x="4572000" y="-2743200"/>
            <a:ext cx="0" cy="7924800"/>
          </a:xfrm>
          <a:prstGeom prst="line">
            <a:avLst/>
          </a:prstGeom>
          <a:noFill/>
          <a:ln w="28575" cap="sq">
            <a:solidFill>
              <a:srgbClr val="FF0000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Oval 9"/>
          <p:cNvSpPr/>
          <p:nvPr/>
        </p:nvSpPr>
        <p:spPr bwMode="auto">
          <a:xfrm>
            <a:off x="4267200" y="3810000"/>
            <a:ext cx="1295400" cy="1219200"/>
          </a:xfrm>
          <a:prstGeom prst="ellipse">
            <a:avLst/>
          </a:prstGeom>
          <a:solidFill>
            <a:srgbClr val="FFFF00">
              <a:alpha val="15000"/>
            </a:srgbClr>
          </a:solidFill>
          <a:ln w="28575" cap="sq" cmpd="sng" algn="ctr">
            <a:solidFill>
              <a:srgbClr val="000099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Geneva" pitchFamily="-11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52400" y="5867400"/>
            <a:ext cx="6934200" cy="646331"/>
          </a:xfrm>
          <a:prstGeom prst="rect">
            <a:avLst/>
          </a:prstGeom>
          <a:noFill/>
          <a:ln w="28575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en-US" sz="1800" dirty="0" smtClean="0"/>
              <a:t>Difference cannot exceed zero until the brain has begun to determine which hand is appropriate for the current stimulus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5430519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1794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25571"/>
            <a:ext cx="8686800" cy="1143000"/>
          </a:xfrm>
        </p:spPr>
        <p:txBody>
          <a:bodyPr/>
          <a:lstStyle/>
          <a:p>
            <a:r>
              <a:rPr lang="en-US" dirty="0" smtClean="0"/>
              <a:t>Visual Sensory Responses</a:t>
            </a:r>
            <a:endParaRPr lang="en-US" dirty="0"/>
          </a:p>
        </p:txBody>
      </p:sp>
      <p:sp>
        <p:nvSpPr>
          <p:cNvPr id="801795" name="Line 3"/>
          <p:cNvSpPr>
            <a:spLocks noChangeShapeType="1"/>
          </p:cNvSpPr>
          <p:nvPr/>
        </p:nvSpPr>
        <p:spPr bwMode="auto">
          <a:xfrm rot="5400000">
            <a:off x="4572000" y="-2895600"/>
            <a:ext cx="0" cy="7924800"/>
          </a:xfrm>
          <a:prstGeom prst="line">
            <a:avLst/>
          </a:prstGeom>
          <a:noFill/>
          <a:ln w="28575" cap="sq">
            <a:solidFill>
              <a:srgbClr val="FF0000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01796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457200" y="1143001"/>
            <a:ext cx="8686800" cy="1752600"/>
          </a:xfrm>
        </p:spPr>
        <p:txBody>
          <a:bodyPr/>
          <a:lstStyle/>
          <a:p>
            <a:r>
              <a:rPr lang="en-US" dirty="0" smtClean="0"/>
              <a:t>P1: Extrastriate cortex; Sensitive </a:t>
            </a:r>
            <a:r>
              <a:rPr lang="en-US" dirty="0"/>
              <a:t>to </a:t>
            </a:r>
            <a:r>
              <a:rPr lang="en-US" dirty="0" smtClean="0"/>
              <a:t>visual features, </a:t>
            </a:r>
            <a:r>
              <a:rPr lang="en-US" dirty="0"/>
              <a:t>arousal, and</a:t>
            </a:r>
            <a:r>
              <a:rPr lang="en-US" dirty="0" smtClean="0"/>
              <a:t> attention</a:t>
            </a:r>
            <a:endParaRPr lang="en-US" dirty="0"/>
          </a:p>
          <a:p>
            <a:r>
              <a:rPr lang="en-US" dirty="0" smtClean="0"/>
              <a:t>N1: Extrastriate, parietal, and frontal subcomponents; sensitive to attention; N170 is a subcomponent</a:t>
            </a:r>
            <a:endParaRPr lang="en-US" dirty="0"/>
          </a:p>
        </p:txBody>
      </p:sp>
      <p:sp>
        <p:nvSpPr>
          <p:cNvPr id="801798" name="Text Box 6"/>
          <p:cNvSpPr txBox="1">
            <a:spLocks noChangeArrowheads="1"/>
          </p:cNvSpPr>
          <p:nvPr/>
        </p:nvSpPr>
        <p:spPr bwMode="auto">
          <a:xfrm>
            <a:off x="5956300" y="6553200"/>
            <a:ext cx="3187700" cy="3048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r"/>
            <a:r>
              <a:rPr lang="en-US" sz="1400" dirty="0"/>
              <a:t>Johannes et al. (1995)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307358" y="2819400"/>
            <a:ext cx="4185872" cy="2517775"/>
            <a:chOff x="528638" y="4197350"/>
            <a:chExt cx="3805818" cy="2289175"/>
          </a:xfrm>
        </p:grpSpPr>
        <p:pic>
          <p:nvPicPr>
            <p:cNvPr id="801801" name="Picture 9"/>
            <p:cNvPicPr>
              <a:picLocks noChangeAspect="1" noChangeArrowheads="1"/>
            </p:cNvPicPr>
            <p:nvPr/>
          </p:nvPicPr>
          <p:blipFill rotWithShape="1">
            <a:blip r:embed="rId3"/>
            <a:srcRect r="53167"/>
            <a:stretch/>
          </p:blipFill>
          <p:spPr bwMode="auto">
            <a:xfrm>
              <a:off x="528638" y="4197350"/>
              <a:ext cx="3805818" cy="2289175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  <a:effectLst/>
          </p:spPr>
        </p:pic>
        <p:sp>
          <p:nvSpPr>
            <p:cNvPr id="801802" name="Text Box 10"/>
            <p:cNvSpPr txBox="1">
              <a:spLocks noChangeArrowheads="1"/>
            </p:cNvSpPr>
            <p:nvPr/>
          </p:nvSpPr>
          <p:spPr bwMode="auto">
            <a:xfrm>
              <a:off x="2786063" y="4279900"/>
              <a:ext cx="469900" cy="366713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800" dirty="0">
                  <a:ea typeface="ＭＳ Ｐゴシック" pitchFamily="-112" charset="-128"/>
                  <a:cs typeface="ＭＳ Ｐゴシック" pitchFamily="-112" charset="-128"/>
                </a:rPr>
                <a:t>P1</a:t>
              </a:r>
            </a:p>
          </p:txBody>
        </p:sp>
        <p:sp>
          <p:nvSpPr>
            <p:cNvPr id="801803" name="Text Box 11"/>
            <p:cNvSpPr txBox="1">
              <a:spLocks noChangeArrowheads="1"/>
            </p:cNvSpPr>
            <p:nvPr/>
          </p:nvSpPr>
          <p:spPr bwMode="auto">
            <a:xfrm>
              <a:off x="3021013" y="5592763"/>
              <a:ext cx="498475" cy="36671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800" dirty="0">
                  <a:ea typeface="ＭＳ Ｐゴシック" pitchFamily="-112" charset="-128"/>
                  <a:cs typeface="ＭＳ Ｐゴシック" pitchFamily="-112" charset="-128"/>
                </a:rPr>
                <a:t>N1</a:t>
              </a:r>
            </a:p>
          </p:txBody>
        </p:sp>
      </p:grpSp>
      <p:pic>
        <p:nvPicPr>
          <p:cNvPr id="9" name="Picture 9"/>
          <p:cNvPicPr>
            <a:picLocks noChangeAspect="1" noChangeArrowheads="1"/>
          </p:cNvPicPr>
          <p:nvPr/>
        </p:nvPicPr>
        <p:blipFill rotWithShape="1">
          <a:blip r:embed="rId3"/>
          <a:srcRect l="50366" t="16231" b="48796"/>
          <a:stretch/>
        </p:blipFill>
        <p:spPr bwMode="auto">
          <a:xfrm>
            <a:off x="609600" y="5486400"/>
            <a:ext cx="4033449" cy="800599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</p:pic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0" y="6553200"/>
            <a:ext cx="3187700" cy="3048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l"/>
            <a:r>
              <a:rPr lang="en-US" sz="1400" dirty="0"/>
              <a:t>Vogel &amp; Luck (2000)</a:t>
            </a:r>
          </a:p>
        </p:txBody>
      </p:sp>
      <p:pic>
        <p:nvPicPr>
          <p:cNvPr id="12" name="Picture 8"/>
          <p:cNvPicPr>
            <a:picLocks noChangeAspect="1" noChangeArrowheads="1"/>
          </p:cNvPicPr>
          <p:nvPr/>
        </p:nvPicPr>
        <p:blipFill rotWithShape="1">
          <a:blip r:embed="rId4"/>
          <a:srcRect l="50850" b="41013"/>
          <a:stretch/>
        </p:blipFill>
        <p:spPr bwMode="auto">
          <a:xfrm>
            <a:off x="5206732" y="2978986"/>
            <a:ext cx="3937268" cy="2438634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</p:pic>
      <p:pic>
        <p:nvPicPr>
          <p:cNvPr id="13" name="Picture 8"/>
          <p:cNvPicPr>
            <a:picLocks noChangeAspect="1" noChangeArrowheads="1"/>
          </p:cNvPicPr>
          <p:nvPr/>
        </p:nvPicPr>
        <p:blipFill rotWithShape="1">
          <a:blip r:embed="rId4"/>
          <a:srcRect l="2792" t="63452" r="53107" b="4682"/>
          <a:stretch/>
        </p:blipFill>
        <p:spPr bwMode="auto">
          <a:xfrm>
            <a:off x="5410200" y="5410201"/>
            <a:ext cx="2860773" cy="10668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</p:pic>
    </p:spTree>
    <p:extLst>
      <p:ext uri="{BB962C8B-B14F-4D97-AF65-F5344CB8AC3E}">
        <p14:creationId xmlns:p14="http://schemas.microsoft.com/office/powerpoint/2010/main" val="8978842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66800"/>
            <a:ext cx="5141983" cy="5524505"/>
          </a:xfrm>
          <a:prstGeom prst="rect">
            <a:avLst/>
          </a:prstGeom>
        </p:spPr>
      </p:pic>
      <p:sp>
        <p:nvSpPr>
          <p:cNvPr id="817154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0"/>
            <a:ext cx="8686800" cy="1143000"/>
          </a:xfrm>
        </p:spPr>
        <p:txBody>
          <a:bodyPr/>
          <a:lstStyle/>
          <a:p>
            <a:r>
              <a:rPr lang="en-US" dirty="0" smtClean="0"/>
              <a:t>Auditory Sensory </a:t>
            </a:r>
            <a:r>
              <a:rPr lang="en-US" dirty="0"/>
              <a:t>Responses</a:t>
            </a:r>
          </a:p>
        </p:txBody>
      </p:sp>
      <p:sp>
        <p:nvSpPr>
          <p:cNvPr id="817155" name="Line 3"/>
          <p:cNvSpPr>
            <a:spLocks noChangeShapeType="1"/>
          </p:cNvSpPr>
          <p:nvPr/>
        </p:nvSpPr>
        <p:spPr bwMode="auto">
          <a:xfrm rot="5400000">
            <a:off x="4572000" y="-2944813"/>
            <a:ext cx="0" cy="7924800"/>
          </a:xfrm>
          <a:prstGeom prst="line">
            <a:avLst/>
          </a:prstGeom>
          <a:noFill/>
          <a:ln w="28575" cap="sq">
            <a:solidFill>
              <a:srgbClr val="FF0000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17156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4610589" y="1317986"/>
            <a:ext cx="4465059" cy="5384577"/>
          </a:xfrm>
        </p:spPr>
        <p:txBody>
          <a:bodyPr/>
          <a:lstStyle/>
          <a:p>
            <a:r>
              <a:rPr lang="en-US" sz="2000" dirty="0"/>
              <a:t>Brainstem auditory evoked responses (</a:t>
            </a:r>
            <a:r>
              <a:rPr lang="en-US" sz="2000" dirty="0" err="1"/>
              <a:t>BAERs</a:t>
            </a:r>
            <a:r>
              <a:rPr lang="en-US" sz="2000" dirty="0"/>
              <a:t>; aka auditory brainstem responses or </a:t>
            </a:r>
            <a:r>
              <a:rPr lang="en-US" sz="2000" dirty="0" err="1"/>
              <a:t>ABRs</a:t>
            </a:r>
            <a:r>
              <a:rPr lang="en-US" sz="2000" dirty="0"/>
              <a:t>)</a:t>
            </a:r>
          </a:p>
          <a:p>
            <a:pPr lvl="1"/>
            <a:r>
              <a:rPr lang="en-US" sz="1800" dirty="0"/>
              <a:t>Brief clicks used as stimuli</a:t>
            </a:r>
          </a:p>
          <a:p>
            <a:pPr lvl="1"/>
            <a:r>
              <a:rPr lang="en-US" sz="1800" dirty="0"/>
              <a:t>Cochlea, auditory nerve, brainstem nuclei</a:t>
            </a:r>
          </a:p>
          <a:p>
            <a:r>
              <a:rPr lang="en-US" sz="2000" dirty="0" err="1"/>
              <a:t>Midlatency</a:t>
            </a:r>
            <a:r>
              <a:rPr lang="en-US" sz="2000" dirty="0"/>
              <a:t> responses (</a:t>
            </a:r>
            <a:r>
              <a:rPr lang="en-US" sz="2000" dirty="0" err="1"/>
              <a:t>MLRs</a:t>
            </a:r>
            <a:r>
              <a:rPr lang="en-US" sz="2000" dirty="0"/>
              <a:t>)</a:t>
            </a:r>
          </a:p>
          <a:p>
            <a:pPr lvl="1"/>
            <a:r>
              <a:rPr lang="en-US" sz="1800" dirty="0"/>
              <a:t>Medial </a:t>
            </a:r>
            <a:r>
              <a:rPr lang="en-US" sz="1800" dirty="0" err="1"/>
              <a:t>geniculate</a:t>
            </a:r>
            <a:r>
              <a:rPr lang="en-US" sz="1800" dirty="0"/>
              <a:t> nucleus and primary auditory cortex</a:t>
            </a:r>
          </a:p>
          <a:p>
            <a:pPr lvl="1"/>
            <a:r>
              <a:rPr lang="en-US" sz="1800" dirty="0"/>
              <a:t>Modulated by highly focused attention</a:t>
            </a:r>
          </a:p>
          <a:p>
            <a:r>
              <a:rPr lang="en-US" sz="2000" dirty="0"/>
              <a:t>Auditory “long-latency” sensory responses</a:t>
            </a:r>
          </a:p>
          <a:p>
            <a:pPr lvl="1"/>
            <a:r>
              <a:rPr lang="en-US" sz="1800" dirty="0"/>
              <a:t>At least 3 N1 subcomponents</a:t>
            </a:r>
          </a:p>
          <a:p>
            <a:pPr lvl="1"/>
            <a:r>
              <a:rPr lang="en-US" sz="1800" dirty="0"/>
              <a:t>Sensitive to attention</a:t>
            </a:r>
          </a:p>
        </p:txBody>
      </p:sp>
      <p:sp>
        <p:nvSpPr>
          <p:cNvPr id="817168" name="Text Box 16"/>
          <p:cNvSpPr txBox="1">
            <a:spLocks noChangeArrowheads="1"/>
          </p:cNvSpPr>
          <p:nvPr/>
        </p:nvSpPr>
        <p:spPr bwMode="auto">
          <a:xfrm>
            <a:off x="8534400" y="5497513"/>
            <a:ext cx="457200" cy="2444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endParaRPr lang="en-US" sz="1000"/>
          </a:p>
        </p:txBody>
      </p:sp>
      <p:sp>
        <p:nvSpPr>
          <p:cNvPr id="817174" name="Rectangle 22"/>
          <p:cNvSpPr>
            <a:spLocks noChangeArrowheads="1"/>
          </p:cNvSpPr>
          <p:nvPr/>
        </p:nvSpPr>
        <p:spPr bwMode="auto">
          <a:xfrm>
            <a:off x="3657600" y="6537325"/>
            <a:ext cx="5486400" cy="3206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r"/>
            <a:r>
              <a:rPr lang="en-US" sz="1500" dirty="0" smtClean="0">
                <a:solidFill>
                  <a:srgbClr val="000000"/>
                </a:solidFill>
                <a:latin typeface="Arial" pitchFamily="-112" charset="0"/>
              </a:rPr>
              <a:t>Pratt (2012, Oxford Handbook of ERP Components)</a:t>
            </a:r>
            <a:endParaRPr lang="en-US" sz="1500" dirty="0">
              <a:solidFill>
                <a:srgbClr val="000000"/>
              </a:solidFill>
              <a:latin typeface="Arial" pitchFamily="-11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27360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715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715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715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715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715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715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7156" grpId="0" build="p" autoUpdateAnimBg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8006" y="1418802"/>
            <a:ext cx="4482072" cy="4811921"/>
          </a:xfrm>
          <a:prstGeom prst="rect">
            <a:avLst/>
          </a:prstGeom>
        </p:spPr>
      </p:pic>
      <p:sp>
        <p:nvSpPr>
          <p:cNvPr id="821250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36009"/>
            <a:ext cx="8686800" cy="1143000"/>
          </a:xfrm>
        </p:spPr>
        <p:txBody>
          <a:bodyPr/>
          <a:lstStyle/>
          <a:p>
            <a:r>
              <a:rPr lang="en-US" dirty="0"/>
              <a:t>Mismatch Negativity (</a:t>
            </a:r>
            <a:r>
              <a:rPr lang="en-US" dirty="0" smtClean="0"/>
              <a:t>MMN)</a:t>
            </a:r>
            <a:endParaRPr lang="en-US" dirty="0"/>
          </a:p>
        </p:txBody>
      </p:sp>
      <p:sp>
        <p:nvSpPr>
          <p:cNvPr id="821251" name="Line 3"/>
          <p:cNvSpPr>
            <a:spLocks noChangeShapeType="1"/>
          </p:cNvSpPr>
          <p:nvPr/>
        </p:nvSpPr>
        <p:spPr bwMode="auto">
          <a:xfrm rot="5400000">
            <a:off x="4572000" y="-2908804"/>
            <a:ext cx="0" cy="7924800"/>
          </a:xfrm>
          <a:prstGeom prst="line">
            <a:avLst/>
          </a:prstGeom>
          <a:noFill/>
          <a:ln w="28575" cap="sq">
            <a:solidFill>
              <a:srgbClr val="FF0000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21257" name="Rectangle 9"/>
          <p:cNvSpPr>
            <a:spLocks noChangeArrowheads="1"/>
          </p:cNvSpPr>
          <p:nvPr/>
        </p:nvSpPr>
        <p:spPr bwMode="auto">
          <a:xfrm>
            <a:off x="4495801" y="6273224"/>
            <a:ext cx="4648200" cy="584776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r"/>
            <a:r>
              <a:rPr lang="en-US" sz="1600" dirty="0" smtClean="0"/>
              <a:t>Näätänen and </a:t>
            </a:r>
            <a:r>
              <a:rPr lang="en-US" sz="1600" dirty="0" err="1" smtClean="0"/>
              <a:t>Kreegipuu</a:t>
            </a:r>
            <a:r>
              <a:rPr lang="en-US" sz="1600" dirty="0" smtClean="0"/>
              <a:t> </a:t>
            </a:r>
            <a:r>
              <a:rPr lang="en-US" sz="1600" dirty="0">
                <a:solidFill>
                  <a:srgbClr val="000000"/>
                </a:solidFill>
                <a:latin typeface="Arial" pitchFamily="-112" charset="0"/>
              </a:rPr>
              <a:t>(2012, Oxford Handbook of ERP Components)</a:t>
            </a:r>
          </a:p>
        </p:txBody>
      </p:sp>
      <p:sp>
        <p:nvSpPr>
          <p:cNvPr id="821252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86766" y="3377739"/>
            <a:ext cx="5099317" cy="3480261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dirty="0"/>
              <a:t>Elicited by an auditory stimulus that physically mismatches preceding stimuli</a:t>
            </a:r>
          </a:p>
          <a:p>
            <a:pPr lvl="1">
              <a:lnSpc>
                <a:spcPct val="90000"/>
              </a:lnSpc>
            </a:pPr>
            <a:r>
              <a:rPr lang="en-US" dirty="0" smtClean="0"/>
              <a:t>Generated </a:t>
            </a:r>
            <a:r>
              <a:rPr lang="en-US" dirty="0"/>
              <a:t>in auditory cortex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Appears to reflect comparison of incoming stimulus with echoic memory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Largely automatic, but can be attenuated when attention is strongly focused on a different auditory source</a:t>
            </a:r>
          </a:p>
        </p:txBody>
      </p:sp>
    </p:spTree>
    <p:extLst>
      <p:ext uri="{BB962C8B-B14F-4D97-AF65-F5344CB8AC3E}">
        <p14:creationId xmlns:p14="http://schemas.microsoft.com/office/powerpoint/2010/main" val="33284733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12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12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125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1252" grpId="0" build="p" bldLvl="2" autoUpdateAnimBg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1730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0"/>
            <a:ext cx="8686800" cy="1143000"/>
          </a:xfrm>
        </p:spPr>
        <p:txBody>
          <a:bodyPr/>
          <a:lstStyle/>
          <a:p>
            <a:r>
              <a:rPr lang="en-US"/>
              <a:t>N400</a:t>
            </a:r>
          </a:p>
        </p:txBody>
      </p:sp>
      <p:sp>
        <p:nvSpPr>
          <p:cNvPr id="841731" name="Line 3"/>
          <p:cNvSpPr>
            <a:spLocks noChangeShapeType="1"/>
          </p:cNvSpPr>
          <p:nvPr/>
        </p:nvSpPr>
        <p:spPr bwMode="auto">
          <a:xfrm rot="5400000">
            <a:off x="4572000" y="-2944813"/>
            <a:ext cx="0" cy="7924800"/>
          </a:xfrm>
          <a:prstGeom prst="line">
            <a:avLst/>
          </a:prstGeom>
          <a:noFill/>
          <a:ln w="28575" cap="sq">
            <a:solidFill>
              <a:srgbClr val="FF0000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41732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457200" y="1447800"/>
            <a:ext cx="8077200" cy="792163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/>
              <a:t>Typical paradigm: Establish a semantic context and then violate it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6200" y="3010950"/>
            <a:ext cx="6451600" cy="20193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7950" y="3020772"/>
            <a:ext cx="6388100" cy="1905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71600" y="3190638"/>
            <a:ext cx="6400800" cy="2070100"/>
          </a:xfrm>
          <a:prstGeom prst="rect">
            <a:avLst/>
          </a:prstGeom>
        </p:spPr>
      </p:pic>
      <p:sp>
        <p:nvSpPr>
          <p:cNvPr id="13" name="Text Box 8"/>
          <p:cNvSpPr txBox="1">
            <a:spLocks noChangeArrowheads="1"/>
          </p:cNvSpPr>
          <p:nvPr/>
        </p:nvSpPr>
        <p:spPr bwMode="auto">
          <a:xfrm>
            <a:off x="499071" y="2391582"/>
            <a:ext cx="8280116" cy="52322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dirty="0" smtClean="0">
                <a:latin typeface="Courier"/>
                <a:cs typeface="Courier"/>
              </a:rPr>
              <a:t>I take my coffee with cream and </a:t>
            </a:r>
            <a:r>
              <a:rPr lang="en-US" sz="2800" u="sng" dirty="0" smtClean="0">
                <a:latin typeface="Courier"/>
                <a:cs typeface="Courier"/>
              </a:rPr>
              <a:t>sugar</a:t>
            </a:r>
            <a:endParaRPr lang="en-US" sz="2800" u="sng" dirty="0">
              <a:latin typeface="Courier"/>
              <a:cs typeface="Courier"/>
            </a:endParaRPr>
          </a:p>
        </p:txBody>
      </p:sp>
      <p:sp>
        <p:nvSpPr>
          <p:cNvPr id="14" name="Text Box 9"/>
          <p:cNvSpPr txBox="1">
            <a:spLocks noChangeArrowheads="1"/>
          </p:cNvSpPr>
          <p:nvPr/>
        </p:nvSpPr>
        <p:spPr bwMode="auto">
          <a:xfrm>
            <a:off x="499070" y="5343327"/>
            <a:ext cx="8095853" cy="52322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dirty="0" smtClean="0">
                <a:latin typeface="Courier"/>
                <a:cs typeface="Courier"/>
              </a:rPr>
              <a:t>I take my coffee with cream and </a:t>
            </a:r>
            <a:r>
              <a:rPr lang="en-US" sz="2800" u="sng" dirty="0" smtClean="0">
                <a:latin typeface="Courier"/>
                <a:cs typeface="Courier"/>
              </a:rPr>
              <a:t>dog</a:t>
            </a:r>
            <a:endParaRPr lang="en-US" sz="2800" dirty="0">
              <a:latin typeface="Courier"/>
              <a:cs typeface="Courier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127975" y="2849038"/>
            <a:ext cx="3898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+</a:t>
            </a:r>
            <a:endParaRPr lang="en-US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2127975" y="4691186"/>
            <a:ext cx="3432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–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8812900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3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4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3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4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utoUpdateAnimBg="0"/>
      <p:bldP spid="14" grpId="0" autoUpdateAnimBg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6370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0"/>
            <a:ext cx="8686800" cy="1143000"/>
          </a:xfrm>
        </p:spPr>
        <p:txBody>
          <a:bodyPr/>
          <a:lstStyle/>
          <a:p>
            <a:r>
              <a:rPr lang="en-US" dirty="0" smtClean="0"/>
              <a:t>Major EEG Bands</a:t>
            </a:r>
            <a:endParaRPr lang="en-US" dirty="0"/>
          </a:p>
        </p:txBody>
      </p:sp>
      <p:sp>
        <p:nvSpPr>
          <p:cNvPr id="826371" name="Line 3"/>
          <p:cNvSpPr>
            <a:spLocks noChangeShapeType="1"/>
          </p:cNvSpPr>
          <p:nvPr/>
        </p:nvSpPr>
        <p:spPr bwMode="auto">
          <a:xfrm rot="5400000">
            <a:off x="4572000" y="-2944813"/>
            <a:ext cx="0" cy="7924800"/>
          </a:xfrm>
          <a:prstGeom prst="line">
            <a:avLst/>
          </a:prstGeom>
          <a:noFill/>
          <a:ln w="28575" cap="sq">
            <a:solidFill>
              <a:srgbClr val="FF0000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26372" name="Text Box 4"/>
          <p:cNvSpPr txBox="1">
            <a:spLocks noChangeArrowheads="1"/>
          </p:cNvSpPr>
          <p:nvPr/>
        </p:nvSpPr>
        <p:spPr bwMode="auto">
          <a:xfrm>
            <a:off x="112713" y="1981200"/>
            <a:ext cx="2206328" cy="101566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/>
              <a:t>Alpha (8-12 Hz)</a:t>
            </a:r>
          </a:p>
          <a:p>
            <a:r>
              <a:rPr lang="en-US" dirty="0"/>
              <a:t>Awake, </a:t>
            </a:r>
            <a:r>
              <a:rPr lang="en-US" dirty="0" smtClean="0"/>
              <a:t>Relaxed</a:t>
            </a:r>
          </a:p>
          <a:p>
            <a:r>
              <a:rPr lang="en-US" dirty="0" smtClean="0"/>
              <a:t>(Zoning)</a:t>
            </a:r>
            <a:endParaRPr lang="en-US" dirty="0"/>
          </a:p>
        </p:txBody>
      </p:sp>
      <p:sp>
        <p:nvSpPr>
          <p:cNvPr id="826373" name="Text Box 5"/>
          <p:cNvSpPr txBox="1">
            <a:spLocks noChangeArrowheads="1"/>
          </p:cNvSpPr>
          <p:nvPr/>
        </p:nvSpPr>
        <p:spPr bwMode="auto">
          <a:xfrm>
            <a:off x="85725" y="3505200"/>
            <a:ext cx="2230438" cy="7016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/>
              <a:t>Beta (12-25 Hz)</a:t>
            </a:r>
            <a:endParaRPr lang="en-US" dirty="0" smtClean="0"/>
          </a:p>
          <a:p>
            <a:r>
              <a:rPr lang="en-US" dirty="0" smtClean="0"/>
              <a:t>Mentally Active</a:t>
            </a:r>
            <a:endParaRPr lang="en-US" dirty="0"/>
          </a:p>
        </p:txBody>
      </p:sp>
      <p:sp>
        <p:nvSpPr>
          <p:cNvPr id="826374" name="Text Box 6"/>
          <p:cNvSpPr txBox="1">
            <a:spLocks noChangeArrowheads="1"/>
          </p:cNvSpPr>
          <p:nvPr/>
        </p:nvSpPr>
        <p:spPr bwMode="auto">
          <a:xfrm>
            <a:off x="0" y="5105400"/>
            <a:ext cx="2355107" cy="707886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/>
              <a:t>Gamma (25+ Hz)</a:t>
            </a:r>
            <a:endParaRPr lang="en-US" dirty="0" smtClean="0"/>
          </a:p>
          <a:p>
            <a:r>
              <a:rPr lang="en-US" dirty="0" smtClean="0"/>
              <a:t>Local Synchrony?</a:t>
            </a:r>
            <a:endParaRPr lang="en-US" dirty="0"/>
          </a:p>
        </p:txBody>
      </p:sp>
      <p:pic>
        <p:nvPicPr>
          <p:cNvPr id="826375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0" y="1524000"/>
            <a:ext cx="6705600" cy="15748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</p:pic>
      <p:pic>
        <p:nvPicPr>
          <p:cNvPr id="826376" name="Picture 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86000" y="3124200"/>
            <a:ext cx="6705600" cy="15748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</p:pic>
      <p:pic>
        <p:nvPicPr>
          <p:cNvPr id="826377" name="Picture 9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286000" y="4749800"/>
            <a:ext cx="6705600" cy="15748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</p:pic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1454150" y="6533417"/>
            <a:ext cx="7689850" cy="3206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Geneva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Geneva" pitchFamily="-112" charset="0"/>
                <a:ea typeface="+mn-ea"/>
                <a:cs typeface="+mn-cs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Geneva" pitchFamily="-112" charset="0"/>
                <a:ea typeface="+mn-ea"/>
                <a:cs typeface="+mn-cs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Geneva" pitchFamily="-112" charset="0"/>
                <a:ea typeface="+mn-ea"/>
                <a:cs typeface="+mn-cs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Geneva" pitchFamily="-112" charset="0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2000" kern="1200">
                <a:solidFill>
                  <a:schemeClr val="tx1"/>
                </a:solidFill>
                <a:latin typeface="Geneva" pitchFamily="-112" charset="0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2000" kern="1200">
                <a:solidFill>
                  <a:schemeClr val="tx1"/>
                </a:solidFill>
                <a:latin typeface="Geneva" pitchFamily="-112" charset="0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2000" kern="1200">
                <a:solidFill>
                  <a:schemeClr val="tx1"/>
                </a:solidFill>
                <a:latin typeface="Geneva" pitchFamily="-112" charset="0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2000" kern="1200">
                <a:solidFill>
                  <a:schemeClr val="tx1"/>
                </a:solidFill>
                <a:latin typeface="Geneva" pitchFamily="-112" charset="0"/>
                <a:ea typeface="+mn-ea"/>
                <a:cs typeface="+mn-cs"/>
              </a:defRPr>
            </a:lvl9pPr>
          </a:lstStyle>
          <a:p>
            <a:pPr algn="r"/>
            <a:r>
              <a:rPr lang="en-US" sz="1500" dirty="0">
                <a:solidFill>
                  <a:srgbClr val="000000"/>
                </a:solidFill>
                <a:latin typeface="Arial" pitchFamily="-112" charset="0"/>
              </a:rPr>
              <a:t>https://</a:t>
            </a:r>
            <a:r>
              <a:rPr lang="en-US" sz="1500" dirty="0" err="1">
                <a:solidFill>
                  <a:srgbClr val="000000"/>
                </a:solidFill>
                <a:latin typeface="Arial" pitchFamily="-112" charset="0"/>
              </a:rPr>
              <a:t>en.wikipedia.org</a:t>
            </a:r>
            <a:r>
              <a:rPr lang="en-US" sz="1500" dirty="0">
                <a:solidFill>
                  <a:srgbClr val="000000"/>
                </a:solidFill>
                <a:latin typeface="Arial" pitchFamily="-112" charset="0"/>
              </a:rPr>
              <a:t>/wiki</a:t>
            </a:r>
            <a:r>
              <a:rPr lang="en-US" sz="1500" dirty="0" smtClean="0">
                <a:solidFill>
                  <a:srgbClr val="000000"/>
                </a:solidFill>
                <a:latin typeface="Arial" pitchFamily="-112" charset="0"/>
              </a:rPr>
              <a:t>/</a:t>
            </a:r>
            <a:r>
              <a:rPr lang="en-US" sz="1500" dirty="0" err="1" smtClean="0">
                <a:solidFill>
                  <a:srgbClr val="000000"/>
                </a:solidFill>
                <a:latin typeface="Arial" pitchFamily="-112" charset="0"/>
              </a:rPr>
              <a:t>Eeg</a:t>
            </a:r>
            <a:endParaRPr lang="en-US" sz="1500" dirty="0">
              <a:solidFill>
                <a:srgbClr val="000000"/>
              </a:solidFill>
              <a:latin typeface="Arial" pitchFamily="-11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03487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63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63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6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63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63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6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6373" grpId="0" build="p" autoUpdateAnimBg="0"/>
      <p:bldP spid="826374" grpId="0" build="p" autoUpdateAnimBg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5826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38100"/>
            <a:ext cx="8686800" cy="1143000"/>
          </a:xfrm>
        </p:spPr>
        <p:txBody>
          <a:bodyPr/>
          <a:lstStyle/>
          <a:p>
            <a:r>
              <a:rPr lang="en-US"/>
              <a:t>The Error-Related Negativity</a:t>
            </a:r>
          </a:p>
        </p:txBody>
      </p:sp>
      <p:sp>
        <p:nvSpPr>
          <p:cNvPr id="845827" name="Line 3"/>
          <p:cNvSpPr>
            <a:spLocks noChangeShapeType="1"/>
          </p:cNvSpPr>
          <p:nvPr/>
        </p:nvSpPr>
        <p:spPr bwMode="auto">
          <a:xfrm rot="5400000">
            <a:off x="4572000" y="-2906713"/>
            <a:ext cx="0" cy="7924800"/>
          </a:xfrm>
          <a:prstGeom prst="line">
            <a:avLst/>
          </a:prstGeom>
          <a:noFill/>
          <a:ln w="28575" cap="sq">
            <a:solidFill>
              <a:srgbClr val="FF0000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45828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457200" y="1476375"/>
            <a:ext cx="8461375" cy="56515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/>
              <a:t>Independently discovered by Falkenstein and Gehring</a:t>
            </a:r>
            <a:endParaRPr lang="en-US" sz="2000"/>
          </a:p>
        </p:txBody>
      </p:sp>
      <p:sp>
        <p:nvSpPr>
          <p:cNvPr id="845832" name="Rectangle 8"/>
          <p:cNvSpPr>
            <a:spLocks noChangeArrowheads="1"/>
          </p:cNvSpPr>
          <p:nvPr/>
        </p:nvSpPr>
        <p:spPr bwMode="auto">
          <a:xfrm>
            <a:off x="730250" y="2143125"/>
            <a:ext cx="7629525" cy="873125"/>
          </a:xfrm>
          <a:prstGeom prst="rect">
            <a:avLst/>
          </a:prstGeom>
          <a:noFill/>
          <a:ln w="19050" cap="sq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45833" name="Picture 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89000" y="2222500"/>
            <a:ext cx="7366000" cy="44735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</p:pic>
    </p:spTree>
    <p:extLst>
      <p:ext uri="{BB962C8B-B14F-4D97-AF65-F5344CB8AC3E}">
        <p14:creationId xmlns:p14="http://schemas.microsoft.com/office/powerpoint/2010/main" val="9198702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1970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0"/>
            <a:ext cx="8686800" cy="1143000"/>
          </a:xfrm>
        </p:spPr>
        <p:txBody>
          <a:bodyPr/>
          <a:lstStyle/>
          <a:p>
            <a:r>
              <a:rPr lang="en-US" sz="3600" dirty="0" smtClean="0"/>
              <a:t>Emotion-Related Components: P1</a:t>
            </a:r>
            <a:endParaRPr lang="en-US" sz="3600" dirty="0"/>
          </a:p>
        </p:txBody>
      </p:sp>
      <p:sp>
        <p:nvSpPr>
          <p:cNvPr id="851971" name="Line 3"/>
          <p:cNvSpPr>
            <a:spLocks noChangeShapeType="1"/>
          </p:cNvSpPr>
          <p:nvPr/>
        </p:nvSpPr>
        <p:spPr bwMode="auto">
          <a:xfrm rot="5400000">
            <a:off x="4572000" y="-2944813"/>
            <a:ext cx="0" cy="7924800"/>
          </a:xfrm>
          <a:prstGeom prst="line">
            <a:avLst/>
          </a:prstGeom>
          <a:noFill/>
          <a:ln w="28575" cap="sq">
            <a:solidFill>
              <a:srgbClr val="FF0000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9449" y="1311664"/>
            <a:ext cx="7281815" cy="4910215"/>
          </a:xfrm>
          <a:prstGeom prst="rect">
            <a:avLst/>
          </a:prstGeom>
        </p:spPr>
      </p:pic>
      <p:sp>
        <p:nvSpPr>
          <p:cNvPr id="8" name="Rectangle 9"/>
          <p:cNvSpPr>
            <a:spLocks noChangeArrowheads="1"/>
          </p:cNvSpPr>
          <p:nvPr/>
        </p:nvSpPr>
        <p:spPr bwMode="auto">
          <a:xfrm>
            <a:off x="1366874" y="6519446"/>
            <a:ext cx="7777127" cy="338554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r"/>
            <a:r>
              <a:rPr lang="en-US" sz="1600" dirty="0" smtClean="0"/>
              <a:t>Hajcak et al. (2012, Oxford Handbook of ERP Components) </a:t>
            </a:r>
            <a:endParaRPr lang="en-US" sz="1500" dirty="0">
              <a:solidFill>
                <a:srgbClr val="000000"/>
              </a:solidFill>
              <a:latin typeface="Arial" pitchFamily="-11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47412" y="1143000"/>
            <a:ext cx="569618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3366FF"/>
                </a:solidFill>
              </a:rPr>
              <a:t>Hard to rule out low-level sensory factors (but maybe our sensory systems are tuned to emotion-relevant low-level features)</a:t>
            </a:r>
            <a:endParaRPr lang="en-US" dirty="0">
              <a:solidFill>
                <a:srgbClr val="3366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58835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921" y="1754755"/>
            <a:ext cx="7720889" cy="4493826"/>
          </a:xfrm>
          <a:prstGeom prst="rect">
            <a:avLst/>
          </a:prstGeom>
        </p:spPr>
      </p:pic>
      <p:sp>
        <p:nvSpPr>
          <p:cNvPr id="851970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0"/>
            <a:ext cx="8686800" cy="1143000"/>
          </a:xfrm>
        </p:spPr>
        <p:txBody>
          <a:bodyPr/>
          <a:lstStyle/>
          <a:p>
            <a:r>
              <a:rPr lang="en-US" sz="3600" dirty="0" smtClean="0"/>
              <a:t>Emotion-Related Components: EPN</a:t>
            </a:r>
            <a:endParaRPr lang="en-US" sz="3600" dirty="0"/>
          </a:p>
        </p:txBody>
      </p:sp>
      <p:sp>
        <p:nvSpPr>
          <p:cNvPr id="851971" name="Line 3"/>
          <p:cNvSpPr>
            <a:spLocks noChangeShapeType="1"/>
          </p:cNvSpPr>
          <p:nvPr/>
        </p:nvSpPr>
        <p:spPr bwMode="auto">
          <a:xfrm rot="5400000">
            <a:off x="4572000" y="-2944813"/>
            <a:ext cx="0" cy="7924800"/>
          </a:xfrm>
          <a:prstGeom prst="line">
            <a:avLst/>
          </a:prstGeom>
          <a:noFill/>
          <a:ln w="28575" cap="sq">
            <a:solidFill>
              <a:srgbClr val="FF0000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Rectangle 9"/>
          <p:cNvSpPr>
            <a:spLocks noChangeArrowheads="1"/>
          </p:cNvSpPr>
          <p:nvPr/>
        </p:nvSpPr>
        <p:spPr bwMode="auto">
          <a:xfrm>
            <a:off x="1366874" y="6519446"/>
            <a:ext cx="7777127" cy="338554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r"/>
            <a:r>
              <a:rPr lang="en-US" sz="1600" dirty="0" smtClean="0"/>
              <a:t>Hajcak et al. (2012, Oxford Handbook of ERP Components) </a:t>
            </a:r>
            <a:endParaRPr lang="en-US" sz="1500" dirty="0">
              <a:solidFill>
                <a:srgbClr val="000000"/>
              </a:solidFill>
              <a:latin typeface="Arial" pitchFamily="-11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57366" y="1187730"/>
            <a:ext cx="82691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3366FF"/>
                </a:solidFill>
              </a:rPr>
              <a:t>Early Posterior Negativity</a:t>
            </a:r>
          </a:p>
          <a:p>
            <a:r>
              <a:rPr lang="en-US" dirty="0" smtClean="0">
                <a:solidFill>
                  <a:srgbClr val="3366FF"/>
                </a:solidFill>
              </a:rPr>
              <a:t>May reflect allocation of attention to emotional content of image</a:t>
            </a:r>
            <a:endParaRPr lang="en-US" dirty="0">
              <a:solidFill>
                <a:srgbClr val="3366FF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44552" y="3689113"/>
            <a:ext cx="1701224" cy="2639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56278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542" y="1738742"/>
            <a:ext cx="7355403" cy="4825705"/>
          </a:xfrm>
          <a:prstGeom prst="rect">
            <a:avLst/>
          </a:prstGeom>
        </p:spPr>
      </p:pic>
      <p:sp>
        <p:nvSpPr>
          <p:cNvPr id="851970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0"/>
            <a:ext cx="8686800" cy="1143000"/>
          </a:xfrm>
        </p:spPr>
        <p:txBody>
          <a:bodyPr/>
          <a:lstStyle/>
          <a:p>
            <a:r>
              <a:rPr lang="en-US" sz="3600" dirty="0" smtClean="0"/>
              <a:t>Emotion-Related Components: LPP</a:t>
            </a:r>
            <a:endParaRPr lang="en-US" sz="3600" dirty="0"/>
          </a:p>
        </p:txBody>
      </p:sp>
      <p:sp>
        <p:nvSpPr>
          <p:cNvPr id="851971" name="Line 3"/>
          <p:cNvSpPr>
            <a:spLocks noChangeShapeType="1"/>
          </p:cNvSpPr>
          <p:nvPr/>
        </p:nvSpPr>
        <p:spPr bwMode="auto">
          <a:xfrm rot="5400000">
            <a:off x="4572000" y="-2944813"/>
            <a:ext cx="0" cy="7924800"/>
          </a:xfrm>
          <a:prstGeom prst="line">
            <a:avLst/>
          </a:prstGeom>
          <a:noFill/>
          <a:ln w="28575" cap="sq">
            <a:solidFill>
              <a:srgbClr val="FF0000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Rectangle 9"/>
          <p:cNvSpPr>
            <a:spLocks noChangeArrowheads="1"/>
          </p:cNvSpPr>
          <p:nvPr/>
        </p:nvSpPr>
        <p:spPr bwMode="auto">
          <a:xfrm>
            <a:off x="1366874" y="6519446"/>
            <a:ext cx="7777127" cy="338554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r"/>
            <a:r>
              <a:rPr lang="en-US" sz="1600" dirty="0" smtClean="0"/>
              <a:t>Hajcak et al. (2012, Oxford Handbook of ERP Components) </a:t>
            </a:r>
            <a:endParaRPr lang="en-US" sz="1500" dirty="0">
              <a:solidFill>
                <a:srgbClr val="000000"/>
              </a:solidFill>
              <a:latin typeface="Arial" pitchFamily="-11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745195" y="1005003"/>
            <a:ext cx="543660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3366FF"/>
                </a:solidFill>
              </a:rPr>
              <a:t>Late Positive Potential</a:t>
            </a:r>
          </a:p>
          <a:p>
            <a:r>
              <a:rPr lang="en-US" dirty="0" smtClean="0">
                <a:solidFill>
                  <a:srgbClr val="3366FF"/>
                </a:solidFill>
              </a:rPr>
              <a:t>Reflects arousal, not valence</a:t>
            </a:r>
          </a:p>
          <a:p>
            <a:r>
              <a:rPr lang="en-US" dirty="0" smtClean="0">
                <a:solidFill>
                  <a:srgbClr val="3366FF"/>
                </a:solidFill>
              </a:rPr>
              <a:t>Relationship with P3 under debate</a:t>
            </a:r>
            <a:endParaRPr lang="en-US" dirty="0">
              <a:solidFill>
                <a:srgbClr val="3366FF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04123" y="4404081"/>
            <a:ext cx="2652584" cy="2150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9834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Averaging</a:t>
            </a:r>
            <a:endParaRPr lang="en-US" dirty="0"/>
          </a:p>
        </p:txBody>
      </p:sp>
      <p:sp>
        <p:nvSpPr>
          <p:cNvPr id="8" name="Line 4"/>
          <p:cNvSpPr>
            <a:spLocks noChangeShapeType="1"/>
          </p:cNvSpPr>
          <p:nvPr/>
        </p:nvSpPr>
        <p:spPr bwMode="auto">
          <a:xfrm rot="5400000">
            <a:off x="4572000" y="-2944813"/>
            <a:ext cx="0" cy="7924800"/>
          </a:xfrm>
          <a:prstGeom prst="line">
            <a:avLst/>
          </a:prstGeom>
          <a:noFill/>
          <a:ln w="28575" cap="sq">
            <a:solidFill>
              <a:srgbClr val="FF0000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0371" name="Picture 1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91375" y="1143000"/>
            <a:ext cx="6292817" cy="1443564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</p:pic>
      <p:pic>
        <p:nvPicPr>
          <p:cNvPr id="100373" name="Picture 2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921992" y="3410265"/>
            <a:ext cx="2382581" cy="3097356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</p:pic>
      <p:pic>
        <p:nvPicPr>
          <p:cNvPr id="100375" name="Picture 2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388664" y="3354204"/>
            <a:ext cx="3756069" cy="3503796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</p:pic>
      <p:pic>
        <p:nvPicPr>
          <p:cNvPr id="16" name="Picture 10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flipV="1">
            <a:off x="1693542" y="1586251"/>
            <a:ext cx="6815586" cy="1027874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</p:pic>
      <p:grpSp>
        <p:nvGrpSpPr>
          <p:cNvPr id="17" name="Group 16"/>
          <p:cNvGrpSpPr/>
          <p:nvPr/>
        </p:nvGrpSpPr>
        <p:grpSpPr>
          <a:xfrm>
            <a:off x="1896509" y="2531165"/>
            <a:ext cx="930101" cy="373614"/>
            <a:chOff x="5149272" y="1881913"/>
            <a:chExt cx="842820" cy="338554"/>
          </a:xfrm>
        </p:grpSpPr>
        <p:sp>
          <p:nvSpPr>
            <p:cNvPr id="18" name="TextBox 17"/>
            <p:cNvSpPr txBox="1"/>
            <p:nvPr/>
          </p:nvSpPr>
          <p:spPr>
            <a:xfrm>
              <a:off x="5149272" y="1881913"/>
              <a:ext cx="66576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Time</a:t>
              </a:r>
              <a:endParaRPr lang="en-US" sz="1600" dirty="0"/>
            </a:p>
          </p:txBody>
        </p:sp>
        <p:cxnSp>
          <p:nvCxnSpPr>
            <p:cNvPr id="19" name="Straight Arrow Connector 18"/>
            <p:cNvCxnSpPr/>
            <p:nvPr/>
          </p:nvCxnSpPr>
          <p:spPr bwMode="auto">
            <a:xfrm>
              <a:off x="5738092" y="2078182"/>
              <a:ext cx="254000" cy="1588"/>
            </a:xfrm>
            <a:prstGeom prst="straightConnector1">
              <a:avLst/>
            </a:prstGeom>
            <a:solidFill>
              <a:schemeClr val="accent1"/>
            </a:solidFill>
            <a:ln w="1270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arrow"/>
            </a:ln>
            <a:effectLst/>
          </p:spPr>
        </p:cxnSp>
      </p:grpSp>
      <p:grpSp>
        <p:nvGrpSpPr>
          <p:cNvPr id="20" name="Group 19"/>
          <p:cNvGrpSpPr/>
          <p:nvPr/>
        </p:nvGrpSpPr>
        <p:grpSpPr>
          <a:xfrm>
            <a:off x="698848" y="1882241"/>
            <a:ext cx="1052912" cy="433196"/>
            <a:chOff x="2944090" y="1651793"/>
            <a:chExt cx="954107" cy="392545"/>
          </a:xfrm>
        </p:grpSpPr>
        <p:cxnSp>
          <p:nvCxnSpPr>
            <p:cNvPr id="21" name="Straight Arrow Connector 20"/>
            <p:cNvCxnSpPr/>
            <p:nvPr/>
          </p:nvCxnSpPr>
          <p:spPr bwMode="auto">
            <a:xfrm rot="5400000">
              <a:off x="3648364" y="1847272"/>
              <a:ext cx="392545" cy="1588"/>
            </a:xfrm>
            <a:prstGeom prst="straightConnector1">
              <a:avLst/>
            </a:prstGeom>
            <a:solidFill>
              <a:schemeClr val="accent1"/>
            </a:solidFill>
            <a:ln w="12700" cap="sq" cmpd="sng" algn="ctr">
              <a:solidFill>
                <a:schemeClr val="tx1"/>
              </a:solidFill>
              <a:prstDash val="solid"/>
              <a:round/>
              <a:headEnd type="arrow"/>
              <a:tailEnd type="arrow"/>
            </a:ln>
            <a:effectLst/>
          </p:spPr>
        </p:cxnSp>
        <p:sp>
          <p:nvSpPr>
            <p:cNvPr id="22" name="TextBox 21"/>
            <p:cNvSpPr txBox="1"/>
            <p:nvPr/>
          </p:nvSpPr>
          <p:spPr>
            <a:xfrm>
              <a:off x="2944090" y="1662549"/>
              <a:ext cx="95410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Voltage</a:t>
              </a:r>
              <a:endParaRPr lang="en-US" sz="1600" dirty="0"/>
            </a:p>
          </p:txBody>
        </p:sp>
      </p:grpSp>
    </p:spTree>
    <p:extLst>
      <p:ext uri="{BB962C8B-B14F-4D97-AF65-F5344CB8AC3E}">
        <p14:creationId xmlns:p14="http://schemas.microsoft.com/office/powerpoint/2010/main" val="2031219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1371600"/>
            <a:ext cx="7573297" cy="2006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0600" y="3581400"/>
            <a:ext cx="7573297" cy="2006600"/>
          </a:xfrm>
          <a:prstGeom prst="rect">
            <a:avLst/>
          </a:prstGeom>
        </p:spPr>
      </p:pic>
      <p:sp>
        <p:nvSpPr>
          <p:cNvPr id="824322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0"/>
            <a:ext cx="8686800" cy="1143000"/>
          </a:xfrm>
        </p:spPr>
        <p:txBody>
          <a:bodyPr/>
          <a:lstStyle/>
          <a:p>
            <a:r>
              <a:rPr lang="en-US" dirty="0" smtClean="0"/>
              <a:t>Phase Resetting</a:t>
            </a:r>
            <a:endParaRPr lang="en-US" dirty="0"/>
          </a:p>
        </p:txBody>
      </p:sp>
      <p:sp>
        <p:nvSpPr>
          <p:cNvPr id="824323" name="Line 3"/>
          <p:cNvSpPr>
            <a:spLocks noChangeShapeType="1"/>
          </p:cNvSpPr>
          <p:nvPr/>
        </p:nvSpPr>
        <p:spPr bwMode="auto">
          <a:xfrm rot="5400000">
            <a:off x="4572000" y="-2944813"/>
            <a:ext cx="0" cy="7924800"/>
          </a:xfrm>
          <a:prstGeom prst="line">
            <a:avLst/>
          </a:prstGeom>
          <a:noFill/>
          <a:ln w="28575" cap="sq">
            <a:solidFill>
              <a:srgbClr val="FF0000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24327" name="Text Box 7"/>
          <p:cNvSpPr txBox="1">
            <a:spLocks noChangeArrowheads="1"/>
          </p:cNvSpPr>
          <p:nvPr/>
        </p:nvSpPr>
        <p:spPr bwMode="auto">
          <a:xfrm>
            <a:off x="421620" y="1371600"/>
            <a:ext cx="6689101" cy="40011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r>
              <a:rPr lang="en-US" dirty="0" smtClean="0"/>
              <a:t>Addition of transient response to ongoing oscillation</a:t>
            </a:r>
            <a:endParaRPr lang="en-US" dirty="0"/>
          </a:p>
        </p:txBody>
      </p:sp>
      <p:sp>
        <p:nvSpPr>
          <p:cNvPr id="13" name="Text Box 7"/>
          <p:cNvSpPr txBox="1">
            <a:spLocks noChangeArrowheads="1"/>
          </p:cNvSpPr>
          <p:nvPr/>
        </p:nvSpPr>
        <p:spPr bwMode="auto">
          <a:xfrm>
            <a:off x="421620" y="3657600"/>
            <a:ext cx="4831245" cy="40011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r>
              <a:rPr lang="en-US" dirty="0" smtClean="0"/>
              <a:t>Phase resetting of ongoing oscillation</a:t>
            </a:r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228600" y="5791200"/>
            <a:ext cx="83058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For details, see Bastiaansen et al chapter in </a:t>
            </a:r>
            <a:r>
              <a:rPr lang="en-US" dirty="0"/>
              <a:t>The Oxford Handbook of ERP </a:t>
            </a:r>
            <a:r>
              <a:rPr lang="en-US" dirty="0" smtClean="0"/>
              <a:t>Components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097764" y="3112020"/>
            <a:ext cx="12362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Stimulus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7" name="Straight Arrow Connector 6"/>
          <p:cNvCxnSpPr/>
          <p:nvPr/>
        </p:nvCxnSpPr>
        <p:spPr bwMode="auto">
          <a:xfrm flipV="1">
            <a:off x="4707364" y="2814150"/>
            <a:ext cx="0" cy="381000"/>
          </a:xfrm>
          <a:prstGeom prst="straightConnector1">
            <a:avLst/>
          </a:prstGeom>
          <a:solidFill>
            <a:schemeClr val="accent1"/>
          </a:solidFill>
          <a:ln w="38100" cap="sq" cmpd="sng" algn="ctr">
            <a:solidFill>
              <a:srgbClr val="FF0000"/>
            </a:solidFill>
            <a:prstDash val="solid"/>
            <a:round/>
            <a:headEnd type="none" w="sm" len="sm"/>
            <a:tailEnd type="arrow"/>
          </a:ln>
          <a:effectLst/>
        </p:spPr>
      </p:cxnSp>
      <p:sp>
        <p:nvSpPr>
          <p:cNvPr id="12" name="TextBox 11"/>
          <p:cNvSpPr txBox="1"/>
          <p:nvPr/>
        </p:nvSpPr>
        <p:spPr>
          <a:xfrm>
            <a:off x="4097764" y="5257800"/>
            <a:ext cx="12362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Stimulus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14" name="Straight Arrow Connector 13"/>
          <p:cNvCxnSpPr/>
          <p:nvPr/>
        </p:nvCxnSpPr>
        <p:spPr bwMode="auto">
          <a:xfrm flipV="1">
            <a:off x="4707364" y="4959930"/>
            <a:ext cx="0" cy="381000"/>
          </a:xfrm>
          <a:prstGeom prst="straightConnector1">
            <a:avLst/>
          </a:prstGeom>
          <a:solidFill>
            <a:schemeClr val="accent1"/>
          </a:solidFill>
          <a:ln w="38100" cap="sq" cmpd="sng" algn="ctr">
            <a:solidFill>
              <a:srgbClr val="FF0000"/>
            </a:solidFill>
            <a:prstDash val="solid"/>
            <a:round/>
            <a:headEnd type="none" w="sm" len="sm"/>
            <a:tailEnd type="arrow"/>
          </a:ln>
          <a:effectLst/>
        </p:spPr>
      </p:cxnSp>
      <p:sp>
        <p:nvSpPr>
          <p:cNvPr id="15" name="Rectangle 7"/>
          <p:cNvSpPr>
            <a:spLocks noChangeArrowheads="1"/>
          </p:cNvSpPr>
          <p:nvPr/>
        </p:nvSpPr>
        <p:spPr bwMode="auto">
          <a:xfrm>
            <a:off x="1454150" y="6537325"/>
            <a:ext cx="7689850" cy="3206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r"/>
            <a:r>
              <a:rPr lang="en-US" sz="1500" dirty="0" smtClean="0">
                <a:solidFill>
                  <a:srgbClr val="000000"/>
                </a:solidFill>
                <a:latin typeface="Arial" pitchFamily="-112" charset="0"/>
              </a:rPr>
              <a:t>Courtesy of T. Picton</a:t>
            </a:r>
            <a:endParaRPr lang="en-US" sz="1500" dirty="0">
              <a:solidFill>
                <a:srgbClr val="000000"/>
              </a:solidFill>
              <a:latin typeface="Arial" pitchFamily="-11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78766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6370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0"/>
            <a:ext cx="8686800" cy="914400"/>
          </a:xfrm>
        </p:spPr>
        <p:txBody>
          <a:bodyPr/>
          <a:lstStyle/>
          <a:p>
            <a:r>
              <a:rPr lang="en-US" dirty="0" smtClean="0"/>
              <a:t>Fourier Analysis &amp; Filtering</a:t>
            </a:r>
            <a:endParaRPr lang="en-US" dirty="0"/>
          </a:p>
        </p:txBody>
      </p:sp>
      <p:sp>
        <p:nvSpPr>
          <p:cNvPr id="826371" name="Line 3"/>
          <p:cNvSpPr>
            <a:spLocks noChangeShapeType="1"/>
          </p:cNvSpPr>
          <p:nvPr/>
        </p:nvSpPr>
        <p:spPr bwMode="auto">
          <a:xfrm rot="5400000">
            <a:off x="4572000" y="-3048000"/>
            <a:ext cx="0" cy="7924800"/>
          </a:xfrm>
          <a:prstGeom prst="line">
            <a:avLst/>
          </a:prstGeom>
          <a:noFill/>
          <a:ln w="28575" cap="sq">
            <a:solidFill>
              <a:srgbClr val="FF0000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26374" name="Text Box 6"/>
          <p:cNvSpPr txBox="1">
            <a:spLocks noChangeArrowheads="1"/>
          </p:cNvSpPr>
          <p:nvPr/>
        </p:nvSpPr>
        <p:spPr bwMode="auto">
          <a:xfrm>
            <a:off x="533400" y="990600"/>
            <a:ext cx="7582996" cy="707886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/>
            <a:r>
              <a:rPr lang="en-US" dirty="0" smtClean="0"/>
              <a:t>The raw EEG is, in part, the sum of multiple oscillations at different frequencies</a:t>
            </a:r>
          </a:p>
        </p:txBody>
      </p:sp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43000" y="1676400"/>
            <a:ext cx="6705600" cy="15748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</p:pic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0" y="2209800"/>
            <a:ext cx="1225550" cy="3968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/>
              <a:t>Raw EEG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0" y="3428999"/>
            <a:ext cx="7086600" cy="3412791"/>
          </a:xfrm>
          <a:prstGeom prst="rect">
            <a:avLst/>
          </a:prstGeom>
        </p:spPr>
      </p:pic>
      <p:sp>
        <p:nvSpPr>
          <p:cNvPr id="14" name="Text Box 6"/>
          <p:cNvSpPr txBox="1">
            <a:spLocks noChangeArrowheads="1"/>
          </p:cNvSpPr>
          <p:nvPr/>
        </p:nvSpPr>
        <p:spPr bwMode="auto">
          <a:xfrm>
            <a:off x="533400" y="6113137"/>
            <a:ext cx="7582996" cy="707886"/>
          </a:xfrm>
          <a:prstGeom prst="rect">
            <a:avLst/>
          </a:prstGeom>
          <a:solidFill>
            <a:srgbClr val="CCFFCC"/>
          </a:solidFill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/>
            <a:r>
              <a:rPr lang="en-US" dirty="0" smtClean="0"/>
              <a:t>Fourier analysis allows us to recover the original frequencies from the sum</a:t>
            </a: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454150" y="1447800"/>
            <a:ext cx="7689850" cy="26161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Geneva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Geneva" pitchFamily="-112" charset="0"/>
                <a:ea typeface="+mn-ea"/>
                <a:cs typeface="+mn-cs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Geneva" pitchFamily="-112" charset="0"/>
                <a:ea typeface="+mn-ea"/>
                <a:cs typeface="+mn-cs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Geneva" pitchFamily="-112" charset="0"/>
                <a:ea typeface="+mn-ea"/>
                <a:cs typeface="+mn-cs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Geneva" pitchFamily="-112" charset="0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2000" kern="1200">
                <a:solidFill>
                  <a:schemeClr val="tx1"/>
                </a:solidFill>
                <a:latin typeface="Geneva" pitchFamily="-112" charset="0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2000" kern="1200">
                <a:solidFill>
                  <a:schemeClr val="tx1"/>
                </a:solidFill>
                <a:latin typeface="Geneva" pitchFamily="-112" charset="0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2000" kern="1200">
                <a:solidFill>
                  <a:schemeClr val="tx1"/>
                </a:solidFill>
                <a:latin typeface="Geneva" pitchFamily="-112" charset="0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2000" kern="1200">
                <a:solidFill>
                  <a:schemeClr val="tx1"/>
                </a:solidFill>
                <a:latin typeface="Geneva" pitchFamily="-112" charset="0"/>
                <a:ea typeface="+mn-ea"/>
                <a:cs typeface="+mn-cs"/>
              </a:defRPr>
            </a:lvl9pPr>
          </a:lstStyle>
          <a:p>
            <a:pPr algn="r"/>
            <a:r>
              <a:rPr lang="en-US" sz="1100" dirty="0">
                <a:solidFill>
                  <a:srgbClr val="000000"/>
                </a:solidFill>
                <a:latin typeface="Arial" pitchFamily="-112" charset="0"/>
              </a:rPr>
              <a:t>https://</a:t>
            </a:r>
            <a:r>
              <a:rPr lang="en-US" sz="1100" dirty="0" err="1">
                <a:solidFill>
                  <a:srgbClr val="000000"/>
                </a:solidFill>
                <a:latin typeface="Arial" pitchFamily="-112" charset="0"/>
              </a:rPr>
              <a:t>en.wikipedia.org</a:t>
            </a:r>
            <a:r>
              <a:rPr lang="en-US" sz="1100" dirty="0">
                <a:solidFill>
                  <a:srgbClr val="000000"/>
                </a:solidFill>
                <a:latin typeface="Arial" pitchFamily="-112" charset="0"/>
              </a:rPr>
              <a:t>/wiki</a:t>
            </a:r>
            <a:r>
              <a:rPr lang="en-US" sz="1100" dirty="0" smtClean="0">
                <a:solidFill>
                  <a:srgbClr val="000000"/>
                </a:solidFill>
                <a:latin typeface="Arial" pitchFamily="-112" charset="0"/>
              </a:rPr>
              <a:t>/</a:t>
            </a:r>
            <a:r>
              <a:rPr lang="en-US" sz="1100" dirty="0" err="1" smtClean="0">
                <a:solidFill>
                  <a:srgbClr val="000000"/>
                </a:solidFill>
                <a:latin typeface="Arial" pitchFamily="-112" charset="0"/>
              </a:rPr>
              <a:t>Eeg</a:t>
            </a:r>
            <a:endParaRPr lang="en-US" sz="1100" dirty="0">
              <a:solidFill>
                <a:srgbClr val="000000"/>
              </a:solidFill>
              <a:latin typeface="Arial" pitchFamily="-11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35510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6370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0"/>
            <a:ext cx="8686800" cy="914400"/>
          </a:xfrm>
        </p:spPr>
        <p:txBody>
          <a:bodyPr/>
          <a:lstStyle/>
          <a:p>
            <a:r>
              <a:rPr lang="en-US" dirty="0" smtClean="0"/>
              <a:t>Fourier Analysis</a:t>
            </a:r>
            <a:endParaRPr lang="en-US" dirty="0"/>
          </a:p>
        </p:txBody>
      </p:sp>
      <p:sp>
        <p:nvSpPr>
          <p:cNvPr id="826371" name="Line 3"/>
          <p:cNvSpPr>
            <a:spLocks noChangeShapeType="1"/>
          </p:cNvSpPr>
          <p:nvPr/>
        </p:nvSpPr>
        <p:spPr bwMode="auto">
          <a:xfrm rot="5400000">
            <a:off x="4572000" y="-3048000"/>
            <a:ext cx="0" cy="7924800"/>
          </a:xfrm>
          <a:prstGeom prst="line">
            <a:avLst/>
          </a:prstGeom>
          <a:noFill/>
          <a:ln w="28575" cap="sq">
            <a:solidFill>
              <a:srgbClr val="FF0000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 bwMode="black">
          <a:xfrm>
            <a:off x="419100" y="4089400"/>
            <a:ext cx="8407400" cy="261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SzPct val="125000"/>
              <a:buFont typeface="Times" pitchFamily="-112" charset="0"/>
              <a:buChar char="•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-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ＭＳ Ｐゴシック" pitchFamily="-112" charset="-128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SzPct val="65000"/>
              <a:buFont typeface="Times" pitchFamily="-112" charset="0"/>
              <a:buChar char="•"/>
              <a:defRPr sz="160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ＭＳ Ｐゴシック" pitchFamily="-112" charset="-128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-112" charset="2"/>
              <a:buChar char="n"/>
              <a:defRPr sz="140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ＭＳ Ｐゴシック" pitchFamily="-112" charset="-128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-112" charset="2"/>
              <a:buChar char="n"/>
              <a:defRPr sz="120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ＭＳ Ｐゴシック" pitchFamily="-112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-112" charset="2"/>
              <a:buChar char="n"/>
              <a:defRPr sz="120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ＭＳ Ｐゴシック" pitchFamily="-112" charset="-128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-112" charset="2"/>
              <a:buChar char="n"/>
              <a:defRPr sz="120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ＭＳ Ｐゴシック" pitchFamily="-112" charset="-128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-112" charset="2"/>
              <a:buChar char="n"/>
              <a:defRPr sz="120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ＭＳ Ｐゴシック" pitchFamily="-112" charset="-128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-112" charset="2"/>
              <a:buChar char="n"/>
              <a:defRPr sz="120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ＭＳ Ｐゴシック" pitchFamily="-112" charset="-128"/>
              </a:defRPr>
            </a:lvl9pPr>
          </a:lstStyle>
          <a:p>
            <a:pPr>
              <a:defRPr/>
            </a:pPr>
            <a:r>
              <a:rPr lang="en-US" sz="2000" smtClean="0"/>
              <a:t>Any waveform is equivalent to the sum of a set of sine waves of different frequencies, amplitudes and phases</a:t>
            </a:r>
          </a:p>
          <a:p>
            <a:pPr lvl="1">
              <a:defRPr/>
            </a:pPr>
            <a:r>
              <a:rPr lang="en-US" sz="1800" smtClean="0"/>
              <a:t>Time domain: Amplitude as a function of time</a:t>
            </a:r>
          </a:p>
          <a:p>
            <a:pPr lvl="1">
              <a:defRPr/>
            </a:pPr>
            <a:r>
              <a:rPr lang="en-US" sz="1800" smtClean="0"/>
              <a:t>Frequency domain: Amplitude and phase as a function of frequency</a:t>
            </a:r>
          </a:p>
          <a:p>
            <a:pPr>
              <a:defRPr/>
            </a:pPr>
            <a:r>
              <a:rPr lang="en-US" sz="2000" smtClean="0"/>
              <a:t>Fourier transform converts time domain to frequency domain</a:t>
            </a:r>
          </a:p>
          <a:p>
            <a:pPr>
              <a:defRPr/>
            </a:pPr>
            <a:r>
              <a:rPr lang="en-US" sz="2000" smtClean="0"/>
              <a:t>Inverse Fourier transform converts frequency domain to time domain</a:t>
            </a:r>
            <a:endParaRPr lang="en-US" sz="20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2909" y="1810612"/>
            <a:ext cx="3301664" cy="205890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07191" y="1375813"/>
            <a:ext cx="3184865" cy="2588768"/>
          </a:xfrm>
          <a:prstGeom prst="rect">
            <a:avLst/>
          </a:prstGeom>
        </p:spPr>
      </p:pic>
      <p:grpSp>
        <p:nvGrpSpPr>
          <p:cNvPr id="15" name="Group 7"/>
          <p:cNvGrpSpPr/>
          <p:nvPr/>
        </p:nvGrpSpPr>
        <p:grpSpPr>
          <a:xfrm>
            <a:off x="3747732" y="2272846"/>
            <a:ext cx="1508848" cy="711128"/>
            <a:chOff x="2225279" y="2963568"/>
            <a:chExt cx="1508848" cy="711128"/>
          </a:xfrm>
        </p:grpSpPr>
        <p:cxnSp>
          <p:nvCxnSpPr>
            <p:cNvPr id="16" name="Straight Arrow Connector 15"/>
            <p:cNvCxnSpPr/>
            <p:nvPr/>
          </p:nvCxnSpPr>
          <p:spPr bwMode="auto">
            <a:xfrm>
              <a:off x="2659480" y="3202390"/>
              <a:ext cx="716432" cy="1588"/>
            </a:xfrm>
            <a:prstGeom prst="straightConnector1">
              <a:avLst/>
            </a:prstGeom>
            <a:solidFill>
              <a:schemeClr val="accent1"/>
            </a:solidFill>
            <a:ln w="1270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arrow"/>
            </a:ln>
            <a:effectLst/>
          </p:spPr>
        </p:cxnSp>
        <p:cxnSp>
          <p:nvCxnSpPr>
            <p:cNvPr id="17" name="Straight Arrow Connector 16"/>
            <p:cNvCxnSpPr/>
            <p:nvPr/>
          </p:nvCxnSpPr>
          <p:spPr bwMode="auto">
            <a:xfrm rot="10800000">
              <a:off x="2659480" y="3290818"/>
              <a:ext cx="673012" cy="1588"/>
            </a:xfrm>
            <a:prstGeom prst="straightConnector1">
              <a:avLst/>
            </a:prstGeom>
            <a:solidFill>
              <a:schemeClr val="accent1"/>
            </a:solidFill>
            <a:ln w="1270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arrow"/>
            </a:ln>
            <a:effectLst/>
          </p:spPr>
        </p:cxnSp>
        <p:sp>
          <p:nvSpPr>
            <p:cNvPr id="18" name="TextBox 17"/>
            <p:cNvSpPr txBox="1"/>
            <p:nvPr/>
          </p:nvSpPr>
          <p:spPr>
            <a:xfrm>
              <a:off x="2225279" y="2963568"/>
              <a:ext cx="150884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 smtClean="0"/>
                <a:t>Fourier Transform</a:t>
              </a:r>
              <a:endParaRPr lang="en-US" sz="1000" dirty="0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2225279" y="3274586"/>
              <a:ext cx="150884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 smtClean="0"/>
                <a:t>Inverse Fourier Transform</a:t>
              </a:r>
              <a:endParaRPr lang="en-US" sz="1000" dirty="0"/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1916063" y="1477992"/>
            <a:ext cx="146716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Time Domain</a:t>
            </a:r>
            <a:endParaRPr lang="en-US" sz="1600" dirty="0"/>
          </a:p>
        </p:txBody>
      </p:sp>
      <p:sp>
        <p:nvSpPr>
          <p:cNvPr id="21" name="TextBox 20"/>
          <p:cNvSpPr txBox="1"/>
          <p:nvPr/>
        </p:nvSpPr>
        <p:spPr>
          <a:xfrm>
            <a:off x="5978413" y="1477992"/>
            <a:ext cx="20072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Frequency Domain</a:t>
            </a:r>
            <a:endParaRPr lang="en-US" sz="1600" dirty="0"/>
          </a:p>
        </p:txBody>
      </p:sp>
      <p:sp>
        <p:nvSpPr>
          <p:cNvPr id="22" name="TextBox 21"/>
          <p:cNvSpPr txBox="1"/>
          <p:nvPr/>
        </p:nvSpPr>
        <p:spPr>
          <a:xfrm>
            <a:off x="6149225" y="2339536"/>
            <a:ext cx="20485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Amplitude (or Power)</a:t>
            </a:r>
            <a:endParaRPr lang="en-US" sz="1400" dirty="0"/>
          </a:p>
        </p:txBody>
      </p:sp>
      <p:cxnSp>
        <p:nvCxnSpPr>
          <p:cNvPr id="23" name="Straight Arrow Connector 22"/>
          <p:cNvCxnSpPr/>
          <p:nvPr/>
        </p:nvCxnSpPr>
        <p:spPr bwMode="auto">
          <a:xfrm rot="10800000" flipV="1">
            <a:off x="5829880" y="2688609"/>
            <a:ext cx="712954" cy="423345"/>
          </a:xfrm>
          <a:prstGeom prst="straightConnector1">
            <a:avLst/>
          </a:prstGeom>
          <a:solidFill>
            <a:schemeClr val="accent1"/>
          </a:solidFill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arrow"/>
          </a:ln>
          <a:effectLst/>
        </p:spPr>
      </p:cxnSp>
      <p:sp>
        <p:nvSpPr>
          <p:cNvPr id="24" name="TextBox 23"/>
          <p:cNvSpPr txBox="1"/>
          <p:nvPr/>
        </p:nvSpPr>
        <p:spPr>
          <a:xfrm>
            <a:off x="6629400" y="2971800"/>
            <a:ext cx="16375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800000"/>
                </a:solidFill>
              </a:rPr>
              <a:t>(Phase, too!)</a:t>
            </a:r>
            <a:endParaRPr lang="en-US" sz="1800" dirty="0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39137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6370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0"/>
            <a:ext cx="8686800" cy="914400"/>
          </a:xfrm>
        </p:spPr>
        <p:txBody>
          <a:bodyPr/>
          <a:lstStyle/>
          <a:p>
            <a:r>
              <a:rPr lang="en-US" dirty="0" smtClean="0"/>
              <a:t>Filtering</a:t>
            </a:r>
            <a:endParaRPr lang="en-US" dirty="0"/>
          </a:p>
        </p:txBody>
      </p:sp>
      <p:sp>
        <p:nvSpPr>
          <p:cNvPr id="826371" name="Line 3"/>
          <p:cNvSpPr>
            <a:spLocks noChangeShapeType="1"/>
          </p:cNvSpPr>
          <p:nvPr/>
        </p:nvSpPr>
        <p:spPr bwMode="auto">
          <a:xfrm rot="5400000">
            <a:off x="4572000" y="-3048000"/>
            <a:ext cx="0" cy="7924800"/>
          </a:xfrm>
          <a:prstGeom prst="line">
            <a:avLst/>
          </a:prstGeom>
          <a:noFill/>
          <a:ln w="28575" cap="sq">
            <a:solidFill>
              <a:srgbClr val="FF0000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1828800"/>
            <a:ext cx="4331277" cy="461298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18759" y="1916834"/>
            <a:ext cx="4366491" cy="4560166"/>
          </a:xfrm>
          <a:prstGeom prst="rect">
            <a:avLst/>
          </a:prstGeom>
        </p:spPr>
      </p:pic>
      <p:sp>
        <p:nvSpPr>
          <p:cNvPr id="25" name="Text Box 6"/>
          <p:cNvSpPr txBox="1">
            <a:spLocks noChangeArrowheads="1"/>
          </p:cNvSpPr>
          <p:nvPr/>
        </p:nvSpPr>
        <p:spPr bwMode="auto">
          <a:xfrm>
            <a:off x="533400" y="990600"/>
            <a:ext cx="8077200" cy="40011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/>
            <a:r>
              <a:rPr lang="en-US" dirty="0" smtClean="0"/>
              <a:t>Low-pass filter: Remove high frequencies, pass low frequencies</a:t>
            </a:r>
          </a:p>
        </p:txBody>
      </p:sp>
    </p:spTree>
    <p:extLst>
      <p:ext uri="{BB962C8B-B14F-4D97-AF65-F5344CB8AC3E}">
        <p14:creationId xmlns:p14="http://schemas.microsoft.com/office/powerpoint/2010/main" val="32694173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Balance">
  <a:themeElements>
    <a:clrScheme name="Balance 10">
      <a:dk1>
        <a:srgbClr val="000000"/>
      </a:dk1>
      <a:lt1>
        <a:srgbClr val="FFFFFF"/>
      </a:lt1>
      <a:dk2>
        <a:srgbClr val="000000"/>
      </a:dk2>
      <a:lt2>
        <a:srgbClr val="B8B8B8"/>
      </a:lt2>
      <a:accent1>
        <a:srgbClr val="E5E5FF"/>
      </a:accent1>
      <a:accent2>
        <a:srgbClr val="79CD6B"/>
      </a:accent2>
      <a:accent3>
        <a:srgbClr val="FFFFFF"/>
      </a:accent3>
      <a:accent4>
        <a:srgbClr val="000000"/>
      </a:accent4>
      <a:accent5>
        <a:srgbClr val="F0F0FF"/>
      </a:accent5>
      <a:accent6>
        <a:srgbClr val="6DBA60"/>
      </a:accent6>
      <a:hlink>
        <a:srgbClr val="4477DE"/>
      </a:hlink>
      <a:folHlink>
        <a:srgbClr val="65498F"/>
      </a:folHlink>
    </a:clrScheme>
    <a:fontScheme name="Balance">
      <a:majorFont>
        <a:latin typeface="Geneva"/>
        <a:ea typeface=""/>
        <a:cs typeface=""/>
      </a:majorFont>
      <a:minorFont>
        <a:latin typeface="Genev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Geneva" pitchFamily="-11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Geneva" pitchFamily="-112" charset="0"/>
          </a:defRPr>
        </a:defPPr>
      </a:lstStyle>
    </a:lnDef>
  </a:objectDefaults>
  <a:extraClrSchemeLst>
    <a:extraClrScheme>
      <a:clrScheme name="Balance 1">
        <a:dk1>
          <a:srgbClr val="663300"/>
        </a:dk1>
        <a:lt1>
          <a:srgbClr val="FFFFFF"/>
        </a:lt1>
        <a:dk2>
          <a:srgbClr val="996600"/>
        </a:dk2>
        <a:lt2>
          <a:srgbClr val="DBBD71"/>
        </a:lt2>
        <a:accent1>
          <a:srgbClr val="3C2800"/>
        </a:accent1>
        <a:accent2>
          <a:srgbClr val="808000"/>
        </a:accent2>
        <a:accent3>
          <a:srgbClr val="CAB8AA"/>
        </a:accent3>
        <a:accent4>
          <a:srgbClr val="DADADA"/>
        </a:accent4>
        <a:accent5>
          <a:srgbClr val="AFACAA"/>
        </a:accent5>
        <a:accent6>
          <a:srgbClr val="737300"/>
        </a:accent6>
        <a:hlink>
          <a:srgbClr val="FF9900"/>
        </a:hlink>
        <a:folHlink>
          <a:srgbClr val="CCA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ce 2">
        <a:dk1>
          <a:srgbClr val="660000"/>
        </a:dk1>
        <a:lt1>
          <a:srgbClr val="FFFFFF"/>
        </a:lt1>
        <a:dk2>
          <a:srgbClr val="800000"/>
        </a:dk2>
        <a:lt2>
          <a:srgbClr val="FFFFCC"/>
        </a:lt2>
        <a:accent1>
          <a:srgbClr val="4000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AFAAAA"/>
        </a:accent5>
        <a:accent6>
          <a:srgbClr val="AC6D56"/>
        </a:accent6>
        <a:hlink>
          <a:srgbClr val="FFFF99"/>
        </a:hlink>
        <a:folHlink>
          <a:srgbClr val="E5B325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ce 3">
        <a:dk1>
          <a:srgbClr val="003300"/>
        </a:dk1>
        <a:lt1>
          <a:srgbClr val="FFFFFF"/>
        </a:lt1>
        <a:dk2>
          <a:srgbClr val="4D6A2A"/>
        </a:dk2>
        <a:lt2>
          <a:srgbClr val="CCFF99"/>
        </a:lt2>
        <a:accent1>
          <a:srgbClr val="2EB62E"/>
        </a:accent1>
        <a:accent2>
          <a:srgbClr val="527C3A"/>
        </a:accent2>
        <a:accent3>
          <a:srgbClr val="B2B9AC"/>
        </a:accent3>
        <a:accent4>
          <a:srgbClr val="DADADA"/>
        </a:accent4>
        <a:accent5>
          <a:srgbClr val="ADD7AD"/>
        </a:accent5>
        <a:accent6>
          <a:srgbClr val="497034"/>
        </a:accent6>
        <a:hlink>
          <a:srgbClr val="DDD800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ce 4">
        <a:dk1>
          <a:srgbClr val="005A58"/>
        </a:dk1>
        <a:lt1>
          <a:srgbClr val="FFFFFF"/>
        </a:lt1>
        <a:dk2>
          <a:srgbClr val="00716E"/>
        </a:dk2>
        <a:lt2>
          <a:srgbClr val="FFFF99"/>
        </a:lt2>
        <a:accent1>
          <a:srgbClr val="00403E"/>
        </a:accent1>
        <a:accent2>
          <a:srgbClr val="6D6FC7"/>
        </a:accent2>
        <a:accent3>
          <a:srgbClr val="AABBBA"/>
        </a:accent3>
        <a:accent4>
          <a:srgbClr val="DADADA"/>
        </a:accent4>
        <a:accent5>
          <a:srgbClr val="AAAFAF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ce 5">
        <a:dk1>
          <a:srgbClr val="003366"/>
        </a:dk1>
        <a:lt1>
          <a:srgbClr val="FFFFFF"/>
        </a:lt1>
        <a:dk2>
          <a:srgbClr val="2B5481"/>
        </a:dk2>
        <a:lt2>
          <a:srgbClr val="E5FFFF"/>
        </a:lt2>
        <a:accent1>
          <a:srgbClr val="336699"/>
        </a:accent1>
        <a:accent2>
          <a:srgbClr val="00B000"/>
        </a:accent2>
        <a:accent3>
          <a:srgbClr val="ACB3C1"/>
        </a:accent3>
        <a:accent4>
          <a:srgbClr val="DADADA"/>
        </a:accent4>
        <a:accent5>
          <a:srgbClr val="ADB8CA"/>
        </a:accent5>
        <a:accent6>
          <a:srgbClr val="009F00"/>
        </a:accent6>
        <a:hlink>
          <a:srgbClr val="00CCFF"/>
        </a:hlink>
        <a:folHlink>
          <a:srgbClr val="B5FFF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ce 6">
        <a:dk1>
          <a:srgbClr val="2F2D25"/>
        </a:dk1>
        <a:lt1>
          <a:srgbClr val="FFFFFF"/>
        </a:lt1>
        <a:dk2>
          <a:srgbClr val="656151"/>
        </a:dk2>
        <a:lt2>
          <a:srgbClr val="FFFFCC"/>
        </a:lt2>
        <a:accent1>
          <a:srgbClr val="818173"/>
        </a:accent1>
        <a:accent2>
          <a:srgbClr val="809EA8"/>
        </a:accent2>
        <a:accent3>
          <a:srgbClr val="B8B7B3"/>
        </a:accent3>
        <a:accent4>
          <a:srgbClr val="DADADA"/>
        </a:accent4>
        <a:accent5>
          <a:srgbClr val="C1C1BC"/>
        </a:accent5>
        <a:accent6>
          <a:srgbClr val="738F98"/>
        </a:accent6>
        <a:hlink>
          <a:srgbClr val="E2C86A"/>
        </a:hlink>
        <a:folHlink>
          <a:srgbClr val="B7B6A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ce 7">
        <a:dk1>
          <a:srgbClr val="B4AF80"/>
        </a:dk1>
        <a:lt1>
          <a:srgbClr val="FFFFFF"/>
        </a:lt1>
        <a:dk2>
          <a:srgbClr val="C8C6A2"/>
        </a:dk2>
        <a:lt2>
          <a:srgbClr val="827F4C"/>
        </a:lt2>
        <a:accent1>
          <a:srgbClr val="7C784E"/>
        </a:accent1>
        <a:accent2>
          <a:srgbClr val="A2A4AC"/>
        </a:accent2>
        <a:accent3>
          <a:srgbClr val="E0DFCE"/>
        </a:accent3>
        <a:accent4>
          <a:srgbClr val="DADADA"/>
        </a:accent4>
        <a:accent5>
          <a:srgbClr val="BFBEB2"/>
        </a:accent5>
        <a:accent6>
          <a:srgbClr val="92949B"/>
        </a:accent6>
        <a:hlink>
          <a:srgbClr val="33CCCC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ce 8">
        <a:dk1>
          <a:srgbClr val="000000"/>
        </a:dk1>
        <a:lt1>
          <a:srgbClr val="DDDDDD"/>
        </a:lt1>
        <a:dk2>
          <a:srgbClr val="000000"/>
        </a:dk2>
        <a:lt2>
          <a:srgbClr val="B8B7D1"/>
        </a:lt2>
        <a:accent1>
          <a:srgbClr val="F1F0F4"/>
        </a:accent1>
        <a:accent2>
          <a:srgbClr val="C1BCFC"/>
        </a:accent2>
        <a:accent3>
          <a:srgbClr val="EBEBEB"/>
        </a:accent3>
        <a:accent4>
          <a:srgbClr val="000000"/>
        </a:accent4>
        <a:accent5>
          <a:srgbClr val="F7F6F8"/>
        </a:accent5>
        <a:accent6>
          <a:srgbClr val="AFAAE4"/>
        </a:accent6>
        <a:hlink>
          <a:srgbClr val="5454C6"/>
        </a:hlink>
        <a:folHlink>
          <a:srgbClr val="6A6F8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alance 9">
        <a:dk1>
          <a:srgbClr val="000000"/>
        </a:dk1>
        <a:lt1>
          <a:srgbClr val="FFFFFF"/>
        </a:lt1>
        <a:dk2>
          <a:srgbClr val="00A29E"/>
        </a:dk2>
        <a:lt2>
          <a:srgbClr val="CBCBCB"/>
        </a:lt2>
        <a:accent1>
          <a:srgbClr val="E5E5FF"/>
        </a:accent1>
        <a:accent2>
          <a:srgbClr val="79CD6B"/>
        </a:accent2>
        <a:accent3>
          <a:srgbClr val="FFFFFF"/>
        </a:accent3>
        <a:accent4>
          <a:srgbClr val="000000"/>
        </a:accent4>
        <a:accent5>
          <a:srgbClr val="F0F0FF"/>
        </a:accent5>
        <a:accent6>
          <a:srgbClr val="6DBA60"/>
        </a:accent6>
        <a:hlink>
          <a:srgbClr val="4477DE"/>
        </a:hlink>
        <a:folHlink>
          <a:srgbClr val="65498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alance 10">
        <a:dk1>
          <a:srgbClr val="000000"/>
        </a:dk1>
        <a:lt1>
          <a:srgbClr val="FFFFFF"/>
        </a:lt1>
        <a:dk2>
          <a:srgbClr val="000000"/>
        </a:dk2>
        <a:lt2>
          <a:srgbClr val="B8B8B8"/>
        </a:lt2>
        <a:accent1>
          <a:srgbClr val="E5E5FF"/>
        </a:accent1>
        <a:accent2>
          <a:srgbClr val="79CD6B"/>
        </a:accent2>
        <a:accent3>
          <a:srgbClr val="FFFFFF"/>
        </a:accent3>
        <a:accent4>
          <a:srgbClr val="000000"/>
        </a:accent4>
        <a:accent5>
          <a:srgbClr val="F0F0FF"/>
        </a:accent5>
        <a:accent6>
          <a:srgbClr val="6DBA60"/>
        </a:accent6>
        <a:hlink>
          <a:srgbClr val="4477DE"/>
        </a:hlink>
        <a:folHlink>
          <a:srgbClr val="65498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10767</TotalTime>
  <Words>3772</Words>
  <Application>Microsoft Macintosh PowerPoint</Application>
  <PresentationFormat>On-screen Show (4:3)</PresentationFormat>
  <Paragraphs>312</Paragraphs>
  <Slides>43</Slides>
  <Notes>43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44" baseType="lpstr">
      <vt:lpstr>Balance</vt:lpstr>
      <vt:lpstr>The ERP Boot Camp</vt:lpstr>
      <vt:lpstr>Overview</vt:lpstr>
      <vt:lpstr>Major EEG Bands</vt:lpstr>
      <vt:lpstr>Major EEG Bands</vt:lpstr>
      <vt:lpstr>Averaging</vt:lpstr>
      <vt:lpstr>Phase Resetting</vt:lpstr>
      <vt:lpstr>Fourier Analysis &amp; Filtering</vt:lpstr>
      <vt:lpstr>Fourier Analysis</vt:lpstr>
      <vt:lpstr>Filtering</vt:lpstr>
      <vt:lpstr>Filtering</vt:lpstr>
      <vt:lpstr>Filtering</vt:lpstr>
      <vt:lpstr>Segmenting &amp; Baselining</vt:lpstr>
      <vt:lpstr>Reason 1: DC Offset</vt:lpstr>
      <vt:lpstr>Reason 2: Baseline Drift</vt:lpstr>
      <vt:lpstr>How to Correct Baseline</vt:lpstr>
      <vt:lpstr>Baseline Noise Example</vt:lpstr>
      <vt:lpstr>Differential Overlap</vt:lpstr>
      <vt:lpstr>Drift Over Time</vt:lpstr>
      <vt:lpstr>What to look for…</vt:lpstr>
      <vt:lpstr>Response-Locked Baseline</vt:lpstr>
      <vt:lpstr>Difference Waves</vt:lpstr>
      <vt:lpstr>Slope Illusion</vt:lpstr>
      <vt:lpstr>Example: N170</vt:lpstr>
      <vt:lpstr>Example: N170</vt:lpstr>
      <vt:lpstr>N170 and Development</vt:lpstr>
      <vt:lpstr>PowerPoint Presentation</vt:lpstr>
      <vt:lpstr>PowerPoint Presentation</vt:lpstr>
      <vt:lpstr>Shortcomings of Difference Waves</vt:lpstr>
      <vt:lpstr>Order of Processing Steps</vt:lpstr>
      <vt:lpstr>PowerPoint Presentation</vt:lpstr>
      <vt:lpstr>P3, Probability, &amp; Stimulus Evaluation Time</vt:lpstr>
      <vt:lpstr>A Gedankenexperiment</vt:lpstr>
      <vt:lpstr>The N2pc Component</vt:lpstr>
      <vt:lpstr>The Lateralized Readiness Potential (LRP)</vt:lpstr>
      <vt:lpstr>The Lateralized Readiness Potential (LRP)</vt:lpstr>
      <vt:lpstr>Visual Sensory Responses</vt:lpstr>
      <vt:lpstr>Auditory Sensory Responses</vt:lpstr>
      <vt:lpstr>Mismatch Negativity (MMN)</vt:lpstr>
      <vt:lpstr>N400</vt:lpstr>
      <vt:lpstr>The Error-Related Negativity</vt:lpstr>
      <vt:lpstr>Emotion-Related Components: P1</vt:lpstr>
      <vt:lpstr>Emotion-Related Components: EPN</vt:lpstr>
      <vt:lpstr>Emotion-Related Components: LPP</vt:lpstr>
    </vt:vector>
  </TitlesOfParts>
  <Company>University of Iowa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ERP Boot Camp Lecture #1</dc:title>
  <cp:lastModifiedBy>Steve Luck</cp:lastModifiedBy>
  <cp:revision>362</cp:revision>
  <cp:lastPrinted>2011-06-16T20:31:59Z</cp:lastPrinted>
  <dcterms:created xsi:type="dcterms:W3CDTF">2010-12-12T23:38:32Z</dcterms:created>
  <dcterms:modified xsi:type="dcterms:W3CDTF">2015-07-23T17:43:18Z</dcterms:modified>
</cp:coreProperties>
</file>