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3" r:id="rId1"/>
  </p:sldMasterIdLst>
  <p:notesMasterIdLst>
    <p:notesMasterId r:id="rId39"/>
  </p:notesMasterIdLst>
  <p:handoutMasterIdLst>
    <p:handoutMasterId r:id="rId40"/>
  </p:handoutMasterIdLst>
  <p:sldIdLst>
    <p:sldId id="256" r:id="rId2"/>
    <p:sldId id="492" r:id="rId3"/>
    <p:sldId id="494" r:id="rId4"/>
    <p:sldId id="523" r:id="rId5"/>
    <p:sldId id="524" r:id="rId6"/>
    <p:sldId id="545" r:id="rId7"/>
    <p:sldId id="546" r:id="rId8"/>
    <p:sldId id="504" r:id="rId9"/>
    <p:sldId id="585" r:id="rId10"/>
    <p:sldId id="507" r:id="rId11"/>
    <p:sldId id="509" r:id="rId12"/>
    <p:sldId id="525" r:id="rId13"/>
    <p:sldId id="506" r:id="rId14"/>
    <p:sldId id="511" r:id="rId15"/>
    <p:sldId id="512" r:id="rId16"/>
    <p:sldId id="513" r:id="rId17"/>
    <p:sldId id="554" r:id="rId18"/>
    <p:sldId id="536" r:id="rId19"/>
    <p:sldId id="598" r:id="rId20"/>
    <p:sldId id="605" r:id="rId21"/>
    <p:sldId id="606" r:id="rId22"/>
    <p:sldId id="607" r:id="rId23"/>
    <p:sldId id="608" r:id="rId24"/>
    <p:sldId id="609" r:id="rId25"/>
    <p:sldId id="610" r:id="rId26"/>
    <p:sldId id="611" r:id="rId27"/>
    <p:sldId id="612" r:id="rId28"/>
    <p:sldId id="613" r:id="rId29"/>
    <p:sldId id="594" r:id="rId30"/>
    <p:sldId id="595" r:id="rId31"/>
    <p:sldId id="601" r:id="rId32"/>
    <p:sldId id="590" r:id="rId33"/>
    <p:sldId id="547" r:id="rId34"/>
    <p:sldId id="614" r:id="rId35"/>
    <p:sldId id="534" r:id="rId36"/>
    <p:sldId id="615" r:id="rId37"/>
    <p:sldId id="505" r:id="rId3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Genev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7C80"/>
    <a:srgbClr val="323232"/>
    <a:srgbClr val="787878"/>
    <a:srgbClr val="B4B4B4"/>
    <a:srgbClr val="DCDCDC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0" autoAdjust="0"/>
    <p:restoredTop sz="90929"/>
  </p:normalViewPr>
  <p:slideViewPr>
    <p:cSldViewPr>
      <p:cViewPr varScale="1">
        <p:scale>
          <a:sx n="115" d="100"/>
          <a:sy n="115" d="100"/>
        </p:scale>
        <p:origin x="-104" y="-6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9" d="100"/>
          <a:sy n="109" d="100"/>
        </p:scale>
        <p:origin x="-21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ICA%20Mixing%20Examp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ICA%20Mixing%20Exampl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ICA%20Mixing%20Exampl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ICA%20Mixing%20Exampl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ICA%20Mixing%20Exampl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uck:Documents:Research:Boot%20Camp:Lectures:Figs:ICA%20Mixing%20Examp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8447482201164"/>
          <c:y val="0.0653595292709684"/>
          <c:w val="0.893662316394899"/>
          <c:h val="0.872549715767428"/>
        </c:manualLayout>
      </c:layout>
      <c:lineChart>
        <c:grouping val="standard"/>
        <c:varyColors val="0"/>
        <c:ser>
          <c:idx val="3"/>
          <c:order val="0"/>
          <c:tx>
            <c:strRef>
              <c:f>'ICA Mixing'!$E$1</c:f>
              <c:strCache>
                <c:ptCount val="1"/>
                <c:pt idx="0">
                  <c:v>c1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'ICA Mixing'!$E$2:$E$64</c:f>
              <c:numCache>
                <c:formatCode>General</c:formatCode>
                <c:ptCount val="63"/>
                <c:pt idx="0">
                  <c:v>0.0</c:v>
                </c:pt>
                <c:pt idx="1">
                  <c:v>0.0078542097178422</c:v>
                </c:pt>
                <c:pt idx="2">
                  <c:v>0.0309233299890341</c:v>
                </c:pt>
                <c:pt idx="3">
                  <c:v>0.0677578431446471</c:v>
                </c:pt>
                <c:pt idx="4">
                  <c:v>0.116043301255251</c:v>
                </c:pt>
                <c:pt idx="5">
                  <c:v>0.172745751406263</c:v>
                </c:pt>
                <c:pt idx="6">
                  <c:v>0.234302370117672</c:v>
                </c:pt>
                <c:pt idx="7">
                  <c:v>0.296845328646431</c:v>
                </c:pt>
                <c:pt idx="8">
                  <c:v>0.356444822891268</c:v>
                </c:pt>
                <c:pt idx="9">
                  <c:v>0.409355997437172</c:v>
                </c:pt>
                <c:pt idx="10">
                  <c:v>0.452254248593737</c:v>
                </c:pt>
                <c:pt idx="11">
                  <c:v>0.482444121472063</c:v>
                </c:pt>
                <c:pt idx="12">
                  <c:v>0.498028675328619</c:v>
                </c:pt>
                <c:pt idx="13">
                  <c:v>0.498028675328619</c:v>
                </c:pt>
                <c:pt idx="14">
                  <c:v>0.482444121472063</c:v>
                </c:pt>
                <c:pt idx="15">
                  <c:v>0.452254248593737</c:v>
                </c:pt>
                <c:pt idx="16">
                  <c:v>0.409355997437172</c:v>
                </c:pt>
                <c:pt idx="17">
                  <c:v>0.356444822891268</c:v>
                </c:pt>
                <c:pt idx="18">
                  <c:v>0.296845328646431</c:v>
                </c:pt>
                <c:pt idx="19">
                  <c:v>0.234302370117672</c:v>
                </c:pt>
                <c:pt idx="20">
                  <c:v>0.172745751406263</c:v>
                </c:pt>
                <c:pt idx="21">
                  <c:v>0.116043301255251</c:v>
                </c:pt>
                <c:pt idx="22">
                  <c:v>0.0677578431446471</c:v>
                </c:pt>
                <c:pt idx="23">
                  <c:v>0.0309233299890342</c:v>
                </c:pt>
                <c:pt idx="24">
                  <c:v>0.00785420971784226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8764168"/>
        <c:axId val="-2067491736"/>
      </c:lineChart>
      <c:catAx>
        <c:axId val="-2118764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7491736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-2067491736"/>
        <c:scaling>
          <c:orientation val="minMax"/>
          <c:max val="2.0"/>
          <c:min val="-1.0"/>
        </c:scaling>
        <c:delete val="1"/>
        <c:axPos val="l"/>
        <c:numFmt formatCode="General" sourceLinked="1"/>
        <c:majorTickMark val="cross"/>
        <c:minorTickMark val="none"/>
        <c:tickLblPos val="nextTo"/>
        <c:crossAx val="-2118764168"/>
        <c:crosses val="autoZero"/>
        <c:crossBetween val="between"/>
        <c:min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8447482201164"/>
          <c:y val="0.0653595292709684"/>
          <c:w val="0.893662316394899"/>
          <c:h val="0.872549715767428"/>
        </c:manualLayout>
      </c:layout>
      <c:lineChart>
        <c:grouping val="standard"/>
        <c:varyColors val="0"/>
        <c:ser>
          <c:idx val="3"/>
          <c:order val="0"/>
          <c:tx>
            <c:strRef>
              <c:f>'ICA Mixing'!$F$1</c:f>
              <c:strCache>
                <c:ptCount val="1"/>
                <c:pt idx="0">
                  <c:v>c2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'ICA Mixing'!$F$2:$F$64</c:f>
              <c:numCache>
                <c:formatCode>General</c:formatCode>
                <c:ptCount val="6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-0.0157084194356844</c:v>
                </c:pt>
                <c:pt idx="7">
                  <c:v>-0.0618466599780681</c:v>
                </c:pt>
                <c:pt idx="8">
                  <c:v>-0.135515686289294</c:v>
                </c:pt>
                <c:pt idx="9">
                  <c:v>-0.232086602510501</c:v>
                </c:pt>
                <c:pt idx="10">
                  <c:v>-0.345491502812526</c:v>
                </c:pt>
                <c:pt idx="11">
                  <c:v>-0.468604740235343</c:v>
                </c:pt>
                <c:pt idx="12">
                  <c:v>-0.593690657292862</c:v>
                </c:pt>
                <c:pt idx="13">
                  <c:v>-0.712889645782536</c:v>
                </c:pt>
                <c:pt idx="14">
                  <c:v>-0.818711994874345</c:v>
                </c:pt>
                <c:pt idx="15">
                  <c:v>-0.904508497187474</c:v>
                </c:pt>
                <c:pt idx="16">
                  <c:v>-0.964888242944126</c:v>
                </c:pt>
                <c:pt idx="17">
                  <c:v>-0.996057350657239</c:v>
                </c:pt>
                <c:pt idx="18">
                  <c:v>-0.996057350657239</c:v>
                </c:pt>
                <c:pt idx="19">
                  <c:v>-0.964888242944126</c:v>
                </c:pt>
                <c:pt idx="20">
                  <c:v>-0.904508497187474</c:v>
                </c:pt>
                <c:pt idx="21">
                  <c:v>-0.818711994874345</c:v>
                </c:pt>
                <c:pt idx="22">
                  <c:v>-0.712889645782536</c:v>
                </c:pt>
                <c:pt idx="23">
                  <c:v>-0.593690657292862</c:v>
                </c:pt>
                <c:pt idx="24">
                  <c:v>-0.468604740235344</c:v>
                </c:pt>
                <c:pt idx="25">
                  <c:v>-0.345491502812526</c:v>
                </c:pt>
                <c:pt idx="26">
                  <c:v>-0.232086602510502</c:v>
                </c:pt>
                <c:pt idx="27">
                  <c:v>-0.135515686289294</c:v>
                </c:pt>
                <c:pt idx="28">
                  <c:v>-0.0618466599780684</c:v>
                </c:pt>
                <c:pt idx="29">
                  <c:v>-0.0157084194356845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0163272"/>
        <c:axId val="2109592408"/>
      </c:lineChart>
      <c:catAx>
        <c:axId val="2070163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9592408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2109592408"/>
        <c:scaling>
          <c:orientation val="minMax"/>
          <c:max val="2.0"/>
          <c:min val="-1.0"/>
        </c:scaling>
        <c:delete val="1"/>
        <c:axPos val="l"/>
        <c:numFmt formatCode="General" sourceLinked="1"/>
        <c:majorTickMark val="cross"/>
        <c:minorTickMark val="none"/>
        <c:tickLblPos val="nextTo"/>
        <c:crossAx val="2070163272"/>
        <c:crosses val="autoZero"/>
        <c:crossBetween val="between"/>
        <c:min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06036745406824"/>
          <c:y val="0.12257217847769"/>
          <c:w val="0.893662316394899"/>
          <c:h val="0.872549715767428"/>
        </c:manualLayout>
      </c:layout>
      <c:lineChart>
        <c:grouping val="standard"/>
        <c:varyColors val="0"/>
        <c:ser>
          <c:idx val="3"/>
          <c:order val="0"/>
          <c:tx>
            <c:strRef>
              <c:f>'ICA Mixing'!$G$1</c:f>
              <c:strCache>
                <c:ptCount val="1"/>
                <c:pt idx="0">
                  <c:v>c3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'ICA Mixing'!$G$2:$G$64</c:f>
              <c:numCache>
                <c:formatCode>General</c:formatCode>
                <c:ptCount val="6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0.00394264934276112</c:v>
                </c:pt>
                <c:pt idx="14">
                  <c:v>0.0157084194356844</c:v>
                </c:pt>
                <c:pt idx="15">
                  <c:v>0.0351117570558743</c:v>
                </c:pt>
                <c:pt idx="16">
                  <c:v>0.0618466599780681</c:v>
                </c:pt>
                <c:pt idx="17">
                  <c:v>0.0954915028125262</c:v>
                </c:pt>
                <c:pt idx="18">
                  <c:v>0.135515686289294</c:v>
                </c:pt>
                <c:pt idx="19">
                  <c:v>0.181288005125655</c:v>
                </c:pt>
                <c:pt idx="20">
                  <c:v>0.232086602510501</c:v>
                </c:pt>
                <c:pt idx="21">
                  <c:v>0.287110354217464</c:v>
                </c:pt>
                <c:pt idx="22">
                  <c:v>0.345491502812526</c:v>
                </c:pt>
                <c:pt idx="23">
                  <c:v>0.406309342707138</c:v>
                </c:pt>
                <c:pt idx="24">
                  <c:v>0.468604740235343</c:v>
                </c:pt>
                <c:pt idx="25">
                  <c:v>0.531395259764656</c:v>
                </c:pt>
                <c:pt idx="26">
                  <c:v>0.593690657292862</c:v>
                </c:pt>
                <c:pt idx="27">
                  <c:v>0.654508497187474</c:v>
                </c:pt>
                <c:pt idx="28">
                  <c:v>0.712889645782536</c:v>
                </c:pt>
                <c:pt idx="29">
                  <c:v>0.767913397489498</c:v>
                </c:pt>
                <c:pt idx="30">
                  <c:v>0.818711994874345</c:v>
                </c:pt>
                <c:pt idx="31">
                  <c:v>0.864484313710706</c:v>
                </c:pt>
                <c:pt idx="32">
                  <c:v>0.904508497187474</c:v>
                </c:pt>
                <c:pt idx="33">
                  <c:v>0.938153340021931</c:v>
                </c:pt>
                <c:pt idx="34">
                  <c:v>0.964888242944126</c:v>
                </c:pt>
                <c:pt idx="35">
                  <c:v>0.984291580564315</c:v>
                </c:pt>
                <c:pt idx="36">
                  <c:v>0.996057350657239</c:v>
                </c:pt>
                <c:pt idx="37">
                  <c:v>1.0</c:v>
                </c:pt>
                <c:pt idx="38">
                  <c:v>0.996057350657239</c:v>
                </c:pt>
                <c:pt idx="39">
                  <c:v>0.984291580564315</c:v>
                </c:pt>
                <c:pt idx="40">
                  <c:v>0.964888242944126</c:v>
                </c:pt>
                <c:pt idx="41">
                  <c:v>0.938153340021932</c:v>
                </c:pt>
                <c:pt idx="42">
                  <c:v>0.904508497187474</c:v>
                </c:pt>
                <c:pt idx="43">
                  <c:v>0.864484313710706</c:v>
                </c:pt>
                <c:pt idx="44">
                  <c:v>0.818711994874345</c:v>
                </c:pt>
                <c:pt idx="45">
                  <c:v>0.767913397489498</c:v>
                </c:pt>
                <c:pt idx="46">
                  <c:v>0.712889645782536</c:v>
                </c:pt>
                <c:pt idx="47">
                  <c:v>0.654508497187474</c:v>
                </c:pt>
                <c:pt idx="48">
                  <c:v>0.593690657292862</c:v>
                </c:pt>
                <c:pt idx="49">
                  <c:v>0.531395259764657</c:v>
                </c:pt>
                <c:pt idx="50">
                  <c:v>0.468604740235344</c:v>
                </c:pt>
                <c:pt idx="51">
                  <c:v>0.406309342707137</c:v>
                </c:pt>
                <c:pt idx="52">
                  <c:v>0.345491502812526</c:v>
                </c:pt>
                <c:pt idx="53">
                  <c:v>0.287110354217464</c:v>
                </c:pt>
                <c:pt idx="54">
                  <c:v>0.232086602510502</c:v>
                </c:pt>
                <c:pt idx="55">
                  <c:v>0.181288005125655</c:v>
                </c:pt>
                <c:pt idx="56">
                  <c:v>0.135515686289294</c:v>
                </c:pt>
                <c:pt idx="57">
                  <c:v>0.0954915028125264</c:v>
                </c:pt>
                <c:pt idx="58">
                  <c:v>0.0618466599780684</c:v>
                </c:pt>
                <c:pt idx="59">
                  <c:v>0.0351117570558747</c:v>
                </c:pt>
                <c:pt idx="60">
                  <c:v>0.0157084194356845</c:v>
                </c:pt>
                <c:pt idx="61">
                  <c:v>0.00394264934276106</c:v>
                </c:pt>
                <c:pt idx="6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7437352"/>
        <c:axId val="-2067324344"/>
      </c:lineChart>
      <c:catAx>
        <c:axId val="-2067437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7324344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-2067324344"/>
        <c:scaling>
          <c:orientation val="minMax"/>
          <c:max val="2.0"/>
          <c:min val="-1.0"/>
        </c:scaling>
        <c:delete val="1"/>
        <c:axPos val="l"/>
        <c:numFmt formatCode="General" sourceLinked="1"/>
        <c:majorTickMark val="cross"/>
        <c:minorTickMark val="none"/>
        <c:tickLblPos val="nextTo"/>
        <c:crossAx val="-2067437352"/>
        <c:crosses val="autoZero"/>
        <c:crossBetween val="between"/>
        <c:min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8447482201164"/>
          <c:y val="0.0653595292709684"/>
          <c:w val="0.893662316394899"/>
          <c:h val="0.872549715767428"/>
        </c:manualLayout>
      </c:layout>
      <c:lineChart>
        <c:grouping val="standard"/>
        <c:varyColors val="0"/>
        <c:ser>
          <c:idx val="3"/>
          <c:order val="0"/>
          <c:tx>
            <c:strRef>
              <c:f>'ICA Mixing'!$H$1</c:f>
              <c:strCache>
                <c:ptCount val="1"/>
                <c:pt idx="0">
                  <c:v>e1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'ICA Mixing'!$H$2:$H$64</c:f>
              <c:numCache>
                <c:formatCode>General</c:formatCode>
                <c:ptCount val="63"/>
                <c:pt idx="0">
                  <c:v>0.0</c:v>
                </c:pt>
                <c:pt idx="1">
                  <c:v>0.0078542097178422</c:v>
                </c:pt>
                <c:pt idx="2">
                  <c:v>0.0309233299890341</c:v>
                </c:pt>
                <c:pt idx="3">
                  <c:v>0.0677578431446471</c:v>
                </c:pt>
                <c:pt idx="4">
                  <c:v>0.116043301255251</c:v>
                </c:pt>
                <c:pt idx="5">
                  <c:v>0.172745751406263</c:v>
                </c:pt>
                <c:pt idx="6">
                  <c:v>0.226448160399829</c:v>
                </c:pt>
                <c:pt idx="7">
                  <c:v>0.265921998657397</c:v>
                </c:pt>
                <c:pt idx="8">
                  <c:v>0.288686979746621</c:v>
                </c:pt>
                <c:pt idx="9">
                  <c:v>0.293312696181922</c:v>
                </c:pt>
                <c:pt idx="10">
                  <c:v>0.279508497187474</c:v>
                </c:pt>
                <c:pt idx="11">
                  <c:v>0.248141751354391</c:v>
                </c:pt>
                <c:pt idx="12">
                  <c:v>0.201183346682188</c:v>
                </c:pt>
                <c:pt idx="13">
                  <c:v>0.145526501780112</c:v>
                </c:pt>
                <c:pt idx="14">
                  <c:v>0.0887965434705749</c:v>
                </c:pt>
                <c:pt idx="15">
                  <c:v>0.0351117570558743</c:v>
                </c:pt>
                <c:pt idx="16">
                  <c:v>-0.0112414640568222</c:v>
                </c:pt>
                <c:pt idx="17">
                  <c:v>-0.0460923496248251</c:v>
                </c:pt>
                <c:pt idx="18">
                  <c:v>-0.065667660392894</c:v>
                </c:pt>
                <c:pt idx="19">
                  <c:v>-0.0668537462287357</c:v>
                </c:pt>
                <c:pt idx="20">
                  <c:v>-0.0474218946769722</c:v>
                </c:pt>
                <c:pt idx="21">
                  <c:v>-0.00620234196445768</c:v>
                </c:pt>
                <c:pt idx="22">
                  <c:v>0.0568045230659053</c:v>
                </c:pt>
                <c:pt idx="23">
                  <c:v>0.140387344049741</c:v>
                </c:pt>
                <c:pt idx="24">
                  <c:v>0.242156579835514</c:v>
                </c:pt>
                <c:pt idx="25">
                  <c:v>0.358649508358393</c:v>
                </c:pt>
                <c:pt idx="26">
                  <c:v>0.477647356037611</c:v>
                </c:pt>
                <c:pt idx="27">
                  <c:v>0.586750654042827</c:v>
                </c:pt>
                <c:pt idx="28">
                  <c:v>0.681966315793502</c:v>
                </c:pt>
                <c:pt idx="29">
                  <c:v>0.760059187771656</c:v>
                </c:pt>
                <c:pt idx="30">
                  <c:v>0.818711994874345</c:v>
                </c:pt>
                <c:pt idx="31">
                  <c:v>0.864484313710706</c:v>
                </c:pt>
                <c:pt idx="32">
                  <c:v>0.904508497187474</c:v>
                </c:pt>
                <c:pt idx="33">
                  <c:v>0.938153340021931</c:v>
                </c:pt>
                <c:pt idx="34">
                  <c:v>0.964888242944126</c:v>
                </c:pt>
                <c:pt idx="35">
                  <c:v>0.984291580564315</c:v>
                </c:pt>
                <c:pt idx="36">
                  <c:v>0.996057350657239</c:v>
                </c:pt>
                <c:pt idx="37">
                  <c:v>1.0</c:v>
                </c:pt>
                <c:pt idx="38">
                  <c:v>0.996057350657239</c:v>
                </c:pt>
                <c:pt idx="39">
                  <c:v>0.984291580564315</c:v>
                </c:pt>
                <c:pt idx="40">
                  <c:v>0.964888242944126</c:v>
                </c:pt>
                <c:pt idx="41">
                  <c:v>0.938153340021932</c:v>
                </c:pt>
                <c:pt idx="42">
                  <c:v>0.904508497187474</c:v>
                </c:pt>
                <c:pt idx="43">
                  <c:v>0.864484313710706</c:v>
                </c:pt>
                <c:pt idx="44">
                  <c:v>0.818711994874345</c:v>
                </c:pt>
                <c:pt idx="45">
                  <c:v>0.767913397489498</c:v>
                </c:pt>
                <c:pt idx="46">
                  <c:v>0.712889645782536</c:v>
                </c:pt>
                <c:pt idx="47">
                  <c:v>0.654508497187474</c:v>
                </c:pt>
                <c:pt idx="48">
                  <c:v>0.593690657292862</c:v>
                </c:pt>
                <c:pt idx="49">
                  <c:v>0.531395259764657</c:v>
                </c:pt>
                <c:pt idx="50">
                  <c:v>0.468604740235344</c:v>
                </c:pt>
                <c:pt idx="51">
                  <c:v>0.406309342707137</c:v>
                </c:pt>
                <c:pt idx="52">
                  <c:v>0.345491502812526</c:v>
                </c:pt>
                <c:pt idx="53">
                  <c:v>0.287110354217464</c:v>
                </c:pt>
                <c:pt idx="54">
                  <c:v>0.232086602510502</c:v>
                </c:pt>
                <c:pt idx="55">
                  <c:v>0.181288005125655</c:v>
                </c:pt>
                <c:pt idx="56">
                  <c:v>0.135515686289294</c:v>
                </c:pt>
                <c:pt idx="57">
                  <c:v>0.0954915028125264</c:v>
                </c:pt>
                <c:pt idx="58">
                  <c:v>0.0618466599780684</c:v>
                </c:pt>
                <c:pt idx="59">
                  <c:v>0.0351117570558747</c:v>
                </c:pt>
                <c:pt idx="60">
                  <c:v>0.0157084194356845</c:v>
                </c:pt>
                <c:pt idx="61">
                  <c:v>0.00394264934276106</c:v>
                </c:pt>
                <c:pt idx="6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9061704"/>
        <c:axId val="-2067521688"/>
      </c:lineChart>
      <c:catAx>
        <c:axId val="-2099061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7521688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-2067521688"/>
        <c:scaling>
          <c:orientation val="minMax"/>
          <c:max val="2.0"/>
          <c:min val="-1.0"/>
        </c:scaling>
        <c:delete val="1"/>
        <c:axPos val="l"/>
        <c:numFmt formatCode="General" sourceLinked="1"/>
        <c:majorTickMark val="cross"/>
        <c:minorTickMark val="none"/>
        <c:tickLblPos val="nextTo"/>
        <c:crossAx val="-2099061704"/>
        <c:crosses val="autoZero"/>
        <c:crossBetween val="between"/>
        <c:min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8447482201164"/>
          <c:y val="0.0653595292709684"/>
          <c:w val="0.893662316394899"/>
          <c:h val="0.872549715767428"/>
        </c:manualLayout>
      </c:layout>
      <c:lineChart>
        <c:grouping val="standard"/>
        <c:varyColors val="0"/>
        <c:ser>
          <c:idx val="3"/>
          <c:order val="0"/>
          <c:tx>
            <c:strRef>
              <c:f>'ICA Mixing'!$I$1</c:f>
              <c:strCache>
                <c:ptCount val="1"/>
                <c:pt idx="0">
                  <c:v>e2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'ICA Mixing'!$I$2:$I$64</c:f>
              <c:numCache>
                <c:formatCode>General</c:formatCode>
                <c:ptCount val="63"/>
                <c:pt idx="0">
                  <c:v>0.0</c:v>
                </c:pt>
                <c:pt idx="1">
                  <c:v>0.00196355242946055</c:v>
                </c:pt>
                <c:pt idx="2">
                  <c:v>0.00773083249725852</c:v>
                </c:pt>
                <c:pt idx="3">
                  <c:v>0.0169394607861618</c:v>
                </c:pt>
                <c:pt idx="4">
                  <c:v>0.0290108253138127</c:v>
                </c:pt>
                <c:pt idx="5">
                  <c:v>0.0431864378515658</c:v>
                </c:pt>
                <c:pt idx="6">
                  <c:v>0.0507213828115757</c:v>
                </c:pt>
                <c:pt idx="7">
                  <c:v>0.0432880021725737</c:v>
                </c:pt>
                <c:pt idx="8">
                  <c:v>0.0213533625781699</c:v>
                </c:pt>
                <c:pt idx="9">
                  <c:v>-0.0137043018959576</c:v>
                </c:pt>
                <c:pt idx="10">
                  <c:v>-0.0596821892578289</c:v>
                </c:pt>
                <c:pt idx="11">
                  <c:v>-0.113691339749656</c:v>
                </c:pt>
                <c:pt idx="12">
                  <c:v>-0.172338159814276</c:v>
                </c:pt>
                <c:pt idx="13">
                  <c:v>-0.228980667052042</c:v>
                </c:pt>
                <c:pt idx="14">
                  <c:v>-0.276963652492393</c:v>
                </c:pt>
                <c:pt idx="15">
                  <c:v>-0.312856868653397</c:v>
                </c:pt>
                <c:pt idx="16">
                  <c:v>-0.333720127129219</c:v>
                </c:pt>
                <c:pt idx="17">
                  <c:v>-0.337298842496408</c:v>
                </c:pt>
                <c:pt idx="18">
                  <c:v>-0.322180578450041</c:v>
                </c:pt>
                <c:pt idx="19">
                  <c:v>-0.287902525098403</c:v>
                </c:pt>
                <c:pt idx="20">
                  <c:v>-0.235002858859295</c:v>
                </c:pt>
                <c:pt idx="21">
                  <c:v>-0.165012406460262</c:v>
                </c:pt>
                <c:pt idx="22">
                  <c:v>-0.0803867349957116</c:v>
                </c:pt>
                <c:pt idx="23">
                  <c:v>0.0156175108811806</c:v>
                </c:pt>
                <c:pt idx="24">
                  <c:v>0.119114737488296</c:v>
                </c:pt>
                <c:pt idx="25">
                  <c:v>0.225800693417229</c:v>
                </c:pt>
                <c:pt idx="26">
                  <c:v>0.329224691714396</c:v>
                </c:pt>
                <c:pt idx="27">
                  <c:v>0.423123529745958</c:v>
                </c:pt>
                <c:pt idx="28">
                  <c:v>0.503743904347868</c:v>
                </c:pt>
                <c:pt idx="29">
                  <c:v>0.568080838399281</c:v>
                </c:pt>
                <c:pt idx="30">
                  <c:v>0.614033996155758</c:v>
                </c:pt>
                <c:pt idx="31">
                  <c:v>0.648363235283029</c:v>
                </c:pt>
                <c:pt idx="32">
                  <c:v>0.678381372890605</c:v>
                </c:pt>
                <c:pt idx="33">
                  <c:v>0.703615005016449</c:v>
                </c:pt>
                <c:pt idx="34">
                  <c:v>0.723666182208094</c:v>
                </c:pt>
                <c:pt idx="35">
                  <c:v>0.738218685423237</c:v>
                </c:pt>
                <c:pt idx="36">
                  <c:v>0.747043012992929</c:v>
                </c:pt>
                <c:pt idx="37">
                  <c:v>0.75</c:v>
                </c:pt>
                <c:pt idx="38">
                  <c:v>0.747043012992929</c:v>
                </c:pt>
                <c:pt idx="39">
                  <c:v>0.738218685423237</c:v>
                </c:pt>
                <c:pt idx="40">
                  <c:v>0.723666182208094</c:v>
                </c:pt>
                <c:pt idx="41">
                  <c:v>0.703615005016449</c:v>
                </c:pt>
                <c:pt idx="42">
                  <c:v>0.678381372890605</c:v>
                </c:pt>
                <c:pt idx="43">
                  <c:v>0.648363235283029</c:v>
                </c:pt>
                <c:pt idx="44">
                  <c:v>0.614033996155759</c:v>
                </c:pt>
                <c:pt idx="45">
                  <c:v>0.575935048117124</c:v>
                </c:pt>
                <c:pt idx="46">
                  <c:v>0.534667234336902</c:v>
                </c:pt>
                <c:pt idx="47">
                  <c:v>0.490881372890605</c:v>
                </c:pt>
                <c:pt idx="48">
                  <c:v>0.445267992969647</c:v>
                </c:pt>
                <c:pt idx="49">
                  <c:v>0.398546444823492</c:v>
                </c:pt>
                <c:pt idx="50">
                  <c:v>0.351453555176508</c:v>
                </c:pt>
                <c:pt idx="51">
                  <c:v>0.304732007030353</c:v>
                </c:pt>
                <c:pt idx="52">
                  <c:v>0.259118627109395</c:v>
                </c:pt>
                <c:pt idx="53">
                  <c:v>0.215332765663098</c:v>
                </c:pt>
                <c:pt idx="54">
                  <c:v>0.174064951882877</c:v>
                </c:pt>
                <c:pt idx="55">
                  <c:v>0.135966003844242</c:v>
                </c:pt>
                <c:pt idx="56">
                  <c:v>0.101636764716971</c:v>
                </c:pt>
                <c:pt idx="57">
                  <c:v>0.0716186271093948</c:v>
                </c:pt>
                <c:pt idx="58">
                  <c:v>0.0463849949835513</c:v>
                </c:pt>
                <c:pt idx="59">
                  <c:v>0.026333817791906</c:v>
                </c:pt>
                <c:pt idx="60">
                  <c:v>0.0117813145767634</c:v>
                </c:pt>
                <c:pt idx="61">
                  <c:v>0.0029569870070708</c:v>
                </c:pt>
                <c:pt idx="6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0655784"/>
        <c:axId val="2110039000"/>
      </c:lineChart>
      <c:catAx>
        <c:axId val="2110655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0039000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2110039000"/>
        <c:scaling>
          <c:orientation val="minMax"/>
          <c:max val="2.0"/>
          <c:min val="-1.0"/>
        </c:scaling>
        <c:delete val="1"/>
        <c:axPos val="l"/>
        <c:numFmt formatCode="General" sourceLinked="1"/>
        <c:majorTickMark val="cross"/>
        <c:minorTickMark val="none"/>
        <c:tickLblPos val="nextTo"/>
        <c:crossAx val="2110655784"/>
        <c:crosses val="autoZero"/>
        <c:crossBetween val="between"/>
        <c:min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8447482201164"/>
          <c:y val="0.0653595292709684"/>
          <c:w val="0.893662316394899"/>
          <c:h val="0.872549715767428"/>
        </c:manualLayout>
      </c:layout>
      <c:lineChart>
        <c:grouping val="standard"/>
        <c:varyColors val="0"/>
        <c:ser>
          <c:idx val="3"/>
          <c:order val="0"/>
          <c:tx>
            <c:strRef>
              <c:f>'ICA Mixing'!$J$1</c:f>
              <c:strCache>
                <c:ptCount val="1"/>
                <c:pt idx="0">
                  <c:v>e3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'ICA Mixing'!$J$2:$J$64</c:f>
              <c:numCache>
                <c:formatCode>General</c:formatCode>
                <c:ptCount val="63"/>
                <c:pt idx="0">
                  <c:v>0.0</c:v>
                </c:pt>
                <c:pt idx="1">
                  <c:v>0.0039271048589211</c:v>
                </c:pt>
                <c:pt idx="2">
                  <c:v>0.015461664994517</c:v>
                </c:pt>
                <c:pt idx="3">
                  <c:v>0.0338789215723235</c:v>
                </c:pt>
                <c:pt idx="4">
                  <c:v>0.0580216506276254</c:v>
                </c:pt>
                <c:pt idx="5">
                  <c:v>0.0863728757031315</c:v>
                </c:pt>
                <c:pt idx="6">
                  <c:v>0.125005394776678</c:v>
                </c:pt>
                <c:pt idx="7">
                  <c:v>0.17934599431225</c:v>
                </c:pt>
                <c:pt idx="8">
                  <c:v>0.245980254590281</c:v>
                </c:pt>
                <c:pt idx="9">
                  <c:v>0.320721299973837</c:v>
                </c:pt>
                <c:pt idx="10">
                  <c:v>0.398872875703131</c:v>
                </c:pt>
                <c:pt idx="11">
                  <c:v>0.475524430853703</c:v>
                </c:pt>
                <c:pt idx="12">
                  <c:v>0.545859666310741</c:v>
                </c:pt>
                <c:pt idx="13">
                  <c:v>0.607430485226958</c:v>
                </c:pt>
                <c:pt idx="14">
                  <c:v>0.658432267891046</c:v>
                </c:pt>
                <c:pt idx="15">
                  <c:v>0.695937251418542</c:v>
                </c:pt>
                <c:pt idx="16">
                  <c:v>0.718045450179683</c:v>
                </c:pt>
                <c:pt idx="17">
                  <c:v>0.723996838180517</c:v>
                </c:pt>
                <c:pt idx="18">
                  <c:v>0.714209182796482</c:v>
                </c:pt>
                <c:pt idx="19">
                  <c:v>0.690239309093726</c:v>
                </c:pt>
                <c:pt idx="20">
                  <c:v>0.654670425552119</c:v>
                </c:pt>
                <c:pt idx="21">
                  <c:v>0.61093282517353</c:v>
                </c:pt>
                <c:pt idx="22">
                  <c:v>0.563069495869855</c:v>
                </c:pt>
                <c:pt idx="23">
                  <c:v>0.515461664994517</c:v>
                </c:pt>
                <c:pt idx="24">
                  <c:v>0.472531845094265</c:v>
                </c:pt>
                <c:pt idx="25">
                  <c:v>0.438443381288591</c:v>
                </c:pt>
                <c:pt idx="26">
                  <c:v>0.412888629901682</c:v>
                </c:pt>
                <c:pt idx="27">
                  <c:v>0.395012091738384</c:v>
                </c:pt>
                <c:pt idx="28">
                  <c:v>0.387368152880302</c:v>
                </c:pt>
                <c:pt idx="29">
                  <c:v>0.391810908462591</c:v>
                </c:pt>
                <c:pt idx="30">
                  <c:v>0.409355997437172</c:v>
                </c:pt>
                <c:pt idx="31">
                  <c:v>0.432242156855353</c:v>
                </c:pt>
                <c:pt idx="32">
                  <c:v>0.452254248593737</c:v>
                </c:pt>
                <c:pt idx="33">
                  <c:v>0.469076670010966</c:v>
                </c:pt>
                <c:pt idx="34">
                  <c:v>0.482444121472063</c:v>
                </c:pt>
                <c:pt idx="35">
                  <c:v>0.492145790282158</c:v>
                </c:pt>
                <c:pt idx="36">
                  <c:v>0.498028675328619</c:v>
                </c:pt>
                <c:pt idx="37">
                  <c:v>0.5</c:v>
                </c:pt>
                <c:pt idx="38">
                  <c:v>0.498028675328619</c:v>
                </c:pt>
                <c:pt idx="39">
                  <c:v>0.492145790282158</c:v>
                </c:pt>
                <c:pt idx="40">
                  <c:v>0.482444121472063</c:v>
                </c:pt>
                <c:pt idx="41">
                  <c:v>0.469076670010966</c:v>
                </c:pt>
                <c:pt idx="42">
                  <c:v>0.452254248593737</c:v>
                </c:pt>
                <c:pt idx="43">
                  <c:v>0.432242156855353</c:v>
                </c:pt>
                <c:pt idx="44">
                  <c:v>0.409355997437172</c:v>
                </c:pt>
                <c:pt idx="45">
                  <c:v>0.383956698744749</c:v>
                </c:pt>
                <c:pt idx="46">
                  <c:v>0.356444822891268</c:v>
                </c:pt>
                <c:pt idx="47">
                  <c:v>0.327254248593737</c:v>
                </c:pt>
                <c:pt idx="48">
                  <c:v>0.296845328646431</c:v>
                </c:pt>
                <c:pt idx="49">
                  <c:v>0.265697629882328</c:v>
                </c:pt>
                <c:pt idx="50">
                  <c:v>0.234302370117672</c:v>
                </c:pt>
                <c:pt idx="51">
                  <c:v>0.203154671353569</c:v>
                </c:pt>
                <c:pt idx="52">
                  <c:v>0.172745751406263</c:v>
                </c:pt>
                <c:pt idx="53">
                  <c:v>0.143555177108732</c:v>
                </c:pt>
                <c:pt idx="54">
                  <c:v>0.116043301255251</c:v>
                </c:pt>
                <c:pt idx="55">
                  <c:v>0.0906440025628277</c:v>
                </c:pt>
                <c:pt idx="56">
                  <c:v>0.0677578431446471</c:v>
                </c:pt>
                <c:pt idx="57">
                  <c:v>0.0477457514062632</c:v>
                </c:pt>
                <c:pt idx="58">
                  <c:v>0.0309233299890342</c:v>
                </c:pt>
                <c:pt idx="59">
                  <c:v>0.0175558785279373</c:v>
                </c:pt>
                <c:pt idx="60">
                  <c:v>0.00785420971784226</c:v>
                </c:pt>
                <c:pt idx="61">
                  <c:v>0.00197132467138053</c:v>
                </c:pt>
                <c:pt idx="6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159400"/>
        <c:axId val="2108542984"/>
      </c:lineChart>
      <c:catAx>
        <c:axId val="2134159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8542984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2108542984"/>
        <c:scaling>
          <c:orientation val="minMax"/>
          <c:max val="2.0"/>
          <c:min val="-1.0"/>
        </c:scaling>
        <c:delete val="1"/>
        <c:axPos val="l"/>
        <c:numFmt formatCode="General" sourceLinked="1"/>
        <c:majorTickMark val="cross"/>
        <c:minorTickMark val="none"/>
        <c:tickLblPos val="nextTo"/>
        <c:crossAx val="2134159400"/>
        <c:crosses val="autoZero"/>
        <c:crossBetween val="between"/>
        <c:min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" pitchFamily="-112" charset="0"/>
              </a:defRPr>
            </a:lvl1pPr>
          </a:lstStyle>
          <a:p>
            <a:fld id="{859EE065-E2E6-0449-9893-0AB87C2E2CA2}" type="slidenum">
              <a:rPr lang="en-US"/>
              <a:pPr/>
              <a:t>‹#›</a:t>
            </a:fld>
            <a:endParaRPr lang="en-US" sz="1200"/>
          </a:p>
        </p:txBody>
      </p:sp>
      <p:sp>
        <p:nvSpPr>
          <p:cNvPr id="5" name="Rectangle 6"/>
          <p:cNvSpPr>
            <a:spLocks noGrp="1" noChangeArrowheads="1"/>
          </p:cNvSpPr>
          <p:nvPr/>
        </p:nvSpPr>
        <p:spPr bwMode="auto">
          <a:xfrm>
            <a:off x="0" y="8683625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l"/>
            <a:r>
              <a:rPr lang="en-US" sz="1000" dirty="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ERP Boot Camp</a:t>
            </a:r>
          </a:p>
          <a:p>
            <a:pPr algn="l"/>
            <a:r>
              <a:rPr lang="en-US" sz="1000" dirty="0"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© S. J. Luck, All rights reserved</a:t>
            </a:r>
            <a:endParaRPr lang="en-US" sz="1200" dirty="0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3355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</a:defRPr>
            </a:lvl1pPr>
          </a:lstStyle>
          <a:p>
            <a:fld id="{8A8D068B-7308-B64D-ACDB-4AD79459A2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77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B6CB9-7564-1D4A-B9EC-FBCE7E0A2F30}" type="slidenum">
              <a:rPr lang="en-US"/>
              <a:pPr/>
              <a:t>1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FD3E8F-D43B-1D4A-AF27-808F50335722}" type="slidenum">
              <a:rPr lang="en-US"/>
              <a:pPr/>
              <a:t>10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5564CC-EA71-274F-8C6C-2A04FC754829}" type="slidenum">
              <a:rPr lang="en-US"/>
              <a:pPr/>
              <a:t>11</a:t>
            </a:fld>
            <a:endParaRPr lang="en-US"/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8C5A9E-1DBC-EB45-991E-809D242713A8}" type="slidenum">
              <a:rPr lang="en-US"/>
              <a:pPr/>
              <a:t>12</a:t>
            </a:fld>
            <a:endParaRPr lang="en-US"/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DFA10F-5CDD-404D-AB27-80EE91E903FE}" type="slidenum">
              <a:rPr lang="en-US"/>
              <a:pPr/>
              <a:t>13</a:t>
            </a:fld>
            <a:endParaRPr lang="en-US"/>
          </a:p>
        </p:txBody>
      </p:sp>
      <p:sp>
        <p:nvSpPr>
          <p:cNvPr id="80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Portion of Figure 5.2 reprinted from </a:t>
            </a:r>
            <a:r>
              <a:rPr lang="en-US" dirty="0" smtClean="0">
                <a:latin typeface="Geneva" pitchFamily="18" charset="0"/>
              </a:rPr>
              <a:t>Luck, S. J., &amp; </a:t>
            </a:r>
            <a:r>
              <a:rPr lang="en-US" dirty="0" err="1" smtClean="0">
                <a:latin typeface="Geneva" pitchFamily="18" charset="0"/>
              </a:rPr>
              <a:t>Girelli</a:t>
            </a:r>
            <a:r>
              <a:rPr lang="en-US" dirty="0" smtClean="0">
                <a:latin typeface="Geneva" pitchFamily="18" charset="0"/>
              </a:rPr>
              <a:t>, M. (1998). Electrophysiological approaches to the study of selective attention in the human brain. In R. </a:t>
            </a:r>
            <a:r>
              <a:rPr lang="en-US" dirty="0" err="1" smtClean="0">
                <a:latin typeface="Geneva" pitchFamily="18" charset="0"/>
              </a:rPr>
              <a:t>Parasuraman</a:t>
            </a:r>
            <a:r>
              <a:rPr lang="en-US" dirty="0" smtClean="0">
                <a:latin typeface="Geneva" pitchFamily="18" charset="0"/>
              </a:rPr>
              <a:t> (Ed.), The Attentive Brain (pp. 71-94). Cambridge, MA: MIT Press. © MIT Press.  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>
              <a:latin typeface="Geneva" pitchFamily="-11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-112" charset="0"/>
              </a:rPr>
              <a:t>Other content: </a:t>
            </a: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>
              <a:latin typeface="Geneva" pitchFamily="-112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CCF8B-4450-6245-AADC-3C54543743B9}" type="slidenum">
              <a:rPr lang="en-US"/>
              <a:pPr/>
              <a:t>14</a:t>
            </a:fld>
            <a:endParaRPr lang="en-US"/>
          </a:p>
        </p:txBody>
      </p:sp>
      <p:sp>
        <p:nvSpPr>
          <p:cNvPr id="80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Portion of Figure 5.2 reprinted from </a:t>
            </a:r>
            <a:r>
              <a:rPr lang="en-US" dirty="0" smtClean="0">
                <a:latin typeface="Geneva" pitchFamily="18" charset="0"/>
              </a:rPr>
              <a:t>Luck, S. J., &amp; </a:t>
            </a:r>
            <a:r>
              <a:rPr lang="en-US" dirty="0" err="1" smtClean="0">
                <a:latin typeface="Geneva" pitchFamily="18" charset="0"/>
              </a:rPr>
              <a:t>Girelli</a:t>
            </a:r>
            <a:r>
              <a:rPr lang="en-US" dirty="0" smtClean="0">
                <a:latin typeface="Geneva" pitchFamily="18" charset="0"/>
              </a:rPr>
              <a:t>, M. (1998). Electrophysiological approaches to the study of selective attention in the human brain. In R. </a:t>
            </a:r>
            <a:r>
              <a:rPr lang="en-US" dirty="0" err="1" smtClean="0">
                <a:latin typeface="Geneva" pitchFamily="18" charset="0"/>
              </a:rPr>
              <a:t>Parasuraman</a:t>
            </a:r>
            <a:r>
              <a:rPr lang="en-US" dirty="0" smtClean="0">
                <a:latin typeface="Geneva" pitchFamily="18" charset="0"/>
              </a:rPr>
              <a:t> (Ed.), The Attentive Brain (pp. 71-94). Cambridge, MA: MIT Press. © MIT Press.  This material may be used for nonprofit research and education purposes only, and it may not be reprinted or distributed in any form including print and electronic forms.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Other</a:t>
            </a:r>
            <a:r>
              <a:rPr lang="en-US" baseline="0" dirty="0" smtClean="0"/>
              <a:t> content: </a:t>
            </a: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4E0AF-04FB-3741-A3CE-E9302B55225C}" type="slidenum">
              <a:rPr lang="en-US"/>
              <a:pPr/>
              <a:t>15</a:t>
            </a:fld>
            <a:endParaRPr lang="en-US"/>
          </a:p>
        </p:txBody>
      </p:sp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82D7E8-EE5F-4644-B93F-3611577F2454}" type="slidenum">
              <a:rPr lang="en-US"/>
              <a:pPr/>
              <a:t>16</a:t>
            </a:fld>
            <a:endParaRPr lang="en-US"/>
          </a:p>
        </p:txBody>
      </p:sp>
      <p:sp>
        <p:nvSpPr>
          <p:cNvPr id="80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</a:rPr>
              <a:t>Portion of Figure 5.2 reprinted from </a:t>
            </a:r>
            <a:r>
              <a:rPr lang="en-US" dirty="0" smtClean="0">
                <a:latin typeface="Geneva" pitchFamily="18" charset="0"/>
              </a:rPr>
              <a:t>Luck, S. J., &amp; </a:t>
            </a:r>
            <a:r>
              <a:rPr lang="en-US" dirty="0" err="1" smtClean="0">
                <a:latin typeface="Geneva" pitchFamily="18" charset="0"/>
              </a:rPr>
              <a:t>Girelli</a:t>
            </a:r>
            <a:r>
              <a:rPr lang="en-US" dirty="0" smtClean="0">
                <a:latin typeface="Geneva" pitchFamily="18" charset="0"/>
              </a:rPr>
              <a:t>, M. (1998). Electrophysiological approaches to the study of selective attention in the human brain. In R. </a:t>
            </a:r>
            <a:r>
              <a:rPr lang="en-US" dirty="0" err="1" smtClean="0">
                <a:latin typeface="Geneva" pitchFamily="18" charset="0"/>
              </a:rPr>
              <a:t>Parasuraman</a:t>
            </a:r>
            <a:r>
              <a:rPr lang="en-US" dirty="0" smtClean="0">
                <a:latin typeface="Geneva" pitchFamily="18" charset="0"/>
              </a:rPr>
              <a:t> (Ed.), The Attentive Brain (pp. 71-94). Cambridge, MA: MIT Press. © MIT Press.  This material may be used for nonprofit research and education purposes only, and it may not be reprinted or distributed in any form including print and electronic forms.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21C219-3634-C24F-871A-1DBBFC3CA133}" type="slidenum">
              <a:rPr lang="en-US"/>
              <a:pPr/>
              <a:t>17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Portion of Figure 5.2 from </a:t>
            </a:r>
            <a:r>
              <a:rPr lang="en-US" dirty="0">
                <a:latin typeface="Geneva" pitchFamily="-112" charset="0"/>
              </a:rPr>
              <a:t>Luck, S. J., &amp; Girelli, M. (1998). Electrophysiological approaches to the study of selective attention in the human brain. In R. Parasuraman (Ed.), The Attentive Brain (pp. 71-94). Cambridge, MA: MIT Press.</a:t>
            </a:r>
          </a:p>
          <a:p>
            <a:r>
              <a:rPr lang="en-US" dirty="0"/>
              <a:t>Photo from http://www.4dneuroimaging.com/Magnes%20Product%</a:t>
            </a:r>
            <a:r>
              <a:rPr lang="en-US" dirty="0" smtClean="0"/>
              <a:t>20Line.html</a:t>
            </a:r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9D589F-A6FC-294E-9C7D-BEAFDE326E2D}" type="slidenum">
              <a:rPr lang="en-US">
                <a:latin typeface="Times" pitchFamily="-111" charset="0"/>
              </a:rPr>
              <a:pPr/>
              <a:t>18</a:t>
            </a:fld>
            <a:endParaRPr lang="en-US">
              <a:latin typeface="Times" pitchFamily="-111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 smtClean="0">
              <a:latin typeface="Times New Roman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endParaRPr lang="en-US" dirty="0" smtClean="0">
              <a:latin typeface="Times New Roman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5197E-3785-8F42-BD9F-6221A954A7B9}" type="slidenum">
              <a:rPr lang="en-US"/>
              <a:pPr/>
              <a:t>19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9136B-861F-AB49-B393-2B0752F5778A}" type="slidenum">
              <a:rPr lang="en-US"/>
              <a:pPr/>
              <a:t>2</a:t>
            </a:fld>
            <a:endParaRPr lang="en-US"/>
          </a:p>
        </p:txBody>
      </p:sp>
      <p:sp>
        <p:nvSpPr>
          <p:cNvPr id="760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A056-B937-7B4A-96D1-A8E3CF43EAB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3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A056-B937-7B4A-96D1-A8E3CF43EAB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3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A056-B937-7B4A-96D1-A8E3CF43EAB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3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/wiki/File:US_Navy_060607-N-2832L-053_Air_Force_Col._Jeffrey_Swartz,_a_dentist,_pulls_teeth_from_patients_aboard_the_U.S._Military_Sealift_Command_(MSC)_</a:t>
            </a:r>
            <a:r>
              <a:rPr lang="en-US" dirty="0" err="1" smtClean="0"/>
              <a:t>hospital_ship_USNS_Mercy</a:t>
            </a:r>
            <a:r>
              <a:rPr lang="en-US" dirty="0" smtClean="0"/>
              <a:t>_(T-AH_19).jpg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Public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A056-B937-7B4A-96D1-A8E3CF43EAB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3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A056-B937-7B4A-96D1-A8E3CF43EAB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3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16B24-2968-A64C-AE5B-8361DB7C727F}" type="slidenum">
              <a:rPr lang="en-US"/>
              <a:pPr/>
              <a:t>25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http://</a:t>
            </a:r>
            <a:r>
              <a:rPr lang="en-US" baseline="0" dirty="0" err="1" smtClean="0"/>
              <a:t>www.flickr.com</a:t>
            </a:r>
            <a:r>
              <a:rPr lang="en-US" baseline="0" dirty="0" smtClean="0"/>
              <a:t>/photos/</a:t>
            </a:r>
            <a:r>
              <a:rPr lang="en-US" baseline="0" dirty="0" err="1" smtClean="0"/>
              <a:t>myheimu</a:t>
            </a:r>
            <a:r>
              <a:rPr lang="en-US" baseline="0" dirty="0" smtClean="0"/>
              <a:t>/7995211914</a:t>
            </a:r>
          </a:p>
          <a:p>
            <a:r>
              <a:rPr lang="en-US" baseline="0" dirty="0" smtClean="0"/>
              <a:t>Creative Commons 2.0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Annoying my sister – one of the many services I offer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A056-B937-7B4A-96D1-A8E3CF43EA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16B24-2968-A64C-AE5B-8361DB7C727F}" type="slidenum">
              <a:rPr lang="en-US"/>
              <a:pPr/>
              <a:t>27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https://</a:t>
            </a:r>
            <a:r>
              <a:rPr lang="en-US" baseline="0" dirty="0" err="1" smtClean="0"/>
              <a:t>commons.wikimedia.org</a:t>
            </a:r>
            <a:r>
              <a:rPr lang="en-US" baseline="0" dirty="0" smtClean="0"/>
              <a:t>/wiki/</a:t>
            </a:r>
            <a:r>
              <a:rPr lang="en-US" baseline="0" dirty="0" err="1" smtClean="0"/>
              <a:t>File:Baby_on_Back.jpg</a:t>
            </a:r>
            <a:endParaRPr lang="en-US" baseline="0" dirty="0" smtClean="0"/>
          </a:p>
          <a:p>
            <a:r>
              <a:rPr lang="en-US" baseline="0" dirty="0" smtClean="0"/>
              <a:t>Creative Commons 3.0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Annoying my sister – one of the many services I offer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BA056-B937-7B4A-96D1-A8E3CF43EAB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3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068B-7308-B64D-ACDB-4AD79459A28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08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084491-3B5F-454D-A17F-44BF272F99FA}" type="slidenum">
              <a:rPr lang="en-US"/>
              <a:pPr/>
              <a:t>3</a:t>
            </a:fld>
            <a:endParaRPr lang="en-US"/>
          </a:p>
        </p:txBody>
      </p:sp>
      <p:sp>
        <p:nvSpPr>
          <p:cNvPr id="76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pitchFamily="18" charset="0"/>
              </a:rPr>
              <a:t>Figure 1 from Walter, W. G., Cooper, R., Aldridge, V. J., McCallum, W. C., &amp; Winter, A. L. (1964). Contingent negative variation: An electric sign of </a:t>
            </a:r>
            <a:r>
              <a:rPr lang="en-US" dirty="0" err="1" smtClean="0">
                <a:latin typeface="Helvetica" pitchFamily="18" charset="0"/>
              </a:rPr>
              <a:t>sensorimotor</a:t>
            </a:r>
            <a:r>
              <a:rPr lang="en-US" dirty="0" smtClean="0">
                <a:latin typeface="Helvetica" pitchFamily="18" charset="0"/>
              </a:rPr>
              <a:t> association and expectancy in the human brain. </a:t>
            </a:r>
            <a:r>
              <a:rPr lang="en-US" i="1" dirty="0" smtClean="0">
                <a:latin typeface="Helvetica" pitchFamily="18" charset="0"/>
              </a:rPr>
              <a:t>Nature, 203</a:t>
            </a:r>
            <a:r>
              <a:rPr lang="en-US" dirty="0" smtClean="0">
                <a:latin typeface="Helvetica" pitchFamily="18" charset="0"/>
              </a:rPr>
              <a:t>, 380-384. Reprinted by permission from Macmillan Publishers Ltd: NATURE (203) copyright (1964). </a:t>
            </a: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Geneva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Other content: </a:t>
            </a: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 smtClean="0">
              <a:latin typeface="Helvetica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068B-7308-B64D-ACDB-4AD79459A28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60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651AB-0636-0D4F-AEED-A8603F5BE547}" type="slidenum">
              <a:rPr lang="en-US"/>
              <a:pPr/>
              <a:t>31</a:t>
            </a:fld>
            <a:endParaRPr lang="en-US"/>
          </a:p>
        </p:txBody>
      </p:sp>
      <p:sp>
        <p:nvSpPr>
          <p:cNvPr id="81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651AB-0636-0D4F-AEED-A8603F5BE547}" type="slidenum">
              <a:rPr lang="en-US"/>
              <a:pPr/>
              <a:t>32</a:t>
            </a:fld>
            <a:endParaRPr lang="en-US"/>
          </a:p>
        </p:txBody>
      </p:sp>
      <p:sp>
        <p:nvSpPr>
          <p:cNvPr id="81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651AB-0636-0D4F-AEED-A8603F5BE547}" type="slidenum">
              <a:rPr lang="en-US"/>
              <a:pPr/>
              <a:t>33</a:t>
            </a:fld>
            <a:endParaRPr lang="en-US"/>
          </a:p>
        </p:txBody>
      </p:sp>
      <p:sp>
        <p:nvSpPr>
          <p:cNvPr id="81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651AB-0636-0D4F-AEED-A8603F5BE547}" type="slidenum">
              <a:rPr lang="en-US"/>
              <a:pPr/>
              <a:t>34</a:t>
            </a:fld>
            <a:endParaRPr lang="en-US"/>
          </a:p>
        </p:txBody>
      </p:sp>
      <p:sp>
        <p:nvSpPr>
          <p:cNvPr id="81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651AB-0636-0D4F-AEED-A8603F5BE547}" type="slidenum">
              <a:rPr lang="en-US"/>
              <a:pPr/>
              <a:t>35</a:t>
            </a:fld>
            <a:endParaRPr lang="en-US"/>
          </a:p>
        </p:txBody>
      </p:sp>
      <p:sp>
        <p:nvSpPr>
          <p:cNvPr id="81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945EE-193F-484B-80E8-37D284F9999B}" type="slidenum">
              <a:rPr lang="en-US"/>
              <a:pPr/>
              <a:t>36</a:t>
            </a:fld>
            <a:endParaRPr lang="en-US"/>
          </a:p>
        </p:txBody>
      </p:sp>
      <p:sp>
        <p:nvSpPr>
          <p:cNvPr id="130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rtl="0"/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© S. J. Luck. All Rights Reserved. May be used for nonprofit educational purposes if this copyright notice is included. Permission must be obtained from the copyright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holder(s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2" charset="0"/>
                <a:ea typeface="+mn-ea"/>
                <a:cs typeface="+mn-cs"/>
              </a:rPr>
              <a:t>) for any other use.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0429B-B556-C445-8C7D-1DE409AB3647}" type="slidenum">
              <a:rPr lang="en-US"/>
              <a:pPr/>
              <a:t>37</a:t>
            </a:fld>
            <a:endParaRPr lang="en-US"/>
          </a:p>
        </p:txBody>
      </p:sp>
      <p:sp>
        <p:nvSpPr>
          <p:cNvPr id="80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 pitchFamily="18" charset="0"/>
              </a:rPr>
              <a:t>Figure 1 from Walter, W. G., Cooper, R., Aldridge, V. J., McCallum, W. C., &amp; Winter, A. L. (1964). Contingent negative variation: An electric sign of sensorimotor association and expectancy in the human brain. </a:t>
            </a:r>
            <a:r>
              <a:rPr lang="en-US" i="1" dirty="0" smtClean="0">
                <a:latin typeface="Helvetica" pitchFamily="18" charset="0"/>
              </a:rPr>
              <a:t>Nature, 203</a:t>
            </a:r>
            <a:r>
              <a:rPr lang="en-US" dirty="0" smtClean="0">
                <a:latin typeface="Helvetica" pitchFamily="18" charset="0"/>
              </a:rPr>
              <a:t>, 380-384. Reprinted by permission from Macmillan Publishers Ltd: NATURE (203) copyright (1964). </a:t>
            </a:r>
            <a:r>
              <a:rPr lang="en-US" dirty="0" smtClean="0">
                <a:latin typeface="Geneva" pitchFamily="18" charset="0"/>
              </a:rPr>
              <a:t>This material may be used for nonprofit research and education purposes only, and it may not be reprinted or distributed in any form including print and electronic forms.</a:t>
            </a:r>
            <a:endParaRPr lang="en-US" dirty="0" smtClean="0">
              <a:latin typeface="Genev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068B-7308-B64D-ACDB-4AD79459A28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 domain painting of Descartes from </a:t>
            </a:r>
            <a:r>
              <a:rPr lang="en-US" dirty="0" err="1" smtClean="0"/>
              <a:t>wikipedia</a:t>
            </a:r>
            <a:endParaRPr lang="en-US" dirty="0" smtClean="0"/>
          </a:p>
          <a:p>
            <a:r>
              <a:rPr lang="en-US" dirty="0" smtClean="0"/>
              <a:t>Public domain example of Cartesian coordinate system from </a:t>
            </a:r>
            <a:r>
              <a:rPr lang="en-US" dirty="0" err="1" smtClean="0"/>
              <a:t>wikipedia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Geneva" pitchFamily="18" charset="0"/>
              </a:rPr>
              <a:t>Other content: </a:t>
            </a: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068B-7308-B64D-ACDB-4AD79459A28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73E9E-49EC-8145-9185-45FDFFA107C5}" type="slidenum">
              <a:rPr lang="en-US"/>
              <a:pPr/>
              <a:t>6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73E9E-49EC-8145-9185-45FDFFA107C5}" type="slidenum">
              <a:rPr lang="en-US"/>
              <a:pPr/>
              <a:t>7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holder(s)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34B1AE-3569-C34F-B0C6-DA23782E8AD1}" type="slidenum">
              <a:rPr lang="en-US"/>
              <a:pPr/>
              <a:t>8</a:t>
            </a:fld>
            <a:endParaRPr lang="en-US"/>
          </a:p>
        </p:txBody>
      </p:sp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35D7C-9F4E-874C-AEDD-372D9899437C}" type="slidenum">
              <a:rPr lang="en-US"/>
              <a:pPr/>
              <a:t>9</a:t>
            </a:fld>
            <a:endParaRPr lang="en-US"/>
          </a:p>
        </p:txBody>
      </p:sp>
      <p:sp>
        <p:nvSpPr>
          <p:cNvPr id="833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© S. J. Luck.</a:t>
            </a:r>
            <a:r>
              <a:rPr lang="en-US" baseline="0" dirty="0" smtClean="0"/>
              <a:t> </a:t>
            </a:r>
            <a:r>
              <a:rPr lang="en-US" dirty="0" smtClean="0"/>
              <a:t>All Rights Reserved.</a:t>
            </a:r>
            <a:r>
              <a:rPr lang="en-US" baseline="0" dirty="0" smtClean="0"/>
              <a:t> M</a:t>
            </a:r>
            <a:r>
              <a:rPr lang="en-US" dirty="0" smtClean="0"/>
              <a:t>ay be used for nonprofit educational purposes if this copyright notice is included</a:t>
            </a:r>
            <a:r>
              <a:rPr lang="en-US" baseline="0" dirty="0" smtClean="0"/>
              <a:t>. </a:t>
            </a:r>
            <a:r>
              <a:rPr lang="en-US" dirty="0" smtClean="0"/>
              <a:t>Permission must be obtained from the copyright </a:t>
            </a:r>
            <a:r>
              <a:rPr lang="en-US" dirty="0" err="1" smtClean="0"/>
              <a:t>holder(s</a:t>
            </a:r>
            <a:r>
              <a:rPr lang="en-US" dirty="0" smtClean="0"/>
              <a:t>) for any other use.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9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079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0794" name="Text Box 42"/>
          <p:cNvSpPr txBox="1">
            <a:spLocks noChangeArrowheads="1"/>
          </p:cNvSpPr>
          <p:nvPr userDrawn="1"/>
        </p:nvSpPr>
        <p:spPr bwMode="auto">
          <a:xfrm>
            <a:off x="990600" y="6248400"/>
            <a:ext cx="7356915" cy="57708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 smtClean="0"/>
              <a:t>All slides © </a:t>
            </a:r>
            <a:r>
              <a:rPr lang="en-US" sz="1050" dirty="0"/>
              <a:t>S. J. </a:t>
            </a:r>
            <a:r>
              <a:rPr lang="en-US" sz="1050" dirty="0" smtClean="0"/>
              <a:t>Luck, except as indicated in the notes sections of individual slides</a:t>
            </a:r>
          </a:p>
          <a:p>
            <a:pPr algn="ctr"/>
            <a:r>
              <a:rPr lang="en-US" sz="1050" dirty="0" smtClean="0"/>
              <a:t>Slides may be used for</a:t>
            </a:r>
            <a:r>
              <a:rPr lang="en-US" sz="1050" baseline="0" dirty="0" smtClean="0"/>
              <a:t> nonprofit educational purposes</a:t>
            </a:r>
            <a:r>
              <a:rPr lang="en-US" sz="1050" dirty="0" smtClean="0"/>
              <a:t> if this copyright notice is included, except as noted</a:t>
            </a:r>
            <a:endParaRPr lang="en-US" sz="1050" baseline="0" dirty="0" smtClean="0"/>
          </a:p>
          <a:p>
            <a:pPr algn="ctr"/>
            <a:r>
              <a:rPr lang="en-US" sz="1050" baseline="0" dirty="0" smtClean="0"/>
              <a:t>Permission must be obtained from the copyright </a:t>
            </a:r>
            <a:r>
              <a:rPr lang="en-US" sz="1050" baseline="0" dirty="0" err="1" smtClean="0"/>
              <a:t>holder(s</a:t>
            </a:r>
            <a:r>
              <a:rPr lang="en-US" sz="1050" baseline="0" dirty="0" smtClean="0"/>
              <a:t>) for any other use</a:t>
            </a:r>
            <a:endParaRPr lang="en-US" sz="1050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CAD89F-C610-F94E-BD91-27E200AB1D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9A1C10-A33F-0A4F-9F2D-BC6EE7E067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5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5D101E-2AF9-074F-A555-BA28D5EF45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C9D67F-4293-7246-8B2E-85D59E7E37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70F3076-AA0A-684F-83C2-34F623166B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C3FBCD-9237-0A4E-8120-017F255266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84533A-BB84-8F41-BC0B-B805AB80D5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2D579B-1129-2F44-B644-51D2DB3B53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296D3E3-44E0-9346-A628-ED4D3FFBFB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103B57-B45B-824A-B12D-F453740B2D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65" name="Rectangle 37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66" name="Rectangle 38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67" name="Rectangle 39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8" name="Rectangle 4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</a:defRPr>
            </a:lvl1pPr>
          </a:lstStyle>
          <a:p>
            <a:endParaRPr lang="en-US"/>
          </a:p>
        </p:txBody>
      </p:sp>
      <p:sp>
        <p:nvSpPr>
          <p:cNvPr id="329769" name="Rectangle 41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2" charset="0"/>
              </a:defRPr>
            </a:lvl1pPr>
          </a:lstStyle>
          <a:p>
            <a:fld id="{46068002-4779-EE44-A02F-9893D8B0BF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enev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-"/>
        <a:defRPr sz="2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65000"/>
        <a:buFont typeface="Times" pitchFamily="-112" charset="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1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chart" Target="../charts/chart5.xml"/><Relationship Id="rId8" Type="http://schemas.openxmlformats.org/officeDocument/2006/relationships/chart" Target="../charts/chart6.xml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924800" cy="2286000"/>
          </a:xfrm>
        </p:spPr>
        <p:txBody>
          <a:bodyPr anchor="ctr"/>
          <a:lstStyle/>
          <a:p>
            <a:r>
              <a:rPr lang="en-US" b="1"/>
              <a:t>The ERP Boot Camp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black">
          <a:xfrm>
            <a:off x="647700" y="3962400"/>
            <a:ext cx="777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What Are ERPs and What Are They Good For?</a:t>
            </a: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rot="5400000">
            <a:off x="4533900" y="457200"/>
            <a:ext cx="0" cy="65532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Positive Up Logo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86193" y="0"/>
            <a:ext cx="242840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5250"/>
            <a:ext cx="6248400" cy="971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Line 2"/>
          <p:cNvSpPr>
            <a:spLocks noChangeShapeType="1"/>
          </p:cNvSpPr>
          <p:nvPr/>
        </p:nvSpPr>
        <p:spPr bwMode="auto">
          <a:xfrm rot="5400000">
            <a:off x="4572000" y="-294327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43"/>
            <a:ext cx="8229600" cy="1143000"/>
          </a:xfrm>
        </p:spPr>
        <p:txBody>
          <a:bodyPr/>
          <a:lstStyle/>
          <a:p>
            <a:r>
              <a:rPr lang="en-US"/>
              <a:t>Some Basics of Electricity</a:t>
            </a:r>
          </a:p>
        </p:txBody>
      </p:sp>
      <p:sp>
        <p:nvSpPr>
          <p:cNvPr id="787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Current (I for Intensity; Amperes)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Movement of charges across </a:t>
            </a:r>
            <a:r>
              <a:rPr lang="en-US" dirty="0" smtClean="0"/>
              <a:t>space (coulombs per second)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Like rate of water coming out of a hose (liters per second)</a:t>
            </a:r>
          </a:p>
          <a:p>
            <a:pPr>
              <a:lnSpc>
                <a:spcPct val="90000"/>
              </a:lnSpc>
            </a:pPr>
            <a:r>
              <a:rPr lang="en-US" dirty="0"/>
              <a:t>Voltage (E for Electromotive Force; Volts)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Potential for charges to move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Like water pressure</a:t>
            </a:r>
          </a:p>
          <a:p>
            <a:pPr>
              <a:lnSpc>
                <a:spcPct val="90000"/>
              </a:lnSpc>
            </a:pPr>
            <a:r>
              <a:rPr lang="en-US" dirty="0"/>
              <a:t>Resistance (R; Ohms [Ω])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Resistance to movement of charges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Like having a skinny or blocked hose segment</a:t>
            </a:r>
          </a:p>
          <a:p>
            <a:pPr>
              <a:lnSpc>
                <a:spcPct val="90000"/>
              </a:lnSpc>
            </a:pPr>
            <a:r>
              <a:rPr lang="en-US" dirty="0"/>
              <a:t>Impedance (Z)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Resistance to the flow of alternating current (AC)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Combines resistance, capacitance, and inductance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0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95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Some Basics of Electricity</a:t>
            </a:r>
          </a:p>
        </p:txBody>
      </p:sp>
      <p:sp>
        <p:nvSpPr>
          <p:cNvPr id="789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2286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Power (Watts) = </a:t>
            </a:r>
            <a:r>
              <a:rPr lang="en-US" dirty="0" smtClean="0"/>
              <a:t>EI (typically proportional to E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Power = Amplitude</a:t>
            </a:r>
            <a:r>
              <a:rPr lang="en-US" baseline="30000" dirty="0" smtClean="0"/>
              <a:t>2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Amplitude = </a:t>
            </a:r>
            <a:r>
              <a:rPr lang="en-US" dirty="0" err="1" smtClean="0"/>
              <a:t>sqrt</a:t>
            </a:r>
            <a:r>
              <a:rPr lang="en-US" dirty="0" smtClean="0"/>
              <a:t>(Power)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Ohm’s Law: E = IR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resistance increases and current is constant, voltage increases!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you keep total water flow constant but constrict part of the hose, the pressure increases</a:t>
            </a:r>
          </a:p>
        </p:txBody>
      </p:sp>
      <p:pic>
        <p:nvPicPr>
          <p:cNvPr id="789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248150"/>
            <a:ext cx="3479800" cy="2609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08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Line 2"/>
          <p:cNvSpPr>
            <a:spLocks noChangeShapeType="1"/>
          </p:cNvSpPr>
          <p:nvPr/>
        </p:nvSpPr>
        <p:spPr bwMode="auto">
          <a:xfrm rot="5400000">
            <a:off x="4572000" y="-2913631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1182"/>
            <a:ext cx="8229600" cy="1143000"/>
          </a:xfrm>
        </p:spPr>
        <p:txBody>
          <a:bodyPr/>
          <a:lstStyle/>
          <a:p>
            <a:r>
              <a:rPr lang="en-US"/>
              <a:t>Some Basics of Electricity</a:t>
            </a:r>
          </a:p>
        </p:txBody>
      </p:sp>
      <p:sp>
        <p:nvSpPr>
          <p:cNvPr id="788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Induction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If you pass an electrical current through a conductor, a magnetic field will run around it (right-hand rule)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If </a:t>
            </a:r>
            <a:r>
              <a:rPr lang="en-US" dirty="0"/>
              <a:t>you pass a magnetic field across a conductor, an electrical current is induced in the </a:t>
            </a:r>
            <a:r>
              <a:rPr lang="en-US" dirty="0" smtClean="0"/>
              <a:t>conductor</a:t>
            </a:r>
            <a:endParaRPr lang="en-US" dirty="0"/>
          </a:p>
        </p:txBody>
      </p:sp>
      <p:pic>
        <p:nvPicPr>
          <p:cNvPr id="7884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990" y="3190875"/>
            <a:ext cx="5334000" cy="3438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Picture 5" descr="Electrod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822" y="5158167"/>
            <a:ext cx="2298494" cy="1200199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7004033" y="3346433"/>
            <a:ext cx="1327645" cy="21902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Where Do ERPs Come From?</a:t>
            </a:r>
          </a:p>
        </p:txBody>
      </p:sp>
      <p:sp>
        <p:nvSpPr>
          <p:cNvPr id="786435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6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8" y="1539875"/>
            <a:ext cx="4024312" cy="4673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86438" name="Text Box 6"/>
          <p:cNvSpPr txBox="1">
            <a:spLocks noChangeArrowheads="1"/>
          </p:cNvSpPr>
          <p:nvPr/>
        </p:nvSpPr>
        <p:spPr bwMode="auto">
          <a:xfrm>
            <a:off x="4110038" y="1143000"/>
            <a:ext cx="5029200" cy="557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Cortical pyramidal cell (basic </a:t>
            </a:r>
            <a:r>
              <a:rPr lang="en-US" dirty="0" smtClean="0"/>
              <a:t>input-output </a:t>
            </a:r>
            <a:r>
              <a:rPr lang="en-US" dirty="0"/>
              <a:t>cell of cerebral cortex)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Excitatory transmitter released on apical dendrites causes positive charges to flow into dendrites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Net negative on outside of cell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Current flows through cell, completing the circuit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Polarity reverses with inhibitory transmitter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Polarity reverses with PSP on cell body and basal dendrites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Polarity at scalp also depends on orientation of the cortical surface and position of reference electrode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59" y="625981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For a recent review, see </a:t>
            </a:r>
            <a:r>
              <a:rPr lang="en-US" sz="1200" dirty="0" err="1" smtClean="0"/>
              <a:t>Buzsáki</a:t>
            </a:r>
            <a:r>
              <a:rPr lang="en-US" sz="1200" dirty="0" smtClean="0"/>
              <a:t>, </a:t>
            </a:r>
            <a:r>
              <a:rPr lang="en-US" sz="1200" dirty="0" err="1" smtClean="0"/>
              <a:t>Anastassiou</a:t>
            </a:r>
            <a:r>
              <a:rPr lang="en-US" sz="1200" dirty="0" smtClean="0"/>
              <a:t>, &amp; Koch</a:t>
            </a:r>
            <a:r>
              <a:rPr lang="en-US" sz="1200" dirty="0"/>
              <a:t> </a:t>
            </a:r>
            <a:r>
              <a:rPr lang="en-US" sz="1200" dirty="0" smtClean="0"/>
              <a:t>(2012, Nature Reviews Neuroscience)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Where Do ERPs Come From?</a:t>
            </a:r>
          </a:p>
        </p:txBody>
      </p:sp>
      <p:sp>
        <p:nvSpPr>
          <p:cNvPr id="79257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2580" name="Text Box 4"/>
          <p:cNvSpPr txBox="1">
            <a:spLocks noChangeArrowheads="1"/>
          </p:cNvSpPr>
          <p:nvPr/>
        </p:nvSpPr>
        <p:spPr bwMode="auto">
          <a:xfrm>
            <a:off x="1295400" y="5791200"/>
            <a:ext cx="6705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To be recorded at a distance, large numbers of neurons must have similar voltage fields</a:t>
            </a:r>
          </a:p>
        </p:txBody>
      </p:sp>
      <p:pic>
        <p:nvPicPr>
          <p:cNvPr id="792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600200"/>
            <a:ext cx="6159500" cy="41989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92582" name="Line 6"/>
          <p:cNvSpPr>
            <a:spLocks noChangeShapeType="1"/>
          </p:cNvSpPr>
          <p:nvPr/>
        </p:nvSpPr>
        <p:spPr bwMode="auto">
          <a:xfrm flipH="1">
            <a:off x="2819400" y="2057400"/>
            <a:ext cx="1204913" cy="1204913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2583" name="Text Box 7"/>
          <p:cNvSpPr txBox="1">
            <a:spLocks noChangeArrowheads="1"/>
          </p:cNvSpPr>
          <p:nvPr/>
        </p:nvSpPr>
        <p:spPr bwMode="auto">
          <a:xfrm>
            <a:off x="3657600" y="2514600"/>
            <a:ext cx="3278188" cy="396875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Equivalent Current Dipole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582" grpId="0" animBg="1"/>
      <p:bldP spid="792583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Where Do ERPs Come From?</a:t>
            </a:r>
          </a:p>
        </p:txBody>
      </p:sp>
      <p:sp>
        <p:nvSpPr>
          <p:cNvPr id="793603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3604" name="Text Box 4"/>
          <p:cNvSpPr txBox="1">
            <a:spLocks noChangeArrowheads="1"/>
          </p:cNvSpPr>
          <p:nvPr/>
        </p:nvSpPr>
        <p:spPr bwMode="auto">
          <a:xfrm>
            <a:off x="5105400" y="1753642"/>
            <a:ext cx="3810000" cy="3477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Scalp-recorded potentials are possible only for layered structures with consistent orientations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Primarily cerebral cortex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What about:</a:t>
            </a:r>
          </a:p>
          <a:p>
            <a:pPr algn="l"/>
            <a:r>
              <a:rPr lang="en-US" dirty="0" smtClean="0"/>
              <a:t>Brainstem </a:t>
            </a:r>
            <a:r>
              <a:rPr lang="en-US" dirty="0"/>
              <a:t>nuclei?</a:t>
            </a:r>
          </a:p>
          <a:p>
            <a:pPr algn="l"/>
            <a:r>
              <a:rPr lang="en-US" dirty="0"/>
              <a:t>Superior </a:t>
            </a:r>
            <a:r>
              <a:rPr lang="en-US" dirty="0" err="1"/>
              <a:t>colliculus</a:t>
            </a:r>
            <a:r>
              <a:rPr lang="en-US" dirty="0"/>
              <a:t>?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Possible role of radial glia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914400" y="5182642"/>
            <a:ext cx="27638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Local Field Potentials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7042"/>
            <a:ext cx="1778000" cy="92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134642"/>
            <a:ext cx="1320800" cy="127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887242"/>
            <a:ext cx="1409700" cy="73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887242"/>
            <a:ext cx="698500" cy="762000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5131" y="1753642"/>
            <a:ext cx="147483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Open Field</a:t>
            </a:r>
            <a:endParaRPr lang="en-US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69564" y="1753642"/>
            <a:ext cx="1650036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Closed Field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0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39"/>
            <a:ext cx="8229600" cy="1143000"/>
          </a:xfrm>
        </p:spPr>
        <p:txBody>
          <a:bodyPr/>
          <a:lstStyle/>
          <a:p>
            <a:r>
              <a:rPr lang="en-US"/>
              <a:t>Where Do ERPs Come From?</a:t>
            </a:r>
          </a:p>
        </p:txBody>
      </p:sp>
      <p:sp>
        <p:nvSpPr>
          <p:cNvPr id="794627" name="Line 3"/>
          <p:cNvSpPr>
            <a:spLocks noChangeShapeType="1"/>
          </p:cNvSpPr>
          <p:nvPr/>
        </p:nvSpPr>
        <p:spPr bwMode="auto">
          <a:xfrm rot="5400000">
            <a:off x="4572000" y="-2919474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946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661926"/>
            <a:ext cx="5105400" cy="4386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3905" y="4961090"/>
            <a:ext cx="8001000" cy="155427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/>
              <a:t>Voltages spread through the brain by “volume conduction”</a:t>
            </a:r>
            <a:endParaRPr lang="en-US" dirty="0" smtClean="0"/>
          </a:p>
          <a:p>
            <a:pPr algn="l">
              <a:spcBef>
                <a:spcPts val="600"/>
              </a:spcBef>
            </a:pPr>
            <a:r>
              <a:rPr lang="en-US" dirty="0" smtClean="0"/>
              <a:t>Nearly </a:t>
            </a:r>
            <a:r>
              <a:rPr lang="en-US" dirty="0"/>
              <a:t>speed of </a:t>
            </a:r>
            <a:r>
              <a:rPr lang="en-US" dirty="0" smtClean="0"/>
              <a:t>light</a:t>
            </a:r>
          </a:p>
          <a:p>
            <a:pPr algn="l">
              <a:spcBef>
                <a:spcPts val="600"/>
              </a:spcBef>
            </a:pPr>
            <a:r>
              <a:rPr lang="en-US" dirty="0" smtClean="0"/>
              <a:t>Voltage everywhere except at positive-negative transition</a:t>
            </a:r>
          </a:p>
          <a:p>
            <a:pPr algn="l">
              <a:spcBef>
                <a:spcPts val="600"/>
              </a:spcBef>
            </a:pPr>
            <a:r>
              <a:rPr lang="en-US" dirty="0" smtClean="0"/>
              <a:t>Skull causes lateral spread (like spraying hose on cardboard)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Magnetoencephalography (MEG)</a:t>
            </a:r>
          </a:p>
        </p:txBody>
      </p:sp>
      <p:sp>
        <p:nvSpPr>
          <p:cNvPr id="795651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956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19200"/>
            <a:ext cx="1625600" cy="2527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7956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308100"/>
            <a:ext cx="3352800" cy="287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795660" name="Picture 12" descr="MEG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275930"/>
            <a:ext cx="2743200" cy="261027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62940"/>
          <a:stretch/>
        </p:blipFill>
        <p:spPr>
          <a:xfrm>
            <a:off x="1939048" y="3886200"/>
            <a:ext cx="2666972" cy="1861692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4621641"/>
            <a:ext cx="1451664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Example:</a:t>
            </a:r>
          </a:p>
          <a:p>
            <a:pPr algn="l"/>
            <a:r>
              <a:rPr lang="en-US" dirty="0" smtClean="0"/>
              <a:t>Mismatch</a:t>
            </a:r>
          </a:p>
          <a:p>
            <a:pPr algn="l"/>
            <a:r>
              <a:rPr lang="en-US" dirty="0" smtClean="0"/>
              <a:t>Negativity</a:t>
            </a:r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 rot="16200000">
            <a:off x="7952583" y="5514183"/>
            <a:ext cx="2075057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 err="1" smtClean="0"/>
              <a:t>Woldorff</a:t>
            </a:r>
            <a:r>
              <a:rPr lang="en-US" sz="1400" dirty="0" smtClean="0"/>
              <a:t> et al (1993)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r="17328" b="42324"/>
          <a:stretch/>
        </p:blipFill>
        <p:spPr>
          <a:xfrm>
            <a:off x="5099882" y="3970249"/>
            <a:ext cx="2325566" cy="1648435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408835" y="5655783"/>
            <a:ext cx="1946216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Magnetic Field</a:t>
            </a:r>
            <a:endParaRPr lang="en-US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948695" y="5655783"/>
            <a:ext cx="2660679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Voltage Distribution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366322" y="4530074"/>
            <a:ext cx="332600" cy="403164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FF9D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349650" y="4751828"/>
            <a:ext cx="332600" cy="403164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FF9D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980354" y="4197441"/>
            <a:ext cx="871578" cy="400110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Efflux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42250" y="4751826"/>
            <a:ext cx="835635" cy="400110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Influx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31621" y="4399037"/>
            <a:ext cx="31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D00"/>
                </a:solidFill>
              </a:rPr>
              <a:t>–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7491" y="5084457"/>
            <a:ext cx="355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D00"/>
                </a:solidFill>
              </a:rPr>
              <a:t>+</a:t>
            </a:r>
            <a:endParaRPr lang="en-US" dirty="0">
              <a:solidFill>
                <a:srgbClr val="FF9D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33400" y="6059269"/>
            <a:ext cx="8001000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 smtClean="0"/>
              <a:t>The </a:t>
            </a:r>
            <a:r>
              <a:rPr lang="en-US" sz="1800" dirty="0"/>
              <a:t>skull is transparent to magnetism -- less blurring</a:t>
            </a:r>
          </a:p>
          <a:p>
            <a:pPr algn="l">
              <a:spcBef>
                <a:spcPts val="0"/>
              </a:spcBef>
            </a:pPr>
            <a:r>
              <a:rPr lang="en-US" sz="1800" dirty="0"/>
              <a:t>Deep and radial dipoles are invisible from outside the head</a:t>
            </a:r>
          </a:p>
        </p:txBody>
      </p:sp>
    </p:spTree>
    <p:extLst>
      <p:ext uri="{BB962C8B-B14F-4D97-AF65-F5344CB8AC3E}">
        <p14:creationId xmlns:p14="http://schemas.microsoft.com/office/powerpoint/2010/main" val="369209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82" name="Straight Arrow Connector 9"/>
          <p:cNvCxnSpPr>
            <a:cxnSpLocks noChangeShapeType="1"/>
          </p:cNvCxnSpPr>
          <p:nvPr/>
        </p:nvCxnSpPr>
        <p:spPr bwMode="auto">
          <a:xfrm>
            <a:off x="3492500" y="1465263"/>
            <a:ext cx="1631950" cy="1587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6083" name="Straight Arrow Connector 10"/>
          <p:cNvCxnSpPr>
            <a:cxnSpLocks noChangeShapeType="1"/>
          </p:cNvCxnSpPr>
          <p:nvPr/>
        </p:nvCxnSpPr>
        <p:spPr bwMode="auto">
          <a:xfrm>
            <a:off x="3489325" y="1466850"/>
            <a:ext cx="1584325" cy="1008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6084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3259137" y="1703388"/>
            <a:ext cx="2055813" cy="1589088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6085" name="Straight Arrow Connector 17"/>
          <p:cNvCxnSpPr>
            <a:cxnSpLocks noChangeShapeType="1"/>
          </p:cNvCxnSpPr>
          <p:nvPr/>
        </p:nvCxnSpPr>
        <p:spPr bwMode="auto">
          <a:xfrm>
            <a:off x="3395663" y="2608263"/>
            <a:ext cx="1700212" cy="317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6086" name="Straight Arrow Connector 18"/>
          <p:cNvCxnSpPr>
            <a:cxnSpLocks noChangeShapeType="1"/>
          </p:cNvCxnSpPr>
          <p:nvPr/>
        </p:nvCxnSpPr>
        <p:spPr bwMode="auto">
          <a:xfrm>
            <a:off x="3395663" y="2608263"/>
            <a:ext cx="1700212" cy="1042987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6087" name="Straight Arrow Connector 19"/>
          <p:cNvCxnSpPr>
            <a:cxnSpLocks noChangeShapeType="1"/>
          </p:cNvCxnSpPr>
          <p:nvPr/>
        </p:nvCxnSpPr>
        <p:spPr bwMode="auto">
          <a:xfrm flipV="1">
            <a:off x="3395663" y="1565275"/>
            <a:ext cx="1716087" cy="1042988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6088" name="Straight Arrow Connector 26"/>
          <p:cNvCxnSpPr>
            <a:cxnSpLocks noChangeShapeType="1"/>
          </p:cNvCxnSpPr>
          <p:nvPr/>
        </p:nvCxnSpPr>
        <p:spPr bwMode="auto">
          <a:xfrm>
            <a:off x="3419475" y="3779838"/>
            <a:ext cx="1630363" cy="1587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6089" name="Straight Arrow Connector 27"/>
          <p:cNvCxnSpPr>
            <a:cxnSpLocks noChangeShapeType="1"/>
          </p:cNvCxnSpPr>
          <p:nvPr/>
        </p:nvCxnSpPr>
        <p:spPr bwMode="auto">
          <a:xfrm flipV="1">
            <a:off x="3406775" y="2736850"/>
            <a:ext cx="1658938" cy="10509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6090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3193257" y="1932781"/>
            <a:ext cx="2062162" cy="164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6091" name="TextBox 32"/>
          <p:cNvSpPr txBox="1">
            <a:spLocks noChangeArrowheads="1"/>
          </p:cNvSpPr>
          <p:nvPr/>
        </p:nvSpPr>
        <p:spPr bwMode="auto">
          <a:xfrm>
            <a:off x="4989513" y="1169988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</a:t>
            </a:r>
            <a:r>
              <a:rPr lang="en-US" sz="1400" baseline="-25000"/>
              <a:t>1,1</a:t>
            </a:r>
          </a:p>
        </p:txBody>
      </p:sp>
      <p:sp>
        <p:nvSpPr>
          <p:cNvPr id="46092" name="TextBox 33"/>
          <p:cNvSpPr txBox="1">
            <a:spLocks noChangeArrowheads="1"/>
          </p:cNvSpPr>
          <p:nvPr/>
        </p:nvSpPr>
        <p:spPr bwMode="auto">
          <a:xfrm>
            <a:off x="4468813" y="1406525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w</a:t>
            </a:r>
            <a:r>
              <a:rPr lang="en-US" sz="1400" baseline="-25000" dirty="0"/>
              <a:t>2,1</a:t>
            </a:r>
          </a:p>
        </p:txBody>
      </p:sp>
      <p:sp>
        <p:nvSpPr>
          <p:cNvPr id="46093" name="TextBox 34"/>
          <p:cNvSpPr txBox="1">
            <a:spLocks noChangeArrowheads="1"/>
          </p:cNvSpPr>
          <p:nvPr/>
        </p:nvSpPr>
        <p:spPr bwMode="auto">
          <a:xfrm>
            <a:off x="4989513" y="1776413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</a:t>
            </a:r>
            <a:r>
              <a:rPr lang="en-US" sz="1400" baseline="-25000"/>
              <a:t>3,1</a:t>
            </a:r>
          </a:p>
        </p:txBody>
      </p:sp>
      <p:sp>
        <p:nvSpPr>
          <p:cNvPr id="46094" name="TextBox 35"/>
          <p:cNvSpPr txBox="1">
            <a:spLocks noChangeArrowheads="1"/>
          </p:cNvSpPr>
          <p:nvPr/>
        </p:nvSpPr>
        <p:spPr bwMode="auto">
          <a:xfrm>
            <a:off x="4989513" y="2138363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</a:t>
            </a:r>
            <a:r>
              <a:rPr lang="en-US" sz="1400" baseline="-25000"/>
              <a:t>1,2</a:t>
            </a:r>
          </a:p>
        </p:txBody>
      </p:sp>
      <p:sp>
        <p:nvSpPr>
          <p:cNvPr id="46095" name="TextBox 36"/>
          <p:cNvSpPr txBox="1">
            <a:spLocks noChangeArrowheads="1"/>
          </p:cNvSpPr>
          <p:nvPr/>
        </p:nvSpPr>
        <p:spPr bwMode="auto">
          <a:xfrm>
            <a:off x="4468813" y="2324100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</a:t>
            </a:r>
            <a:r>
              <a:rPr lang="en-US" sz="1400" baseline="-25000"/>
              <a:t>2,2</a:t>
            </a:r>
          </a:p>
        </p:txBody>
      </p:sp>
      <p:sp>
        <p:nvSpPr>
          <p:cNvPr id="46096" name="TextBox 37"/>
          <p:cNvSpPr txBox="1">
            <a:spLocks noChangeArrowheads="1"/>
          </p:cNvSpPr>
          <p:nvPr/>
        </p:nvSpPr>
        <p:spPr bwMode="auto">
          <a:xfrm>
            <a:off x="4989513" y="2743200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</a:t>
            </a:r>
            <a:r>
              <a:rPr lang="en-US" sz="1400" baseline="-25000"/>
              <a:t>3,2</a:t>
            </a:r>
          </a:p>
        </p:txBody>
      </p:sp>
      <p:sp>
        <p:nvSpPr>
          <p:cNvPr id="46097" name="TextBox 38"/>
          <p:cNvSpPr txBox="1">
            <a:spLocks noChangeArrowheads="1"/>
          </p:cNvSpPr>
          <p:nvPr/>
        </p:nvSpPr>
        <p:spPr bwMode="auto">
          <a:xfrm>
            <a:off x="4989513" y="3181350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-25000" dirty="0" smtClean="0"/>
              <a:t>1,3</a:t>
            </a:r>
            <a:endParaRPr lang="en-US" sz="1400" baseline="-25000" dirty="0"/>
          </a:p>
        </p:txBody>
      </p:sp>
      <p:sp>
        <p:nvSpPr>
          <p:cNvPr id="46098" name="TextBox 39"/>
          <p:cNvSpPr txBox="1">
            <a:spLocks noChangeArrowheads="1"/>
          </p:cNvSpPr>
          <p:nvPr/>
        </p:nvSpPr>
        <p:spPr bwMode="auto">
          <a:xfrm>
            <a:off x="4468813" y="3451225"/>
            <a:ext cx="5205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-25000" dirty="0" smtClean="0"/>
              <a:t>2,3</a:t>
            </a:r>
          </a:p>
        </p:txBody>
      </p:sp>
      <p:sp>
        <p:nvSpPr>
          <p:cNvPr id="46099" name="TextBox 40"/>
          <p:cNvSpPr txBox="1">
            <a:spLocks noChangeArrowheads="1"/>
          </p:cNvSpPr>
          <p:nvPr/>
        </p:nvSpPr>
        <p:spPr bwMode="auto">
          <a:xfrm>
            <a:off x="4989513" y="3727450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-25000" dirty="0" smtClean="0"/>
              <a:t>3,3</a:t>
            </a:r>
            <a:endParaRPr lang="en-US" sz="1400" baseline="-25000" dirty="0"/>
          </a:p>
        </p:txBody>
      </p:sp>
      <p:graphicFrame>
        <p:nvGraphicFramePr>
          <p:cNvPr id="48" name="Chart 47"/>
          <p:cNvGraphicFramePr>
            <a:graphicFrameLocks/>
          </p:cNvGraphicFramePr>
          <p:nvPr/>
        </p:nvGraphicFramePr>
        <p:xfrm>
          <a:off x="1524000" y="304800"/>
          <a:ext cx="1828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Chart 48"/>
          <p:cNvGraphicFramePr>
            <a:graphicFrameLocks/>
          </p:cNvGraphicFramePr>
          <p:nvPr/>
        </p:nvGraphicFramePr>
        <p:xfrm>
          <a:off x="1524000" y="1455441"/>
          <a:ext cx="1828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0" name="Chart 49"/>
          <p:cNvGraphicFramePr>
            <a:graphicFrameLocks/>
          </p:cNvGraphicFramePr>
          <p:nvPr/>
        </p:nvGraphicFramePr>
        <p:xfrm>
          <a:off x="1524000" y="2451590"/>
          <a:ext cx="1828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1" name="Chart 50"/>
          <p:cNvGraphicFramePr>
            <a:graphicFrameLocks/>
          </p:cNvGraphicFramePr>
          <p:nvPr/>
        </p:nvGraphicFramePr>
        <p:xfrm>
          <a:off x="5410200" y="414191"/>
          <a:ext cx="1828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2" name="Chart 51"/>
          <p:cNvGraphicFramePr>
            <a:graphicFrameLocks/>
          </p:cNvGraphicFramePr>
          <p:nvPr/>
        </p:nvGraphicFramePr>
        <p:xfrm>
          <a:off x="5410200" y="1469870"/>
          <a:ext cx="1828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3" name="Chart 52"/>
          <p:cNvGraphicFramePr>
            <a:graphicFrameLocks/>
          </p:cNvGraphicFramePr>
          <p:nvPr/>
        </p:nvGraphicFramePr>
        <p:xfrm>
          <a:off x="5410200" y="2560981"/>
          <a:ext cx="18288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6106" name="TextBox 42"/>
          <p:cNvSpPr txBox="1">
            <a:spLocks noChangeArrowheads="1"/>
          </p:cNvSpPr>
          <p:nvPr/>
        </p:nvSpPr>
        <p:spPr bwMode="auto">
          <a:xfrm>
            <a:off x="1143000" y="1254125"/>
            <a:ext cx="522288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600"/>
              </a:spcAft>
            </a:pPr>
            <a:r>
              <a:rPr lang="en-US"/>
              <a:t>C1</a:t>
            </a:r>
          </a:p>
          <a:p>
            <a:pPr>
              <a:spcAft>
                <a:spcPts val="6600"/>
              </a:spcAft>
            </a:pPr>
            <a:r>
              <a:rPr lang="en-US"/>
              <a:t>C2</a:t>
            </a:r>
          </a:p>
          <a:p>
            <a:pPr>
              <a:spcAft>
                <a:spcPts val="6600"/>
              </a:spcAft>
            </a:pPr>
            <a:r>
              <a:rPr lang="en-US"/>
              <a:t>C3</a:t>
            </a:r>
          </a:p>
        </p:txBody>
      </p:sp>
      <p:sp>
        <p:nvSpPr>
          <p:cNvPr id="46107" name="TextBox 43"/>
          <p:cNvSpPr txBox="1">
            <a:spLocks noChangeArrowheads="1"/>
          </p:cNvSpPr>
          <p:nvPr/>
        </p:nvSpPr>
        <p:spPr bwMode="auto">
          <a:xfrm>
            <a:off x="7239000" y="1254125"/>
            <a:ext cx="503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600"/>
              </a:spcAft>
            </a:pPr>
            <a:r>
              <a:rPr lang="en-US" dirty="0" smtClean="0"/>
              <a:t>E1</a:t>
            </a:r>
            <a:endParaRPr lang="en-US" dirty="0"/>
          </a:p>
        </p:txBody>
      </p:sp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The Superposition Problem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6109" name="Line 4"/>
          <p:cNvSpPr>
            <a:spLocks noChangeShapeType="1"/>
          </p:cNvSpPr>
          <p:nvPr/>
        </p:nvSpPr>
        <p:spPr bwMode="auto">
          <a:xfrm rot="5400000">
            <a:off x="4572000" y="-3581400"/>
            <a:ext cx="0" cy="91440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112" name="Picture 5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4194658"/>
            <a:ext cx="3021013" cy="266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113" name="Straight Arrow Connector 61"/>
          <p:cNvCxnSpPr>
            <a:cxnSpLocks noChangeShapeType="1"/>
          </p:cNvCxnSpPr>
          <p:nvPr/>
        </p:nvCxnSpPr>
        <p:spPr bwMode="auto">
          <a:xfrm rot="5400000" flipH="1" flipV="1">
            <a:off x="1852848" y="5063582"/>
            <a:ext cx="367358" cy="275440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46114" name="Oval 63"/>
          <p:cNvSpPr>
            <a:spLocks noChangeArrowheads="1"/>
          </p:cNvSpPr>
          <p:nvPr/>
        </p:nvSpPr>
        <p:spPr bwMode="auto">
          <a:xfrm>
            <a:off x="2533863" y="4093540"/>
            <a:ext cx="275440" cy="91839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15" name="Oval 64"/>
          <p:cNvSpPr>
            <a:spLocks noChangeArrowheads="1"/>
          </p:cNvSpPr>
          <p:nvPr/>
        </p:nvSpPr>
        <p:spPr bwMode="auto">
          <a:xfrm rot="19689505">
            <a:off x="1671374" y="4369146"/>
            <a:ext cx="275440" cy="91839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6116" name="Straight Arrow Connector 67"/>
          <p:cNvCxnSpPr>
            <a:cxnSpLocks noChangeShapeType="1"/>
          </p:cNvCxnSpPr>
          <p:nvPr/>
        </p:nvCxnSpPr>
        <p:spPr bwMode="auto">
          <a:xfrm rot="16200000" flipV="1">
            <a:off x="3146992" y="5063582"/>
            <a:ext cx="367358" cy="275440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46117" name="Oval 68"/>
          <p:cNvSpPr>
            <a:spLocks noChangeArrowheads="1"/>
          </p:cNvSpPr>
          <p:nvPr/>
        </p:nvSpPr>
        <p:spPr bwMode="auto">
          <a:xfrm>
            <a:off x="2533863" y="5021211"/>
            <a:ext cx="275440" cy="180091"/>
          </a:xfrm>
          <a:prstGeom prst="ellipse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6118" name="Straight Arrow Connector 69"/>
          <p:cNvCxnSpPr>
            <a:cxnSpLocks noChangeShapeType="1"/>
          </p:cNvCxnSpPr>
          <p:nvPr/>
        </p:nvCxnSpPr>
        <p:spPr bwMode="auto">
          <a:xfrm rot="16200000" flipV="1">
            <a:off x="2194843" y="4424293"/>
            <a:ext cx="367358" cy="275440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46119" name="TextBox 70"/>
          <p:cNvSpPr txBox="1">
            <a:spLocks noChangeArrowheads="1"/>
          </p:cNvSpPr>
          <p:nvPr/>
        </p:nvSpPr>
        <p:spPr bwMode="auto">
          <a:xfrm>
            <a:off x="1662100" y="5320251"/>
            <a:ext cx="507590" cy="3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C1</a:t>
            </a:r>
          </a:p>
        </p:txBody>
      </p:sp>
      <p:sp>
        <p:nvSpPr>
          <p:cNvPr id="46120" name="TextBox 71"/>
          <p:cNvSpPr txBox="1">
            <a:spLocks noChangeArrowheads="1"/>
          </p:cNvSpPr>
          <p:nvPr/>
        </p:nvSpPr>
        <p:spPr bwMode="auto">
          <a:xfrm>
            <a:off x="3222926" y="5320251"/>
            <a:ext cx="507590" cy="3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C2</a:t>
            </a:r>
          </a:p>
        </p:txBody>
      </p:sp>
      <p:sp>
        <p:nvSpPr>
          <p:cNvPr id="46121" name="TextBox 72"/>
          <p:cNvSpPr txBox="1">
            <a:spLocks noChangeArrowheads="1"/>
          </p:cNvSpPr>
          <p:nvPr/>
        </p:nvSpPr>
        <p:spPr bwMode="auto">
          <a:xfrm>
            <a:off x="2052160" y="4556131"/>
            <a:ext cx="507590" cy="3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C3</a:t>
            </a:r>
          </a:p>
        </p:txBody>
      </p:sp>
      <p:sp>
        <p:nvSpPr>
          <p:cNvPr id="46122" name="TextBox 73"/>
          <p:cNvSpPr txBox="1">
            <a:spLocks noChangeArrowheads="1"/>
          </p:cNvSpPr>
          <p:nvPr/>
        </p:nvSpPr>
        <p:spPr bwMode="auto">
          <a:xfrm>
            <a:off x="1302685" y="4303765"/>
            <a:ext cx="507590" cy="3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E2</a:t>
            </a:r>
          </a:p>
        </p:txBody>
      </p:sp>
      <p:sp>
        <p:nvSpPr>
          <p:cNvPr id="46123" name="TextBox 74"/>
          <p:cNvSpPr txBox="1">
            <a:spLocks noChangeArrowheads="1"/>
          </p:cNvSpPr>
          <p:nvPr/>
        </p:nvSpPr>
        <p:spPr bwMode="auto">
          <a:xfrm>
            <a:off x="2708990" y="3978275"/>
            <a:ext cx="507590" cy="3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E1</a:t>
            </a:r>
          </a:p>
        </p:txBody>
      </p:sp>
      <p:sp>
        <p:nvSpPr>
          <p:cNvPr id="46124" name="TextBox 75"/>
          <p:cNvSpPr txBox="1">
            <a:spLocks noChangeArrowheads="1"/>
          </p:cNvSpPr>
          <p:nvPr/>
        </p:nvSpPr>
        <p:spPr bwMode="auto">
          <a:xfrm>
            <a:off x="2415155" y="5137237"/>
            <a:ext cx="507590" cy="37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E3</a:t>
            </a:r>
          </a:p>
        </p:txBody>
      </p:sp>
      <p:sp>
        <p:nvSpPr>
          <p:cNvPr id="46111" name="TextBox 80"/>
          <p:cNvSpPr txBox="1">
            <a:spLocks noChangeArrowheads="1"/>
          </p:cNvSpPr>
          <p:nvPr/>
        </p:nvSpPr>
        <p:spPr bwMode="auto">
          <a:xfrm>
            <a:off x="4343400" y="4343400"/>
            <a:ext cx="47244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Voltage at an electrode at time </a:t>
            </a:r>
            <a:r>
              <a:rPr lang="en-US" i="1" dirty="0"/>
              <a:t>t</a:t>
            </a:r>
            <a:r>
              <a:rPr lang="en-US" dirty="0"/>
              <a:t> is a weighted sum of all components that are active at time </a:t>
            </a:r>
            <a:r>
              <a:rPr lang="en-US" i="1" dirty="0"/>
              <a:t>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There is no foolproof way to recover the underlying components from the observed waveforms</a:t>
            </a:r>
          </a:p>
        </p:txBody>
      </p:sp>
      <p:sp>
        <p:nvSpPr>
          <p:cNvPr id="54" name="TextBox 43"/>
          <p:cNvSpPr txBox="1">
            <a:spLocks noChangeArrowheads="1"/>
          </p:cNvSpPr>
          <p:nvPr/>
        </p:nvSpPr>
        <p:spPr bwMode="auto">
          <a:xfrm>
            <a:off x="7239000" y="2438400"/>
            <a:ext cx="503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600"/>
              </a:spcAft>
            </a:pPr>
            <a:r>
              <a:rPr lang="en-US" dirty="0" smtClean="0"/>
              <a:t>E2</a:t>
            </a:r>
            <a:endParaRPr lang="en-US" dirty="0"/>
          </a:p>
        </p:txBody>
      </p:sp>
      <p:sp>
        <p:nvSpPr>
          <p:cNvPr id="55" name="TextBox 43"/>
          <p:cNvSpPr txBox="1">
            <a:spLocks noChangeArrowheads="1"/>
          </p:cNvSpPr>
          <p:nvPr/>
        </p:nvSpPr>
        <p:spPr bwMode="auto">
          <a:xfrm>
            <a:off x="7239000" y="3505200"/>
            <a:ext cx="503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600"/>
              </a:spcAft>
            </a:pPr>
            <a:r>
              <a:rPr lang="en-US" dirty="0" smtClean="0"/>
              <a:t>E3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4" grpId="0"/>
      <p:bldP spid="46095" grpId="0"/>
      <p:bldP spid="46096" grpId="0"/>
      <p:bldP spid="46097" grpId="0"/>
      <p:bldP spid="46098" grpId="0"/>
      <p:bldP spid="46099" grpId="0"/>
      <p:bldGraphic spid="52" grpId="0">
        <p:bldAsOne/>
      </p:bldGraphic>
      <p:bldGraphic spid="53" grpId="0">
        <p:bldAsOne/>
      </p:bldGraphic>
      <p:bldP spid="46115" grpId="0" animBg="1"/>
      <p:bldP spid="46117" grpId="0" animBg="1"/>
      <p:bldP spid="46122" grpId="0"/>
      <p:bldP spid="46124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1447" y="564395"/>
            <a:ext cx="1393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Initial Sensory Response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05557" y="129340"/>
            <a:ext cx="220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Stimulus Onset</a:t>
            </a:r>
            <a:endParaRPr lang="en-US" sz="1800" dirty="0"/>
          </a:p>
        </p:txBody>
      </p:sp>
      <p:cxnSp>
        <p:nvCxnSpPr>
          <p:cNvPr id="6" name="Straight Arrow Connector 5"/>
          <p:cNvCxnSpPr>
            <a:stCxn id="11" idx="2"/>
          </p:cNvCxnSpPr>
          <p:nvPr/>
        </p:nvCxnSpPr>
        <p:spPr bwMode="auto">
          <a:xfrm flipH="1">
            <a:off x="1705046" y="498672"/>
            <a:ext cx="2922" cy="220572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469372" y="1575607"/>
            <a:ext cx="1" cy="111703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510498" y="1410986"/>
            <a:ext cx="1393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Higher Perceptual Processes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198424" y="2351650"/>
            <a:ext cx="0" cy="34099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698638" y="129340"/>
            <a:ext cx="220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Task-Dependent Categorization</a:t>
            </a:r>
            <a:endParaRPr lang="en-US" sz="1800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 bwMode="auto">
          <a:xfrm flipH="1">
            <a:off x="3798127" y="775671"/>
            <a:ext cx="2922" cy="192872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86384" y="846593"/>
            <a:ext cx="2075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Response Selection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4715319" y="1575607"/>
            <a:ext cx="1" cy="111703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944586" y="1410986"/>
            <a:ext cx="1393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Working Memory Encoding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632512" y="2351650"/>
            <a:ext cx="0" cy="34099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97351" y="129340"/>
            <a:ext cx="220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Post-Response Evaluation</a:t>
            </a:r>
            <a:endParaRPr lang="en-US" sz="1800" dirty="0"/>
          </a:p>
        </p:txBody>
      </p:sp>
      <p:cxnSp>
        <p:nvCxnSpPr>
          <p:cNvPr id="30" name="Straight Arrow Connector 29"/>
          <p:cNvCxnSpPr>
            <a:stCxn id="29" idx="2"/>
          </p:cNvCxnSpPr>
          <p:nvPr/>
        </p:nvCxnSpPr>
        <p:spPr bwMode="auto">
          <a:xfrm flipH="1">
            <a:off x="6396840" y="775671"/>
            <a:ext cx="2922" cy="192872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971800"/>
            <a:ext cx="8991600" cy="3886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588988"/>
            <a:ext cx="1526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Prestimulus Preparatory Processes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62000" y="1600200"/>
            <a:ext cx="1" cy="111703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439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722"/>
            <a:ext cx="8686800" cy="1143000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4953000"/>
          </a:xfrm>
        </p:spPr>
        <p:txBody>
          <a:bodyPr/>
          <a:lstStyle/>
          <a:p>
            <a:r>
              <a:rPr lang="en-US" dirty="0" smtClean="0"/>
              <a:t>A bit of history: The first cognitive ERP study</a:t>
            </a:r>
          </a:p>
          <a:p>
            <a:r>
              <a:rPr lang="en-US" dirty="0" smtClean="0"/>
              <a:t>Review</a:t>
            </a:r>
            <a:r>
              <a:rPr lang="en-US" dirty="0"/>
              <a:t>: Basic </a:t>
            </a:r>
            <a:r>
              <a:rPr lang="en-US" dirty="0" smtClean="0"/>
              <a:t>electricity &amp; neurophysiology</a:t>
            </a:r>
            <a:endParaRPr lang="en-US" dirty="0"/>
          </a:p>
          <a:p>
            <a:r>
              <a:rPr lang="en-US" dirty="0"/>
              <a:t>Neural origins of ERPs </a:t>
            </a:r>
            <a:endParaRPr lang="en-US" dirty="0" smtClean="0"/>
          </a:p>
          <a:p>
            <a:r>
              <a:rPr lang="en-US" dirty="0" smtClean="0"/>
              <a:t>What are ERPs good for?</a:t>
            </a:r>
            <a:endParaRPr lang="en-US" dirty="0"/>
          </a:p>
        </p:txBody>
      </p:sp>
      <p:sp>
        <p:nvSpPr>
          <p:cNvPr id="759812" name="Line 4"/>
          <p:cNvSpPr>
            <a:spLocks noChangeShapeType="1"/>
          </p:cNvSpPr>
          <p:nvPr/>
        </p:nvSpPr>
        <p:spPr bwMode="auto">
          <a:xfrm rot="5400000">
            <a:off x="4572000" y="-2940091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4928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Clap once if you see a person in the following photograph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5766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3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328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7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alphaModFix amt="42000"/>
          </a:blip>
          <a:srcRect r="1140"/>
          <a:stretch/>
        </p:blipFill>
        <p:spPr>
          <a:xfrm>
            <a:off x="1905000" y="1205699"/>
            <a:ext cx="5298831" cy="5652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0357" y="228600"/>
            <a:ext cx="61651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venir Book"/>
                <a:cs typeface="Avenir Book"/>
              </a:rPr>
              <a:t>An Example: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venir Book"/>
                <a:cs typeface="Avenir Book"/>
              </a:rPr>
              <a:t>Visual Working Memory</a:t>
            </a:r>
            <a:endParaRPr lang="en-US" sz="4400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7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0357" y="228600"/>
            <a:ext cx="61651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venir Book"/>
                <a:cs typeface="Avenir Book"/>
              </a:rPr>
              <a:t>An Example: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venir Book"/>
                <a:cs typeface="Avenir Book"/>
              </a:rPr>
              <a:t>Visual Working Memory</a:t>
            </a:r>
            <a:endParaRPr lang="en-US" sz="4400" b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97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1"/>
          </a:xfrm>
        </p:spPr>
        <p:txBody>
          <a:bodyPr/>
          <a:lstStyle/>
          <a:p>
            <a:r>
              <a:rPr lang="en-US" dirty="0" smtClean="0"/>
              <a:t>Gist </a:t>
            </a:r>
            <a:r>
              <a:rPr lang="en-US" dirty="0"/>
              <a:t>of a scene available within 150-250 ms</a:t>
            </a:r>
          </a:p>
          <a:p>
            <a:r>
              <a:rPr lang="en-US" dirty="0" smtClean="0"/>
              <a:t>Eye </a:t>
            </a:r>
            <a:r>
              <a:rPr lang="en-US" dirty="0"/>
              <a:t>movements every 200-500 ms</a:t>
            </a:r>
          </a:p>
          <a:p>
            <a:pPr lvl="1"/>
            <a:r>
              <a:rPr lang="en-US" dirty="0" smtClean="0"/>
              <a:t>Low</a:t>
            </a:r>
            <a:r>
              <a:rPr lang="en-US" dirty="0"/>
              <a:t>-level sensory processing</a:t>
            </a:r>
          </a:p>
          <a:p>
            <a:pPr lvl="1"/>
            <a:r>
              <a:rPr lang="en-US" dirty="0" smtClean="0"/>
              <a:t>Focus attention on relevant </a:t>
            </a:r>
            <a:r>
              <a:rPr lang="en-US" dirty="0"/>
              <a:t>information</a:t>
            </a:r>
          </a:p>
          <a:p>
            <a:pPr lvl="1"/>
            <a:r>
              <a:rPr lang="en-US" dirty="0" smtClean="0"/>
              <a:t>Identify it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tore it in working memory</a:t>
            </a:r>
            <a:endParaRPr lang="en-US" dirty="0"/>
          </a:p>
          <a:p>
            <a:pPr lvl="1"/>
            <a:r>
              <a:rPr lang="en-US" dirty="0" smtClean="0"/>
              <a:t>Find </a:t>
            </a:r>
            <a:r>
              <a:rPr lang="en-US" dirty="0"/>
              <a:t>next saccade target</a:t>
            </a:r>
          </a:p>
          <a:p>
            <a:pPr lvl="1"/>
            <a:r>
              <a:rPr lang="en-US" dirty="0" smtClean="0"/>
              <a:t>Program </a:t>
            </a:r>
            <a:r>
              <a:rPr lang="en-US" dirty="0"/>
              <a:t>and execute eye </a:t>
            </a:r>
            <a:r>
              <a:rPr lang="en-US" dirty="0" smtClean="0"/>
              <a:t>movement</a:t>
            </a:r>
          </a:p>
          <a:p>
            <a:r>
              <a:rPr lang="en-US" dirty="0" smtClean="0"/>
              <a:t>ERPs allow us to measure these individual processes as they are happening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Temporal Resolution</a:t>
            </a:r>
            <a:endParaRPr lang="en-US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3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21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44675"/>
            <a:ext cx="3352800" cy="4648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63918" name="Text Box 14"/>
          <p:cNvSpPr txBox="1">
            <a:spLocks noChangeArrowheads="1"/>
          </p:cNvSpPr>
          <p:nvPr/>
        </p:nvSpPr>
        <p:spPr bwMode="auto">
          <a:xfrm>
            <a:off x="4343400" y="5730875"/>
            <a:ext cx="434340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>
                <a:latin typeface="Helvetica" pitchFamily="-112" charset="0"/>
              </a:rPr>
              <a:t>Walter, W. G., Cooper, R., Aldridge, V. J., McCallum, W. C., &amp; Winter, A. L. (1964). Contingent negative variation: An electric sign of </a:t>
            </a:r>
            <a:r>
              <a:rPr lang="en-US" sz="1200" dirty="0" err="1">
                <a:latin typeface="Helvetica" pitchFamily="-112" charset="0"/>
              </a:rPr>
              <a:t>sensorimotor</a:t>
            </a:r>
            <a:r>
              <a:rPr lang="en-US" sz="1200" dirty="0">
                <a:latin typeface="Helvetica" pitchFamily="-112" charset="0"/>
              </a:rPr>
              <a:t> association and expectancy in the human brain. </a:t>
            </a:r>
            <a:r>
              <a:rPr lang="en-US" sz="1200" i="1" dirty="0">
                <a:latin typeface="Helvetica" pitchFamily="-112" charset="0"/>
              </a:rPr>
              <a:t>Nature, 203</a:t>
            </a:r>
            <a:r>
              <a:rPr lang="en-US" sz="1200" dirty="0">
                <a:latin typeface="Helvetica" pitchFamily="-112" charset="0"/>
              </a:rPr>
              <a:t>, 380-384.</a:t>
            </a:r>
          </a:p>
        </p:txBody>
      </p:sp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8865"/>
            <a:ext cx="868680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First Cognitive ERP Study</a:t>
            </a:r>
            <a:endParaRPr lang="en-US" dirty="0"/>
          </a:p>
        </p:txBody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05800" cy="45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1964: Gray Walter and the CNV</a:t>
            </a:r>
          </a:p>
        </p:txBody>
      </p:sp>
      <p:sp>
        <p:nvSpPr>
          <p:cNvPr id="763908" name="Line 4"/>
          <p:cNvSpPr>
            <a:spLocks noChangeShapeType="1"/>
          </p:cNvSpPr>
          <p:nvPr/>
        </p:nvSpPr>
        <p:spPr bwMode="auto">
          <a:xfrm rot="5400000">
            <a:off x="4572000" y="-2915948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3910" name="Text Box 6"/>
          <p:cNvSpPr txBox="1">
            <a:spLocks noChangeArrowheads="1"/>
          </p:cNvSpPr>
          <p:nvPr/>
        </p:nvSpPr>
        <p:spPr bwMode="auto">
          <a:xfrm>
            <a:off x="4114800" y="2378075"/>
            <a:ext cx="4343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No Task: Click Only</a:t>
            </a:r>
          </a:p>
        </p:txBody>
      </p:sp>
      <p:sp>
        <p:nvSpPr>
          <p:cNvPr id="763911" name="Text Box 7"/>
          <p:cNvSpPr txBox="1">
            <a:spLocks noChangeArrowheads="1"/>
          </p:cNvSpPr>
          <p:nvPr/>
        </p:nvSpPr>
        <p:spPr bwMode="auto">
          <a:xfrm>
            <a:off x="4114800" y="3063875"/>
            <a:ext cx="4343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No Task: Flashes Only</a:t>
            </a:r>
          </a:p>
        </p:txBody>
      </p:sp>
      <p:sp>
        <p:nvSpPr>
          <p:cNvPr id="763912" name="Text Box 8"/>
          <p:cNvSpPr txBox="1">
            <a:spLocks noChangeArrowheads="1"/>
          </p:cNvSpPr>
          <p:nvPr/>
        </p:nvSpPr>
        <p:spPr bwMode="auto">
          <a:xfrm>
            <a:off x="4114800" y="3825875"/>
            <a:ext cx="4343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No Task: Click followed by flashes</a:t>
            </a:r>
          </a:p>
        </p:txBody>
      </p:sp>
      <p:sp>
        <p:nvSpPr>
          <p:cNvPr id="763913" name="Text Box 9"/>
          <p:cNvSpPr txBox="1">
            <a:spLocks noChangeArrowheads="1"/>
          </p:cNvSpPr>
          <p:nvPr/>
        </p:nvSpPr>
        <p:spPr bwMode="auto">
          <a:xfrm>
            <a:off x="4114800" y="4787900"/>
            <a:ext cx="5029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Task: Press button when flashes start</a:t>
            </a:r>
          </a:p>
        </p:txBody>
      </p:sp>
      <p:grpSp>
        <p:nvGrpSpPr>
          <p:cNvPr id="763914" name="Group 10"/>
          <p:cNvGrpSpPr>
            <a:grpSpLocks/>
          </p:cNvGrpSpPr>
          <p:nvPr/>
        </p:nvGrpSpPr>
        <p:grpSpPr bwMode="auto">
          <a:xfrm>
            <a:off x="1371600" y="5121275"/>
            <a:ext cx="1881188" cy="762000"/>
            <a:chOff x="1056" y="2976"/>
            <a:chExt cx="1185" cy="480"/>
          </a:xfrm>
        </p:grpSpPr>
        <p:sp>
          <p:nvSpPr>
            <p:cNvPr id="763915" name="Oval 11"/>
            <p:cNvSpPr>
              <a:spLocks noChangeArrowheads="1"/>
            </p:cNvSpPr>
            <p:nvPr/>
          </p:nvSpPr>
          <p:spPr bwMode="auto">
            <a:xfrm>
              <a:off x="1056" y="2976"/>
              <a:ext cx="768" cy="480"/>
            </a:xfrm>
            <a:prstGeom prst="ellips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3916" name="Text Box 12"/>
            <p:cNvSpPr txBox="1">
              <a:spLocks noChangeArrowheads="1"/>
            </p:cNvSpPr>
            <p:nvPr/>
          </p:nvSpPr>
          <p:spPr bwMode="auto">
            <a:xfrm>
              <a:off x="1824" y="3024"/>
              <a:ext cx="417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CNV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007"/>
            <a:ext cx="8229600" cy="1807321"/>
          </a:xfrm>
        </p:spPr>
        <p:txBody>
          <a:bodyPr/>
          <a:lstStyle/>
          <a:p>
            <a:r>
              <a:rPr lang="en-US" dirty="0" smtClean="0"/>
              <a:t>In behavioral button-press tasks, all this stuff is combined into a single output</a:t>
            </a:r>
          </a:p>
          <a:p>
            <a:r>
              <a:rPr lang="en-US" dirty="0" smtClean="0"/>
              <a:t>In </a:t>
            </a:r>
            <a:r>
              <a:rPr lang="en-US" dirty="0"/>
              <a:t>fMRI, all </a:t>
            </a:r>
            <a:r>
              <a:rPr lang="en-US" dirty="0" smtClean="0"/>
              <a:t>is </a:t>
            </a:r>
            <a:r>
              <a:rPr lang="en-US" dirty="0"/>
              <a:t>collapsed into a single time slice</a:t>
            </a:r>
          </a:p>
          <a:p>
            <a:r>
              <a:rPr lang="en-US" dirty="0" smtClean="0"/>
              <a:t>ERPs: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971207"/>
            <a:ext cx="7621953" cy="35814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7580"/>
            <a:ext cx="8686800" cy="1143000"/>
          </a:xfrm>
        </p:spPr>
        <p:txBody>
          <a:bodyPr/>
          <a:lstStyle/>
          <a:p>
            <a:r>
              <a:rPr lang="en-US" dirty="0" smtClean="0"/>
              <a:t>Temporal Resolution</a:t>
            </a:r>
            <a:endParaRPr lang="en-US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rot="5400000">
            <a:off x="4572000" y="-297239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0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/>
              <a:t>What are ERPs Good For?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441" b="7403"/>
          <a:stretch/>
        </p:blipFill>
        <p:spPr>
          <a:xfrm>
            <a:off x="0" y="1088627"/>
            <a:ext cx="9144000" cy="57714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67" y="4605399"/>
            <a:ext cx="1236236" cy="400110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22778" y="6457890"/>
            <a:ext cx="1356110" cy="400110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295467" y="2493290"/>
            <a:ext cx="3880156" cy="2073855"/>
          </a:xfrm>
          <a:prstGeom prst="straightConnector1">
            <a:avLst/>
          </a:prstGeom>
          <a:solidFill>
            <a:schemeClr val="accent1"/>
          </a:solidFill>
          <a:ln w="762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5313367" y="2749608"/>
            <a:ext cx="1456514" cy="3670028"/>
          </a:xfrm>
          <a:prstGeom prst="straightConnector1">
            <a:avLst/>
          </a:prstGeom>
          <a:solidFill>
            <a:schemeClr val="accent1"/>
          </a:solidFill>
          <a:ln w="762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314299" y="1634425"/>
            <a:ext cx="1585838" cy="707886"/>
          </a:xfrm>
          <a:prstGeom prst="rect">
            <a:avLst/>
          </a:prstGeom>
          <a:solidFill>
            <a:srgbClr val="FFFFFF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All the good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/>
              <a:t>What are ERPs Good For?</a:t>
            </a:r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953000"/>
          </a:xfrm>
        </p:spPr>
        <p:txBody>
          <a:bodyPr/>
          <a:lstStyle/>
          <a:p>
            <a:r>
              <a:rPr lang="en-US" dirty="0" smtClean="0"/>
              <a:t>Determine whether an experimental manipulation influenced Process A or Process B</a:t>
            </a:r>
          </a:p>
          <a:p>
            <a:pPr lvl="1"/>
            <a:r>
              <a:rPr lang="en-US" dirty="0" smtClean="0"/>
              <a:t>What was the onset time of the difference?</a:t>
            </a:r>
          </a:p>
          <a:p>
            <a:pPr lvl="1"/>
            <a:r>
              <a:rPr lang="en-US" dirty="0" smtClean="0"/>
              <a:t>Which </a:t>
            </a:r>
            <a:r>
              <a:rPr lang="en-US" dirty="0"/>
              <a:t>ERP component was</a:t>
            </a:r>
            <a:r>
              <a:rPr lang="en-US" dirty="0" smtClean="0"/>
              <a:t> affected by the manipulation?</a:t>
            </a:r>
          </a:p>
          <a:p>
            <a:r>
              <a:rPr lang="en-US" dirty="0" smtClean="0"/>
              <a:t>Identifying multiple </a:t>
            </a:r>
            <a:r>
              <a:rPr lang="en-US" dirty="0" err="1" smtClean="0"/>
              <a:t>neurocognitive</a:t>
            </a:r>
            <a:r>
              <a:rPr lang="en-US" dirty="0" smtClean="0"/>
              <a:t> processes</a:t>
            </a:r>
          </a:p>
          <a:p>
            <a:pPr lvl="1"/>
            <a:r>
              <a:rPr lang="en-US" dirty="0" smtClean="0"/>
              <a:t>A given behavioral effect is often accompanied by multiple ERP effects (different components)</a:t>
            </a:r>
          </a:p>
          <a:p>
            <a:pPr lvl="1"/>
            <a:r>
              <a:rPr lang="en-US" dirty="0" smtClean="0"/>
              <a:t>Easy to identify multiple processes contributing to behavior</a:t>
            </a:r>
          </a:p>
          <a:p>
            <a:r>
              <a:rPr lang="en-US" dirty="0"/>
              <a:t>Covert monitoring of processing</a:t>
            </a:r>
          </a:p>
          <a:p>
            <a:pPr lvl="1"/>
            <a:r>
              <a:rPr lang="en-US" dirty="0"/>
              <a:t>Processing can be measured </a:t>
            </a:r>
            <a:r>
              <a:rPr lang="en-US" dirty="0" smtClean="0"/>
              <a:t>without </a:t>
            </a:r>
            <a:r>
              <a:rPr lang="en-US" dirty="0"/>
              <a:t>a behavioral </a:t>
            </a:r>
            <a:r>
              <a:rPr lang="en-US" dirty="0" smtClean="0"/>
              <a:t>response (or from subjects who cannot easily respond)</a:t>
            </a:r>
          </a:p>
          <a:p>
            <a:pPr lvl="1"/>
            <a:r>
              <a:rPr lang="en-US" dirty="0"/>
              <a:t>Did the brain do something that was not evident in behavior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4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7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50"/>
            <a:ext cx="8686800" cy="1143000"/>
          </a:xfrm>
        </p:spPr>
        <p:txBody>
          <a:bodyPr/>
          <a:lstStyle/>
          <a:p>
            <a:r>
              <a:rPr lang="en-US" dirty="0"/>
              <a:t>What are ERPs Good For?</a:t>
            </a:r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848600" cy="5181600"/>
          </a:xfrm>
        </p:spPr>
        <p:txBody>
          <a:bodyPr/>
          <a:lstStyle/>
          <a:p>
            <a:r>
              <a:rPr lang="en-US" dirty="0" smtClean="0"/>
              <a:t>Link </a:t>
            </a:r>
            <a:r>
              <a:rPr lang="en-US" dirty="0"/>
              <a:t>to the brain</a:t>
            </a:r>
          </a:p>
          <a:p>
            <a:pPr lvl="1"/>
            <a:r>
              <a:rPr lang="en-US" dirty="0"/>
              <a:t>Under some conditions, neural systems can be </a:t>
            </a:r>
            <a:r>
              <a:rPr lang="en-US" dirty="0" smtClean="0"/>
              <a:t>identified</a:t>
            </a:r>
          </a:p>
          <a:p>
            <a:pPr lvl="1"/>
            <a:r>
              <a:rPr lang="en-US" dirty="0" smtClean="0"/>
              <a:t>But people often draw unwarranted conclusions about underlying neural processes from ERPs</a:t>
            </a:r>
          </a:p>
          <a:p>
            <a:pPr lvl="1"/>
            <a:r>
              <a:rPr lang="en-US" dirty="0" smtClean="0"/>
              <a:t>Many researchers desperately want ERPs to be like </a:t>
            </a:r>
            <a:r>
              <a:rPr lang="en-US" dirty="0" err="1" smtClean="0"/>
              <a:t>fMRI</a:t>
            </a:r>
            <a:r>
              <a:rPr lang="en-US" dirty="0" smtClean="0"/>
              <a:t> or single-unit recordings, but they are not</a:t>
            </a:r>
          </a:p>
          <a:p>
            <a:pPr lvl="1"/>
            <a:r>
              <a:rPr lang="en-US" dirty="0" smtClean="0"/>
              <a:t>“Those English boys want to play the blues so bad—and they DO play it so bad” — Sonny Boy Williamson</a:t>
            </a:r>
          </a:p>
          <a:p>
            <a:pPr lvl="1"/>
            <a:r>
              <a:rPr lang="en-US" dirty="0" smtClean="0"/>
              <a:t>“Those </a:t>
            </a:r>
            <a:r>
              <a:rPr lang="en-US" dirty="0" err="1" smtClean="0"/>
              <a:t>ERPers</a:t>
            </a:r>
            <a:r>
              <a:rPr lang="en-US" dirty="0" smtClean="0"/>
              <a:t> want to study the brain so bad—and they DO study it so bad” — Sonny Boy Luck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79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ERPs as Biomarkers</a:t>
            </a:r>
            <a:endParaRPr lang="en-US" dirty="0"/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335" y="1447800"/>
            <a:ext cx="8817665" cy="5181600"/>
          </a:xfrm>
        </p:spPr>
        <p:txBody>
          <a:bodyPr/>
          <a:lstStyle/>
          <a:p>
            <a:r>
              <a:rPr lang="en-US" dirty="0" smtClean="0"/>
              <a:t>ERPs are tightly tied to neurotransmission</a:t>
            </a:r>
          </a:p>
          <a:p>
            <a:pPr lvl="1"/>
            <a:r>
              <a:rPr lang="en-US" dirty="0" smtClean="0"/>
              <a:t>MMN may reflect current flow through NMDA receptors</a:t>
            </a:r>
          </a:p>
          <a:p>
            <a:pPr lvl="1"/>
            <a:r>
              <a:rPr lang="en-US" dirty="0" smtClean="0"/>
              <a:t>A change in ERPs reflects a change in </a:t>
            </a:r>
            <a:r>
              <a:rPr lang="en-US" dirty="0" err="1" smtClean="0"/>
              <a:t>PSPs</a:t>
            </a:r>
            <a:r>
              <a:rPr lang="en-US" dirty="0" smtClean="0"/>
              <a:t> (not mediated through hemodynamic response)</a:t>
            </a:r>
          </a:p>
          <a:p>
            <a:r>
              <a:rPr lang="en-US" dirty="0" smtClean="0"/>
              <a:t>Rodent/primate models available for some components</a:t>
            </a:r>
          </a:p>
          <a:p>
            <a:pPr lvl="1"/>
            <a:r>
              <a:rPr lang="en-US" dirty="0" smtClean="0"/>
              <a:t>Potentially useful as an assay in drug discovery</a:t>
            </a:r>
          </a:p>
          <a:p>
            <a:r>
              <a:rPr lang="en-US" dirty="0" smtClean="0"/>
              <a:t>Easily tolerated by patients</a:t>
            </a:r>
          </a:p>
          <a:p>
            <a:r>
              <a:rPr lang="en-US" dirty="0" smtClean="0"/>
              <a:t>Some paradigms have excellent stability, reliability</a:t>
            </a:r>
          </a:p>
          <a:p>
            <a:r>
              <a:rPr lang="en-US" dirty="0" smtClean="0"/>
              <a:t>Relatively inexpensive, feasible for large-N studies</a:t>
            </a:r>
          </a:p>
          <a:p>
            <a:r>
              <a:rPr lang="en-US" dirty="0" smtClean="0"/>
              <a:t>May be able to predict which patients will respond to a given treatment</a:t>
            </a:r>
          </a:p>
          <a:p>
            <a:r>
              <a:rPr lang="en-US" dirty="0" smtClean="0"/>
              <a:t>Potential roadblocks</a:t>
            </a:r>
          </a:p>
          <a:p>
            <a:pPr lvl="1"/>
            <a:r>
              <a:rPr lang="en-US" dirty="0" smtClean="0"/>
              <a:t>Individual differences, lack of quality assurance standards</a:t>
            </a:r>
          </a:p>
        </p:txBody>
      </p:sp>
      <p:sp>
        <p:nvSpPr>
          <p:cNvPr id="818180" name="Line 4"/>
          <p:cNvSpPr>
            <a:spLocks noChangeShapeType="1"/>
          </p:cNvSpPr>
          <p:nvPr/>
        </p:nvSpPr>
        <p:spPr bwMode="auto">
          <a:xfrm rot="5400000">
            <a:off x="4572000" y="-274320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8400" y="914400"/>
            <a:ext cx="427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See Luck et al. (2011, Biological Psychiatry)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052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7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246"/>
            <a:ext cx="8686800" cy="1143000"/>
          </a:xfrm>
        </p:spPr>
        <p:txBody>
          <a:bodyPr/>
          <a:lstStyle/>
          <a:p>
            <a:r>
              <a:rPr lang="en-US" dirty="0" smtClean="0"/>
              <a:t>ERPs May be Bad When…</a:t>
            </a:r>
            <a:endParaRPr lang="en-US" dirty="0"/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915400" cy="5181600"/>
          </a:xfrm>
        </p:spPr>
        <p:txBody>
          <a:bodyPr/>
          <a:lstStyle/>
          <a:p>
            <a:r>
              <a:rPr lang="en-US" dirty="0" smtClean="0"/>
              <a:t>You desire certainty about the </a:t>
            </a:r>
            <a:r>
              <a:rPr lang="en-US" dirty="0" err="1" smtClean="0"/>
              <a:t>neuroanatomical</a:t>
            </a:r>
            <a:r>
              <a:rPr lang="en-US" dirty="0" smtClean="0"/>
              <a:t> locus of an effect</a:t>
            </a:r>
          </a:p>
          <a:p>
            <a:r>
              <a:rPr lang="en-US" dirty="0" smtClean="0"/>
              <a:t>You are interested in activity that is slow (&gt;~2 s) or not time-locked to a sudden, observable event</a:t>
            </a:r>
          </a:p>
          <a:p>
            <a:r>
              <a:rPr lang="en-US" dirty="0" smtClean="0"/>
              <a:t>You cannot collect large numbers of trials in each critical condition</a:t>
            </a:r>
          </a:p>
          <a:p>
            <a:pPr lvl="1"/>
            <a:r>
              <a:rPr lang="en-US" dirty="0" smtClean="0"/>
              <a:t>Long period of time between trials</a:t>
            </a:r>
          </a:p>
          <a:p>
            <a:pPr lvl="1"/>
            <a:r>
              <a:rPr lang="en-US" dirty="0" smtClean="0"/>
              <a:t>Severe adaptation of response over trials</a:t>
            </a:r>
          </a:p>
          <a:p>
            <a:pPr lvl="1"/>
            <a:r>
              <a:rPr lang="en-US" dirty="0" smtClean="0"/>
              <a:t>Need to surprise subjects</a:t>
            </a:r>
          </a:p>
          <a:p>
            <a:r>
              <a:rPr lang="en-US" dirty="0" smtClean="0"/>
              <a:t>The process of interest does not have an ERP signature</a:t>
            </a:r>
          </a:p>
          <a:p>
            <a:r>
              <a:rPr lang="en-US" dirty="0" smtClean="0"/>
              <a:t>Subjects make frequent head</a:t>
            </a:r>
            <a:r>
              <a:rPr lang="en-US" smtClean="0"/>
              <a:t>, eye, </a:t>
            </a:r>
            <a:r>
              <a:rPr lang="en-US" dirty="0" smtClean="0"/>
              <a:t>or mouth movements during the time period of interest</a:t>
            </a:r>
          </a:p>
          <a:p>
            <a:pPr lvl="1"/>
            <a:r>
              <a:rPr lang="en-US" dirty="0" smtClean="0"/>
              <a:t>Speech is particularly bad (tongue has strong dipole)</a:t>
            </a:r>
          </a:p>
          <a:p>
            <a:endParaRPr lang="en-US" dirty="0"/>
          </a:p>
        </p:txBody>
      </p:sp>
      <p:sp>
        <p:nvSpPr>
          <p:cNvPr id="818180" name="Line 4"/>
          <p:cNvSpPr>
            <a:spLocks noChangeShapeType="1"/>
          </p:cNvSpPr>
          <p:nvPr/>
        </p:nvSpPr>
        <p:spPr bwMode="auto">
          <a:xfrm rot="5400000">
            <a:off x="4572000" y="-2931567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7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Line 2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Drift Over Time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667000"/>
            <a:ext cx="872621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702"/>
            <a:ext cx="8229600" cy="1143000"/>
          </a:xfrm>
        </p:spPr>
        <p:txBody>
          <a:bodyPr/>
          <a:lstStyle/>
          <a:p>
            <a:r>
              <a:rPr lang="en-US"/>
              <a:t>Comparison of Techniques</a:t>
            </a:r>
          </a:p>
        </p:txBody>
      </p:sp>
      <p:sp>
        <p:nvSpPr>
          <p:cNvPr id="785411" name="Line 3"/>
          <p:cNvSpPr>
            <a:spLocks noChangeShapeType="1"/>
          </p:cNvSpPr>
          <p:nvPr/>
        </p:nvSpPr>
        <p:spPr bwMode="auto">
          <a:xfrm rot="5400000">
            <a:off x="4572000" y="-2955515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85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763210"/>
              </p:ext>
            </p:extLst>
          </p:nvPr>
        </p:nvGraphicFramePr>
        <p:xfrm>
          <a:off x="230188" y="1371600"/>
          <a:ext cx="9523412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675" name="Document" r:id="rId4" imgW="6089904" imgH="1981200" progId="Word.Document.8">
                  <p:embed/>
                </p:oleObj>
              </mc:Choice>
              <mc:Fallback>
                <p:oleObj name="Document" r:id="rId4" imgW="6089904" imgH="1981200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1371600"/>
                        <a:ext cx="9523412" cy="309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326335" y="4495800"/>
            <a:ext cx="881766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25000"/>
              <a:buFont typeface="Times" pitchFamily="-112" charset="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-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Times" pitchFamily="-112" charset="0"/>
              <a:buChar char="•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12" charset="2"/>
              <a:buChar char="n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2" charset="2"/>
              <a:buChar char="n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dirty="0" smtClean="0"/>
              <a:t>Also…</a:t>
            </a:r>
          </a:p>
          <a:p>
            <a:pPr lvl="1"/>
            <a:r>
              <a:rPr lang="en-US" sz="1800" dirty="0" smtClean="0"/>
              <a:t>If you want to study the sequence of processes from 0-1000 ms, use ERPs; if </a:t>
            </a:r>
            <a:r>
              <a:rPr lang="en-US" sz="1800" dirty="0"/>
              <a:t>you want to differentiate V2 from V4, use fMRI</a:t>
            </a:r>
            <a:endParaRPr lang="en-US" sz="1800" dirty="0" smtClean="0"/>
          </a:p>
          <a:p>
            <a:pPr lvl="1"/>
            <a:r>
              <a:rPr lang="en-US" sz="1800" dirty="0"/>
              <a:t>Tolerability: Infants and children, obese people, anxious </a:t>
            </a:r>
            <a:r>
              <a:rPr lang="en-US" sz="1800" dirty="0" smtClean="0"/>
              <a:t>people</a:t>
            </a:r>
          </a:p>
          <a:p>
            <a:pPr lvl="1"/>
            <a:r>
              <a:rPr lang="en-US" sz="1800" dirty="0" smtClean="0"/>
              <a:t>ERPs best for transient activity; fMRI best for sustained activity</a:t>
            </a:r>
          </a:p>
          <a:p>
            <a:pPr lvl="1"/>
            <a:r>
              <a:rPr lang="en-US" sz="1800" dirty="0" smtClean="0"/>
              <a:t>Brain areas more intrinsically meaningful than ERP components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343400" y="5867400"/>
            <a:ext cx="434340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>
                <a:latin typeface="Helvetica" pitchFamily="-112" charset="0"/>
              </a:rPr>
              <a:t>Walter, W. G., Cooper, R., Aldridge, V. J., McCallum, W. C., &amp; Winter, A. L. (1964). Contingent negative variation: An electric sign of </a:t>
            </a:r>
            <a:r>
              <a:rPr lang="en-US" sz="1200" dirty="0" err="1">
                <a:latin typeface="Helvetica" pitchFamily="-112" charset="0"/>
              </a:rPr>
              <a:t>sensorimotor</a:t>
            </a:r>
            <a:r>
              <a:rPr lang="en-US" sz="1200" dirty="0">
                <a:latin typeface="Helvetica" pitchFamily="-112" charset="0"/>
              </a:rPr>
              <a:t> association and expectancy in the human brain. </a:t>
            </a:r>
            <a:r>
              <a:rPr lang="en-US" sz="1200" i="1" dirty="0">
                <a:latin typeface="Helvetica" pitchFamily="-112" charset="0"/>
              </a:rPr>
              <a:t>Nature, 203</a:t>
            </a:r>
            <a:r>
              <a:rPr lang="en-US" sz="1200" dirty="0">
                <a:latin typeface="Helvetica" pitchFamily="-112" charset="0"/>
              </a:rPr>
              <a:t>, 380-384.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00200"/>
            <a:ext cx="6705600" cy="4153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329"/>
            <a:ext cx="8229600" cy="1143000"/>
          </a:xfrm>
        </p:spPr>
        <p:txBody>
          <a:bodyPr/>
          <a:lstStyle/>
          <a:p>
            <a:r>
              <a:rPr lang="en-US" dirty="0" smtClean="0"/>
              <a:t>Which Way is Up?</a:t>
            </a: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rot="5400000">
            <a:off x="4572000" y="-2950142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"/>
            <a:ext cx="8229600" cy="1143000"/>
          </a:xfrm>
        </p:spPr>
        <p:txBody>
          <a:bodyPr/>
          <a:lstStyle/>
          <a:p>
            <a:r>
              <a:rPr lang="en-US" dirty="0" smtClean="0"/>
              <a:t>Which Way is Up?</a:t>
            </a: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rot="5400000">
            <a:off x="4572000" y="-294327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38400"/>
            <a:ext cx="2678010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5410200"/>
            <a:ext cx="2101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René Descartes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447800"/>
            <a:ext cx="5410200" cy="5410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7540"/>
            <a:ext cx="8686800" cy="1143000"/>
          </a:xfrm>
        </p:spPr>
        <p:txBody>
          <a:bodyPr/>
          <a:lstStyle/>
          <a:p>
            <a:r>
              <a:rPr lang="en-US" dirty="0" smtClean="0"/>
              <a:t>The Oddball Paradigm</a:t>
            </a:r>
            <a:endParaRPr lang="en-US" dirty="0"/>
          </a:p>
        </p:txBody>
      </p:sp>
      <p:sp>
        <p:nvSpPr>
          <p:cNvPr id="782339" name="Line 3"/>
          <p:cNvSpPr>
            <a:spLocks noChangeShapeType="1"/>
          </p:cNvSpPr>
          <p:nvPr/>
        </p:nvSpPr>
        <p:spPr bwMode="auto">
          <a:xfrm rot="5400000">
            <a:off x="4572000" y="-290727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228600" y="2346036"/>
            <a:ext cx="8686800" cy="158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565738" y="16764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443183" y="1676400"/>
            <a:ext cx="334818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5980555" y="16764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6858000" y="16764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9600" y="2684752"/>
            <a:ext cx="155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= Standard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 bwMode="auto">
          <a:xfrm>
            <a:off x="2286000" y="16764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200400" y="16764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4191000" y="16764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5105400" y="16764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7550737" y="1676400"/>
            <a:ext cx="334818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8428182" y="16764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304800" y="2514600"/>
            <a:ext cx="334818" cy="669636"/>
          </a:xfrm>
          <a:prstGeom prst="rect">
            <a:avLst/>
          </a:prstGeom>
          <a:solidFill>
            <a:srgbClr val="3366FF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304800" y="3352800"/>
            <a:ext cx="334818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9600" y="3446752"/>
            <a:ext cx="3393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= Deviant/Oddball/Target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4149198" y="2590800"/>
            <a:ext cx="49948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u="sng" dirty="0" smtClean="0"/>
              <a:t>Typical Task Alternatives:</a:t>
            </a:r>
          </a:p>
          <a:p>
            <a:pPr algn="l"/>
            <a:r>
              <a:rPr lang="en-US" dirty="0" smtClean="0"/>
              <a:t>Count oddballs</a:t>
            </a:r>
          </a:p>
          <a:p>
            <a:pPr algn="l"/>
            <a:r>
              <a:rPr lang="en-US" dirty="0" smtClean="0"/>
              <a:t>Press only for oddballs</a:t>
            </a:r>
          </a:p>
          <a:p>
            <a:pPr algn="l"/>
            <a:r>
              <a:rPr lang="en-US" dirty="0" smtClean="0"/>
              <a:t>Different buttons for standard, oddball</a:t>
            </a:r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886200"/>
            <a:ext cx="6676086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8822" y="479315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P2</a:t>
            </a:r>
            <a:endParaRPr lang="en-US" sz="18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343400" y="5562600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N2</a:t>
            </a:r>
            <a:endParaRPr lang="en-US" sz="18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11684" y="422912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P3</a:t>
            </a:r>
            <a:endParaRPr lang="en-US" sz="1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782339" name="Line 3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04273" y="2990269"/>
            <a:ext cx="7493000" cy="158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1189182" y="2322221"/>
            <a:ext cx="1373909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241637" y="2322221"/>
            <a:ext cx="1373909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1785" y="3232724"/>
            <a:ext cx="1234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Duration</a:t>
            </a:r>
            <a:endParaRPr lang="en-US" dirty="0"/>
          </a:p>
        </p:txBody>
      </p:sp>
      <p:grpSp>
        <p:nvGrpSpPr>
          <p:cNvPr id="2" name="Group 21"/>
          <p:cNvGrpSpPr/>
          <p:nvPr/>
        </p:nvGrpSpPr>
        <p:grpSpPr>
          <a:xfrm>
            <a:off x="1191492" y="3086525"/>
            <a:ext cx="1363954" cy="262449"/>
            <a:chOff x="1191492" y="2982620"/>
            <a:chExt cx="1363954" cy="262449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1212273" y="3117268"/>
              <a:ext cx="1316182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1061062" y="3113050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2423428" y="3113052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3" name="Group 22"/>
          <p:cNvGrpSpPr/>
          <p:nvPr/>
        </p:nvGrpSpPr>
        <p:grpSpPr>
          <a:xfrm>
            <a:off x="2556164" y="3423653"/>
            <a:ext cx="2685472" cy="259344"/>
            <a:chOff x="1191492" y="2982620"/>
            <a:chExt cx="1363954" cy="262449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1212273" y="3117268"/>
              <a:ext cx="1316182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1061062" y="3113050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2423428" y="3113052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2511874" y="3581397"/>
            <a:ext cx="2785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Interstimulus</a:t>
            </a:r>
            <a:r>
              <a:rPr lang="en-US" dirty="0" smtClean="0"/>
              <a:t> Interval</a:t>
            </a:r>
          </a:p>
          <a:p>
            <a:r>
              <a:rPr lang="en-US" dirty="0" smtClean="0"/>
              <a:t>(ISI)</a:t>
            </a:r>
            <a:endParaRPr lang="en-US" dirty="0"/>
          </a:p>
        </p:txBody>
      </p:sp>
      <p:grpSp>
        <p:nvGrpSpPr>
          <p:cNvPr id="4" name="Group 31"/>
          <p:cNvGrpSpPr/>
          <p:nvPr/>
        </p:nvGrpSpPr>
        <p:grpSpPr>
          <a:xfrm>
            <a:off x="1196109" y="1939636"/>
            <a:ext cx="4022436" cy="256306"/>
            <a:chOff x="1191492" y="2982620"/>
            <a:chExt cx="1363954" cy="262449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212273" y="3117268"/>
              <a:ext cx="1316182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1061062" y="3113050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2423428" y="3113052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36" name="TextBox 35"/>
          <p:cNvSpPr txBox="1"/>
          <p:nvPr/>
        </p:nvSpPr>
        <p:spPr>
          <a:xfrm>
            <a:off x="1362293" y="1332342"/>
            <a:ext cx="3588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Stimulus Onset Asynchrony</a:t>
            </a:r>
          </a:p>
          <a:p>
            <a:r>
              <a:rPr lang="en-US" dirty="0" smtClean="0"/>
              <a:t>(SOA)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704273" y="6142185"/>
            <a:ext cx="7493000" cy="1588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946738" y="5474137"/>
            <a:ext cx="334818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824183" y="5474137"/>
            <a:ext cx="334818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765647" y="5474137"/>
            <a:ext cx="334818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643092" y="5474137"/>
            <a:ext cx="334818" cy="669636"/>
          </a:xfrm>
          <a:prstGeom prst="rect">
            <a:avLst/>
          </a:prstGeom>
          <a:solidFill>
            <a:srgbClr val="FF0000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08" charset="0"/>
            </a:endParaRPr>
          </a:p>
        </p:txBody>
      </p:sp>
      <p:grpSp>
        <p:nvGrpSpPr>
          <p:cNvPr id="5" name="Group 42"/>
          <p:cNvGrpSpPr/>
          <p:nvPr/>
        </p:nvGrpSpPr>
        <p:grpSpPr>
          <a:xfrm>
            <a:off x="2200564" y="4849098"/>
            <a:ext cx="4553527" cy="230909"/>
            <a:chOff x="1191492" y="2982620"/>
            <a:chExt cx="1363954" cy="262449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1212273" y="3117268"/>
              <a:ext cx="1316182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1061062" y="3113050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423428" y="3113052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47" name="TextBox 46"/>
          <p:cNvSpPr txBox="1"/>
          <p:nvPr/>
        </p:nvSpPr>
        <p:spPr>
          <a:xfrm>
            <a:off x="3400546" y="4992258"/>
            <a:ext cx="2236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Intertrial</a:t>
            </a:r>
            <a:r>
              <a:rPr lang="en-US" dirty="0" smtClean="0"/>
              <a:t> Interval</a:t>
            </a:r>
          </a:p>
          <a:p>
            <a:r>
              <a:rPr lang="en-US" dirty="0" smtClean="0"/>
              <a:t>(ITI)</a:t>
            </a:r>
            <a:endParaRPr lang="en-US" dirty="0"/>
          </a:p>
        </p:txBody>
      </p:sp>
      <p:grpSp>
        <p:nvGrpSpPr>
          <p:cNvPr id="6" name="Group 47"/>
          <p:cNvGrpSpPr/>
          <p:nvPr/>
        </p:nvGrpSpPr>
        <p:grpSpPr>
          <a:xfrm>
            <a:off x="951347" y="5155478"/>
            <a:ext cx="861289" cy="270893"/>
            <a:chOff x="1191492" y="2982620"/>
            <a:chExt cx="1363954" cy="262449"/>
          </a:xfrm>
        </p:grpSpPr>
        <p:cxnSp>
          <p:nvCxnSpPr>
            <p:cNvPr id="49" name="Straight Connector 48"/>
            <p:cNvCxnSpPr/>
            <p:nvPr/>
          </p:nvCxnSpPr>
          <p:spPr bwMode="auto">
            <a:xfrm>
              <a:off x="1212273" y="3117268"/>
              <a:ext cx="1316182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rot="5400000">
              <a:off x="1061062" y="3113050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2423428" y="3113052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52" name="TextBox 51"/>
          <p:cNvSpPr txBox="1"/>
          <p:nvPr/>
        </p:nvSpPr>
        <p:spPr>
          <a:xfrm>
            <a:off x="1000696" y="4883732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314901" y="6388620"/>
            <a:ext cx="464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ISI</a:t>
            </a:r>
            <a:endParaRPr lang="en-US" dirty="0"/>
          </a:p>
        </p:txBody>
      </p:sp>
      <p:grpSp>
        <p:nvGrpSpPr>
          <p:cNvPr id="7" name="Group 53"/>
          <p:cNvGrpSpPr/>
          <p:nvPr/>
        </p:nvGrpSpPr>
        <p:grpSpPr>
          <a:xfrm>
            <a:off x="1288474" y="6196876"/>
            <a:ext cx="547253" cy="303213"/>
            <a:chOff x="1191492" y="2982620"/>
            <a:chExt cx="1363954" cy="262449"/>
          </a:xfrm>
        </p:grpSpPr>
        <p:cxnSp>
          <p:nvCxnSpPr>
            <p:cNvPr id="55" name="Straight Connector 54"/>
            <p:cNvCxnSpPr/>
            <p:nvPr/>
          </p:nvCxnSpPr>
          <p:spPr bwMode="auto">
            <a:xfrm>
              <a:off x="1212273" y="3117268"/>
              <a:ext cx="1316182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rot="5400000">
              <a:off x="1061062" y="3113050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rot="5400000">
              <a:off x="2423428" y="3113052"/>
              <a:ext cx="262447" cy="158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8" name="Line 4"/>
          <p:cNvSpPr>
            <a:spLocks noChangeShapeType="1"/>
          </p:cNvSpPr>
          <p:nvPr/>
        </p:nvSpPr>
        <p:spPr bwMode="auto">
          <a:xfrm rot="5400000">
            <a:off x="4572000" y="-2944813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439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Some Basics of Neuroscience</a:t>
            </a:r>
          </a:p>
        </p:txBody>
      </p:sp>
      <p:sp>
        <p:nvSpPr>
          <p:cNvPr id="78439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Resting membrane potential</a:t>
            </a:r>
          </a:p>
          <a:p>
            <a:pPr lvl="1">
              <a:lnSpc>
                <a:spcPct val="90000"/>
              </a:lnSpc>
            </a:pPr>
            <a:r>
              <a:rPr lang="en-US"/>
              <a:t>-70 mV on inside of cell</a:t>
            </a:r>
          </a:p>
          <a:p>
            <a:pPr>
              <a:lnSpc>
                <a:spcPct val="90000"/>
              </a:lnSpc>
            </a:pPr>
            <a:r>
              <a:rPr lang="en-US"/>
              <a:t>Action potentials</a:t>
            </a:r>
          </a:p>
          <a:p>
            <a:pPr lvl="1">
              <a:lnSpc>
                <a:spcPct val="90000"/>
              </a:lnSpc>
            </a:pPr>
            <a:r>
              <a:rPr lang="en-US"/>
              <a:t>Triggered when membrane potential goes sufficiently positive</a:t>
            </a:r>
          </a:p>
          <a:p>
            <a:pPr lvl="1">
              <a:lnSpc>
                <a:spcPct val="90000"/>
              </a:lnSpc>
            </a:pPr>
            <a:r>
              <a:rPr lang="en-US"/>
              <a:t>Starts at axon hillock and travels down axon</a:t>
            </a:r>
          </a:p>
          <a:p>
            <a:pPr lvl="1">
              <a:lnSpc>
                <a:spcPct val="90000"/>
              </a:lnSpc>
            </a:pPr>
            <a:r>
              <a:rPr lang="en-US"/>
              <a:t>Rarely contributes to scalp ERPs</a:t>
            </a:r>
          </a:p>
          <a:p>
            <a:pPr>
              <a:lnSpc>
                <a:spcPct val="90000"/>
              </a:lnSpc>
            </a:pPr>
            <a:r>
              <a:rPr lang="en-US"/>
              <a:t>Postsynaptic potentials (PSPs)</a:t>
            </a:r>
          </a:p>
          <a:p>
            <a:pPr lvl="1">
              <a:lnSpc>
                <a:spcPct val="90000"/>
              </a:lnSpc>
            </a:pPr>
            <a:r>
              <a:rPr lang="en-US"/>
              <a:t>Neurotransmitter binds with receptor, opens ion channels</a:t>
            </a:r>
          </a:p>
          <a:p>
            <a:pPr lvl="1">
              <a:lnSpc>
                <a:spcPct val="90000"/>
              </a:lnSpc>
            </a:pPr>
            <a:r>
              <a:rPr lang="en-US"/>
              <a:t>Excitatory: Positive charges move into cell</a:t>
            </a:r>
          </a:p>
          <a:p>
            <a:pPr lvl="1">
              <a:lnSpc>
                <a:spcPct val="90000"/>
              </a:lnSpc>
            </a:pPr>
            <a:r>
              <a:rPr lang="en-US"/>
              <a:t>Inhibitory: Negative charges move into cell</a:t>
            </a:r>
          </a:p>
          <a:p>
            <a:pPr lvl="1">
              <a:lnSpc>
                <a:spcPct val="90000"/>
              </a:lnSpc>
            </a:pPr>
            <a:r>
              <a:rPr lang="en-US"/>
              <a:t>The origin of most ERPs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43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Line 2"/>
          <p:cNvSpPr>
            <a:spLocks noChangeShapeType="1"/>
          </p:cNvSpPr>
          <p:nvPr/>
        </p:nvSpPr>
        <p:spPr bwMode="auto">
          <a:xfrm rot="5400000">
            <a:off x="4572000" y="-2930040"/>
            <a:ext cx="0" cy="792480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25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4773"/>
            <a:ext cx="8229600" cy="1143000"/>
          </a:xfrm>
        </p:spPr>
        <p:txBody>
          <a:bodyPr/>
          <a:lstStyle/>
          <a:p>
            <a:r>
              <a:rPr lang="en-US"/>
              <a:t>Some Basics of Electricity</a:t>
            </a:r>
          </a:p>
        </p:txBody>
      </p:sp>
      <p:sp>
        <p:nvSpPr>
          <p:cNvPr id="8325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7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AC is “Alternating Current”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Changes fairly rapidly over time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Line current (50 or 60 Hz)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EEG</a:t>
            </a:r>
          </a:p>
          <a:p>
            <a:pPr>
              <a:lnSpc>
                <a:spcPct val="90000"/>
              </a:lnSpc>
            </a:pPr>
            <a:r>
              <a:rPr lang="en-US" dirty="0"/>
              <a:t>DC is “Direct Current”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Fairly constant “offset” in voltage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Batteries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Skin </a:t>
            </a:r>
            <a:r>
              <a:rPr lang="en-US" dirty="0" smtClean="0"/>
              <a:t>potentials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 discussions of amplifiers, DC can also mean “Direct Coupled” (as opposed to </a:t>
            </a:r>
            <a:r>
              <a:rPr lang="en-US" dirty="0" err="1" smtClean="0"/>
              <a:t>capacitively</a:t>
            </a:r>
            <a:r>
              <a:rPr lang="en-US" dirty="0" smtClean="0"/>
              <a:t> coupled)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Conveniently, this means that a DC (direct coupled) amplifier can amplify DC (direct current) signals</a:t>
            </a:r>
          </a:p>
        </p:txBody>
      </p:sp>
    </p:spTree>
    <p:extLst>
      <p:ext uri="{BB962C8B-B14F-4D97-AF65-F5344CB8AC3E}">
        <p14:creationId xmlns:p14="http://schemas.microsoft.com/office/powerpoint/2010/main" val="193612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lance">
  <a:themeElements>
    <a:clrScheme name="Balance 10">
      <a:dk1>
        <a:srgbClr val="000000"/>
      </a:dk1>
      <a:lt1>
        <a:srgbClr val="FFFFFF"/>
      </a:lt1>
      <a:dk2>
        <a:srgbClr val="000000"/>
      </a:dk2>
      <a:lt2>
        <a:srgbClr val="B8B8B8"/>
      </a:lt2>
      <a:accent1>
        <a:srgbClr val="E5E5FF"/>
      </a:accent1>
      <a:accent2>
        <a:srgbClr val="79CD6B"/>
      </a:accent2>
      <a:accent3>
        <a:srgbClr val="FFFFFF"/>
      </a:accent3>
      <a:accent4>
        <a:srgbClr val="000000"/>
      </a:accent4>
      <a:accent5>
        <a:srgbClr val="F0F0FF"/>
      </a:accent5>
      <a:accent6>
        <a:srgbClr val="6DBA60"/>
      </a:accent6>
      <a:hlink>
        <a:srgbClr val="4477DE"/>
      </a:hlink>
      <a:folHlink>
        <a:srgbClr val="65498F"/>
      </a:folHlink>
    </a:clrScheme>
    <a:fontScheme name="Balance">
      <a:majorFont>
        <a:latin typeface="Geneva"/>
        <a:ea typeface=""/>
        <a:cs typeface=""/>
      </a:majorFont>
      <a:minorFont>
        <a:latin typeface="Gene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3C28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AFACAA"/>
        </a:accent5>
        <a:accent6>
          <a:srgbClr val="737300"/>
        </a:accent6>
        <a:hlink>
          <a:srgbClr val="FF9900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000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AFAA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00403E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AAFAF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10">
        <a:dk1>
          <a:srgbClr val="000000"/>
        </a:dk1>
        <a:lt1>
          <a:srgbClr val="FFFFFF"/>
        </a:lt1>
        <a:dk2>
          <a:srgbClr val="000000"/>
        </a:dk2>
        <a:lt2>
          <a:srgbClr val="B8B8B8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12043</TotalTime>
  <Words>3486</Words>
  <Application>Microsoft Macintosh PowerPoint</Application>
  <PresentationFormat>On-screen Show (4:3)</PresentationFormat>
  <Paragraphs>321</Paragraphs>
  <Slides>37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Balance</vt:lpstr>
      <vt:lpstr>Document</vt:lpstr>
      <vt:lpstr>The ERP Boot Camp</vt:lpstr>
      <vt:lpstr>Overview</vt:lpstr>
      <vt:lpstr>The First Cognitive ERP Study</vt:lpstr>
      <vt:lpstr>Which Way is Up?</vt:lpstr>
      <vt:lpstr>Which Way is Up?</vt:lpstr>
      <vt:lpstr>The Oddball Paradigm</vt:lpstr>
      <vt:lpstr>Some Terminology</vt:lpstr>
      <vt:lpstr>Some Basics of Neuroscience</vt:lpstr>
      <vt:lpstr>Some Basics of Electricity</vt:lpstr>
      <vt:lpstr>Some Basics of Electricity</vt:lpstr>
      <vt:lpstr>Some Basics of Electricity</vt:lpstr>
      <vt:lpstr>Some Basics of Electricity</vt:lpstr>
      <vt:lpstr>Where Do ERPs Come From?</vt:lpstr>
      <vt:lpstr>Where Do ERPs Come From?</vt:lpstr>
      <vt:lpstr>Where Do ERPs Come From?</vt:lpstr>
      <vt:lpstr>Where Do ERPs Come From?</vt:lpstr>
      <vt:lpstr>Magnetoencephalography (MEG)</vt:lpstr>
      <vt:lpstr>The Superposition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Temporal Resolution</vt:lpstr>
      <vt:lpstr>Temporal Resolution</vt:lpstr>
      <vt:lpstr>What are ERPs Good For?</vt:lpstr>
      <vt:lpstr>What are ERPs Good For?</vt:lpstr>
      <vt:lpstr>What are ERPs Good For?</vt:lpstr>
      <vt:lpstr>ERPs as Biomarkers</vt:lpstr>
      <vt:lpstr>ERPs May be Bad When…</vt:lpstr>
      <vt:lpstr>Drift Over Time</vt:lpstr>
      <vt:lpstr>Comparison of Techniques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Boot Camp Lecture #1</dc:title>
  <cp:lastModifiedBy>Steve Luck</cp:lastModifiedBy>
  <cp:revision>363</cp:revision>
  <cp:lastPrinted>2013-06-29T15:39:25Z</cp:lastPrinted>
  <dcterms:created xsi:type="dcterms:W3CDTF">2010-12-12T23:38:32Z</dcterms:created>
  <dcterms:modified xsi:type="dcterms:W3CDTF">2015-07-23T17:11:03Z</dcterms:modified>
</cp:coreProperties>
</file>